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64" r:id="rId5"/>
    <p:sldId id="268" r:id="rId6"/>
    <p:sldId id="281" r:id="rId7"/>
    <p:sldId id="269" r:id="rId8"/>
    <p:sldId id="280" r:id="rId9"/>
    <p:sldId id="270" r:id="rId10"/>
    <p:sldId id="274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314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15" r:id="rId36"/>
    <p:sldId id="305" r:id="rId37"/>
    <p:sldId id="307" r:id="rId38"/>
    <p:sldId id="306" r:id="rId39"/>
    <p:sldId id="308" r:id="rId40"/>
    <p:sldId id="309" r:id="rId41"/>
    <p:sldId id="310" r:id="rId42"/>
    <p:sldId id="311" r:id="rId43"/>
    <p:sldId id="312" r:id="rId44"/>
    <p:sldId id="313" r:id="rId45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794" userDrawn="1">
          <p15:clr>
            <a:srgbClr val="A4A3A4"/>
          </p15:clr>
        </p15:guide>
        <p15:guide id="10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94280" autoAdjust="0"/>
  </p:normalViewPr>
  <p:slideViewPr>
    <p:cSldViewPr showGuides="1">
      <p:cViewPr varScale="1">
        <p:scale>
          <a:sx n="68" d="100"/>
          <a:sy n="68" d="100"/>
        </p:scale>
        <p:origin x="816" y="72"/>
      </p:cViewPr>
      <p:guideLst>
        <p:guide pos="3794"/>
        <p:guide orient="horz" pos="2115"/>
      </p:guideLst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2017-02-07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2017-02-07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DAE7C4-5DDA-4828-A3DB-503E433ECE13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90611C-12D7-4C37-B30B-6A19FBE48310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AAAAC3-C14E-4D63-8B10-9B4FB5E7E5B6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CFCFFDB-59D2-4159-80E1-AE34757E9A7F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4CDE5A-5DB4-4AF0-96CD-0DF0DFE85906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7A0587-2FD4-4726-865A-9ED5BBF92BE5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6404C2-10ED-446E-B9E0-A5BAEC3DB5BE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D4E12E-833B-4B9C-A29A-5B81CD0874B1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1EAA57-AD87-4636-9EB2-DBA3E61441E5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BC90478-4A66-4156-872C-BE2E659D3662}" type="datetime1">
              <a:rPr lang="pl-PL" smtClean="0"/>
              <a:t>2017-02-07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err="1"/>
              <a:t>Social</a:t>
            </a:r>
            <a:r>
              <a:rPr lang="pl-PL" dirty="0"/>
              <a:t> media w małej firmie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Od Snapchata do Facebooka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Zanim skończysz to czytać…….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● </a:t>
            </a:r>
            <a:r>
              <a:rPr lang="pl-PL" b="1" dirty="0"/>
              <a:t>$ 7.206.000 </a:t>
            </a:r>
            <a:r>
              <a:rPr lang="pl-PL" dirty="0"/>
              <a:t>wydano na szkolenia online, produkty, aplikacje i pliki do pobrania na całym świecie </a:t>
            </a:r>
          </a:p>
          <a:p>
            <a:pPr marL="0" indent="0">
              <a:buNone/>
            </a:pPr>
            <a:r>
              <a:rPr lang="pl-PL" dirty="0"/>
              <a:t>● </a:t>
            </a:r>
            <a:r>
              <a:rPr lang="pl-PL" b="1" dirty="0"/>
              <a:t>144.000</a:t>
            </a:r>
            <a:r>
              <a:rPr lang="pl-PL" dirty="0"/>
              <a:t> aplikacje zostały pobrane i $ 46.053 wydano na zakup aplikacji przez Apple </a:t>
            </a:r>
            <a:r>
              <a:rPr lang="pl-PL" dirty="0" err="1"/>
              <a:t>App</a:t>
            </a:r>
            <a:r>
              <a:rPr lang="pl-PL" dirty="0"/>
              <a:t> </a:t>
            </a:r>
            <a:r>
              <a:rPr lang="pl-PL" dirty="0" err="1"/>
              <a:t>Store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b="1" dirty="0"/>
              <a:t>● $13.698 </a:t>
            </a:r>
            <a:r>
              <a:rPr lang="pl-PL" dirty="0"/>
              <a:t>wydano na osobisty coaching </a:t>
            </a:r>
          </a:p>
          <a:p>
            <a:pPr marL="0" indent="0">
              <a:buNone/>
            </a:pPr>
            <a:r>
              <a:rPr lang="pl-PL" dirty="0"/>
              <a:t>● Amazon zarobił ponad </a:t>
            </a:r>
            <a:r>
              <a:rPr lang="pl-PL" b="1" dirty="0"/>
              <a:t>$ 250.000 </a:t>
            </a:r>
          </a:p>
          <a:p>
            <a:pPr marL="0" indent="0">
              <a:buNone/>
            </a:pPr>
            <a:r>
              <a:rPr lang="pl-PL" dirty="0"/>
              <a:t>● Ponad </a:t>
            </a:r>
            <a:r>
              <a:rPr lang="pl-PL" b="1" dirty="0"/>
              <a:t>$170.000 </a:t>
            </a:r>
            <a:r>
              <a:rPr lang="pl-PL" dirty="0"/>
              <a:t>książek i </a:t>
            </a:r>
            <a:r>
              <a:rPr lang="pl-PL" dirty="0" err="1"/>
              <a:t>eBook</a:t>
            </a:r>
            <a:r>
              <a:rPr lang="pl-PL" dirty="0"/>
              <a:t> zostało sprzedanych w USA </a:t>
            </a:r>
          </a:p>
          <a:p>
            <a:pPr marL="0" indent="0">
              <a:buNone/>
            </a:pPr>
            <a:r>
              <a:rPr lang="pl-PL" dirty="0"/>
              <a:t>● Użytkownicy YouTube przesłali </a:t>
            </a:r>
            <a:r>
              <a:rPr lang="pl-PL" b="1" dirty="0"/>
              <a:t>216.000</a:t>
            </a:r>
            <a:r>
              <a:rPr lang="pl-PL" dirty="0"/>
              <a:t> godzin wideo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21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Snapchat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2564904"/>
            <a:ext cx="5832647" cy="3096344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3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Snapchat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Snapchat ma specyficzny klimat i jest medium społecznościowym zupełnie innym od Facebooka czy </a:t>
            </a:r>
            <a:r>
              <a:rPr lang="pl-PL" dirty="0" err="1"/>
              <a:t>Twittera</a:t>
            </a:r>
            <a:r>
              <a:rPr lang="pl-PL" dirty="0"/>
              <a:t>, ale już teraz widać, że wiele polskich gwiazd </a:t>
            </a:r>
            <a:r>
              <a:rPr lang="pl-PL" dirty="0" err="1"/>
              <a:t>internetu</a:t>
            </a:r>
            <a:r>
              <a:rPr lang="pl-PL" dirty="0"/>
              <a:t> odnalazło się doskonale w nowej roli. </a:t>
            </a:r>
          </a:p>
          <a:p>
            <a:r>
              <a:rPr lang="pl-PL" dirty="0"/>
              <a:t>W Polsce na Snapchacie świetnie radzą sobie </a:t>
            </a:r>
            <a:r>
              <a:rPr lang="pl-PL" dirty="0" err="1"/>
              <a:t>blogerki</a:t>
            </a:r>
            <a:r>
              <a:rPr lang="pl-PL" dirty="0"/>
              <a:t> – </a:t>
            </a:r>
            <a:r>
              <a:rPr lang="pl-PL" dirty="0" err="1"/>
              <a:t>Maffashion</a:t>
            </a:r>
            <a:r>
              <a:rPr lang="pl-PL" dirty="0"/>
              <a:t>, LittleMooonster96 czy DEYNN, których wiadomości  docierają nawet do ponad 80 tysięcy odbiorców.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2" y="1988840"/>
            <a:ext cx="5629447" cy="3600400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29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Snapchat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Snapchat sprawdzi się w budowaniu napięcia przed premierą nowych produktów. </a:t>
            </a:r>
          </a:p>
          <a:p>
            <a:r>
              <a:rPr lang="pl-PL" dirty="0"/>
              <a:t>Biorąc pod uwagę, że większość użytkowników programu to kobiety, aplikacja sprawdzi się świetnie w przypadku promowania nowych kolekcji odzieżowych, produktów do makijażu czy nawet biżuterii. </a:t>
            </a:r>
          </a:p>
          <a:p>
            <a:r>
              <a:rPr lang="pl-PL" dirty="0"/>
              <a:t>W sezonie wakacyjnym może posłużyć jako atrakcyjna reklama dla biur podróży czy też hoteli. </a:t>
            </a:r>
          </a:p>
          <a:p>
            <a:r>
              <a:rPr lang="pl-PL" dirty="0"/>
              <a:t>Niezależnie od prowadzonej działalności, Snapchat idealnie spisze się w promocji nowości.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8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Snapchat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537271"/>
            <a:ext cx="4976813" cy="2799457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14" y="1701800"/>
            <a:ext cx="2717009" cy="4470400"/>
          </a:xfrm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39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2492897"/>
            <a:ext cx="5976664" cy="2376264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4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76200"/>
            <a:ext cx="6840759" cy="6381328"/>
          </a:xfr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67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Instagram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• Liczy się jasno określony przekaz. </a:t>
            </a:r>
          </a:p>
          <a:p>
            <a:pPr marL="0" indent="0">
              <a:buNone/>
            </a:pPr>
            <a:r>
              <a:rPr lang="pl-PL" dirty="0"/>
              <a:t>Jeśli sprzedajesz obuwie sportowe, publikuj zdjęcia ściśle związane z obuwiem sportowym. Wrzucanie fotografii informujących o tym, że mamy piątek, jest weekend, piękna pogoda niczego nie wniesie. Twoi fani to wiedzą. Zaczęli Cię obserwować ponieważ są zainteresowani Twoją marką, a nie informacją o weekendzie. </a:t>
            </a:r>
          </a:p>
          <a:p>
            <a:pPr marL="0" indent="0">
              <a:buNone/>
            </a:pPr>
            <a:r>
              <a:rPr lang="pl-PL" dirty="0"/>
              <a:t>• Liczy się to, co na co dzień. </a:t>
            </a:r>
          </a:p>
          <a:p>
            <a:pPr marL="0" indent="0">
              <a:buNone/>
            </a:pPr>
            <a:r>
              <a:rPr lang="pl-PL" dirty="0"/>
              <a:t>Chodzi o to, aby pokazywać produkty w codziennym użytkowaniu, wykorzystywane każdego dnia. Po co pokazywać zdjęcie </a:t>
            </a:r>
            <a:r>
              <a:rPr lang="pl-PL" dirty="0" err="1"/>
              <a:t>t-shirtu</a:t>
            </a:r>
            <a:r>
              <a:rPr lang="pl-PL" dirty="0"/>
              <a:t> na manekinie lub zapakowanego? O wiele lepiej będzie pokazać go na żywej osobie!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4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Instagram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• Ludzie lubią kulisy. Jak pokazać zza kulis życie trenera </a:t>
            </a:r>
            <a:r>
              <a:rPr lang="pl-PL" dirty="0" err="1"/>
              <a:t>peronalnego</a:t>
            </a:r>
            <a:r>
              <a:rPr lang="pl-PL" dirty="0"/>
              <a:t>? Chociażby poprzez dodawanie zdjęć, na który widać życie poza siłownią.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• Czas na konkurs. Klienci lubią konkursy, promocje, zniżki. Mądre wykorzystanie promocji może dać niezły efekt. Jak to zrobić? Na przykład 5% rabatu dla tych co polubią i udostępnią Twoje zdjęcie albo 10% rabatu na zakupy w sklepie internetowym na hasło podane na Twoim profilu.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493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Instagram- tworzenie postów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Serwis jest wręcz stworzony do konkursów. </a:t>
            </a:r>
          </a:p>
          <a:p>
            <a:pPr marL="0" indent="0">
              <a:buNone/>
            </a:pPr>
            <a:r>
              <a:rPr lang="pl-PL" dirty="0"/>
              <a:t>Angażuj społeczność poprzez rozmaite wyzwania np. konkurs na fotkę twojego produktu w najdziwniejszych okolicznościach. Ludzie lubią, gdy ich prace są doceniane, wyróżniaj więc i chwal najlepszych. Organizuj konkursy w stylu “zgadnij, ile rodzynek na zdjęciu?”. </a:t>
            </a:r>
          </a:p>
          <a:p>
            <a:pPr marL="0" indent="0">
              <a:buNone/>
            </a:pPr>
            <a:r>
              <a:rPr lang="pl-PL" dirty="0"/>
              <a:t>• Używaj </a:t>
            </a:r>
            <a:r>
              <a:rPr lang="pl-PL" dirty="0" err="1"/>
              <a:t>hashtagów</a:t>
            </a:r>
            <a:r>
              <a:rPr lang="pl-PL" dirty="0"/>
              <a:t> # - im więcej, tym lepiej. </a:t>
            </a:r>
          </a:p>
          <a:p>
            <a:pPr marL="0" indent="0">
              <a:buNone/>
            </a:pPr>
            <a:r>
              <a:rPr lang="pl-PL" dirty="0"/>
              <a:t>Wymyśl jeden główny, który odtąd będzie jednoznacznie kojarzył się z twoją marką. Można go potem wykorzystywać w kampaniach promocyjnych - w mediach społecznościowych, tradycyjnych i na rozmaitych gadżetach. </a:t>
            </a:r>
          </a:p>
          <a:p>
            <a:pPr marL="0" indent="0">
              <a:buNone/>
            </a:pPr>
            <a:r>
              <a:rPr lang="pl-PL" dirty="0"/>
              <a:t>• Instagram pozwala na kręcenie filmików. Wykorzystaj w pełni możliwości </a:t>
            </a:r>
            <a:r>
              <a:rPr lang="pl-PL" dirty="0" err="1"/>
              <a:t>social</a:t>
            </a:r>
            <a:r>
              <a:rPr lang="pl-PL" dirty="0"/>
              <a:t> media video, nagrywając klipy specjalnie pod ten serwis. Możesz też tworzyć filmowe kompilacje najlepszych zdjęć. </a:t>
            </a:r>
          </a:p>
          <a:p>
            <a:pPr marL="0" indent="0">
              <a:buNone/>
            </a:pPr>
            <a:r>
              <a:rPr lang="pl-PL" dirty="0"/>
              <a:t>• Używaj zdjęć i klipów do podkręcania atmosfery. Wklejaj </a:t>
            </a:r>
            <a:r>
              <a:rPr lang="pl-PL" dirty="0" err="1"/>
              <a:t>zajawki</a:t>
            </a:r>
            <a:r>
              <a:rPr lang="pl-PL" dirty="0"/>
              <a:t>, </a:t>
            </a:r>
            <a:r>
              <a:rPr lang="pl-PL" dirty="0" err="1"/>
              <a:t>teasery</a:t>
            </a:r>
            <a:r>
              <a:rPr lang="pl-PL" dirty="0"/>
              <a:t> i </a:t>
            </a:r>
            <a:r>
              <a:rPr lang="pl-PL" dirty="0" err="1"/>
              <a:t>trailery</a:t>
            </a:r>
            <a:r>
              <a:rPr lang="pl-PL" dirty="0"/>
              <a:t>. Warto też wrzucać nagrania “</a:t>
            </a:r>
            <a:r>
              <a:rPr lang="pl-PL" dirty="0" err="1"/>
              <a:t>making</a:t>
            </a:r>
            <a:r>
              <a:rPr lang="pl-PL" dirty="0"/>
              <a:t> of”, ukazujące kulisy pracy firmy.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79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Poznajmy się…….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708920"/>
            <a:ext cx="4976813" cy="3828912"/>
          </a:xfrm>
        </p:spPr>
      </p:pic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pl-PL" dirty="0"/>
              <a:t>Absolwentka Wyższej Szkoły Zarządzania im. L. Koźmińskiego</a:t>
            </a:r>
          </a:p>
          <a:p>
            <a:pPr rtl="0"/>
            <a:r>
              <a:rPr lang="pl-PL" dirty="0"/>
              <a:t>Trener biznesu- w trakcie certyfikacji</a:t>
            </a:r>
          </a:p>
          <a:p>
            <a:pPr rtl="0"/>
            <a:r>
              <a:rPr lang="pl-PL" dirty="0"/>
              <a:t>Przedsiębiorca od 2008r</a:t>
            </a:r>
          </a:p>
          <a:p>
            <a:pPr rtl="0"/>
            <a:r>
              <a:rPr lang="pl-PL" dirty="0"/>
              <a:t>Założyła i sprzedała 3 sprawnie funkcjonujące firmy</a:t>
            </a:r>
          </a:p>
          <a:p>
            <a:pPr rtl="0"/>
            <a:r>
              <a:rPr lang="pl-PL" dirty="0"/>
              <a:t>Mama Oli i Kuby</a:t>
            </a:r>
          </a:p>
          <a:p>
            <a:pPr rtl="0"/>
            <a:r>
              <a:rPr lang="pl-PL" dirty="0"/>
              <a:t>Wegetarianka</a:t>
            </a:r>
          </a:p>
          <a:p>
            <a:pPr rtl="0"/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idx="4294967295"/>
          </p:nvPr>
        </p:nvSpPr>
        <p:spPr>
          <a:xfrm>
            <a:off x="0" y="1608138"/>
            <a:ext cx="4973638" cy="512762"/>
          </a:xfrm>
        </p:spPr>
        <p:txBody>
          <a:bodyPr rtlCol="0"/>
          <a:lstStyle/>
          <a:p>
            <a:pPr rtl="0"/>
            <a:r>
              <a:rPr lang="pl-PL" dirty="0"/>
              <a:t>          Agnieszka Dudek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Instagram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Robert Lewandowski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/>
              <a:t>Starbucks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83" y="2209800"/>
            <a:ext cx="2637472" cy="3962400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06" y="2476500"/>
            <a:ext cx="4572000" cy="3429000"/>
          </a:xfrm>
        </p:spPr>
      </p:pic>
      <p:sp>
        <p:nvSpPr>
          <p:cNvPr id="13" name="Symbol zastępczy stop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21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558211"/>
            <a:ext cx="10156825" cy="2757577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49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Linked</a:t>
            </a:r>
            <a:r>
              <a:rPr lang="pl-PL" dirty="0"/>
              <a:t> In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Autofit/>
          </a:bodyPr>
          <a:lstStyle/>
          <a:p>
            <a:r>
              <a:rPr lang="pl-PL" sz="1800" dirty="0"/>
              <a:t>LinkedIn to międzynarodowy serwis społecznościowy, specjalizujący się w kontaktach zawodowo-biznesowych. </a:t>
            </a:r>
          </a:p>
          <a:p>
            <a:r>
              <a:rPr lang="pl-PL" sz="1800" dirty="0"/>
              <a:t>Serwis założony w grudniu 2002 roku i uruchomiony w maju 2003 roku. </a:t>
            </a:r>
          </a:p>
          <a:p>
            <a:r>
              <a:rPr lang="pl-PL" sz="1800" dirty="0"/>
              <a:t>W listopadzie 2011 r. portal ten miał ponad 135 milionów użytkowników w ponad 200 krajach. </a:t>
            </a:r>
          </a:p>
          <a:p>
            <a:r>
              <a:rPr lang="pl-PL" sz="1800" dirty="0"/>
              <a:t>Portal dostępny jest w kilkunastu językach, od 2 kwietnia 2012 roku dostępny również w języku polskim. </a:t>
            </a:r>
          </a:p>
          <a:p>
            <a:r>
              <a:rPr lang="pl-PL" sz="1800" dirty="0"/>
              <a:t>Od 2011 akcje LinkedIn są dostępne na nowojorskiej giełdzie NYSE. W czerwcu 2016 ogłoszono, iż za 26,2 miliarda USD serwis zostanie przejęty przez Microsoft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3429000"/>
            <a:ext cx="2952328" cy="3007221"/>
          </a:xfr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7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Linked</a:t>
            </a:r>
            <a:r>
              <a:rPr lang="pl-PL" dirty="0"/>
              <a:t> In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managerowie, HR, </a:t>
            </a:r>
            <a:r>
              <a:rPr lang="pl-PL" dirty="0" err="1"/>
              <a:t>freelancerzy</a:t>
            </a:r>
            <a:r>
              <a:rPr lang="pl-PL" dirty="0"/>
              <a:t>,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634771"/>
            <a:ext cx="4976813" cy="311245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osoby szukające pracy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634771"/>
            <a:ext cx="4976812" cy="3112457"/>
          </a:xfrm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96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7" y="2708920"/>
            <a:ext cx="7416824" cy="2160239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Pinterest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Pinterest to serwis społecznościowy przeznaczony do kolekcjonowania i porządkowania zebranych materiałów wizualnych. </a:t>
            </a:r>
          </a:p>
          <a:p>
            <a:r>
              <a:rPr lang="pl-PL" sz="1800" dirty="0"/>
              <a:t>Nazwa Pinterest wywodzi się z dwóch słów: „pin” (przypiąć) i „</a:t>
            </a:r>
            <a:r>
              <a:rPr lang="pl-PL" sz="1800" dirty="0" err="1"/>
              <a:t>interest</a:t>
            </a:r>
            <a:r>
              <a:rPr lang="pl-PL" sz="1800" dirty="0"/>
              <a:t>” (zainteresowania). </a:t>
            </a:r>
          </a:p>
          <a:p>
            <a:r>
              <a:rPr lang="pl-PL" sz="1800" dirty="0"/>
              <a:t>Oprogramowanie </a:t>
            </a:r>
            <a:r>
              <a:rPr lang="pl-PL" sz="1800" dirty="0" err="1"/>
              <a:t>Pinterestu</a:t>
            </a:r>
            <a:r>
              <a:rPr lang="pl-PL" sz="1800" dirty="0"/>
              <a:t> umożliwia użytkownikowi publikowanie fragmentów wizualnych stron internetowych w jednym miejscu i ich tematyczne segregowanie. </a:t>
            </a:r>
          </a:p>
          <a:p>
            <a:r>
              <a:rPr lang="pl-PL" sz="1800" dirty="0"/>
              <a:t>Inny użytkownik może „polubić” poszczególne elementy, skomentować je oraz umieścić w swojej kolekcji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56" y="1988840"/>
            <a:ext cx="3420516" cy="3528391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6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Pinterest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Pinterest plasuje się na drugim miejscu w rankingu portali społecznościowych, jeśli chodzi o przyrost w liczbie użytkowników. </a:t>
            </a:r>
          </a:p>
          <a:p>
            <a:r>
              <a:rPr lang="pl-PL" dirty="0"/>
              <a:t>Użytkownicy </a:t>
            </a:r>
            <a:r>
              <a:rPr lang="pl-PL" dirty="0" err="1"/>
              <a:t>Pinterestu</a:t>
            </a:r>
            <a:r>
              <a:rPr lang="pl-PL" dirty="0"/>
              <a:t> stawiają na sztukę i rękodzieło. </a:t>
            </a:r>
          </a:p>
          <a:p>
            <a:r>
              <a:rPr lang="pl-PL" dirty="0"/>
              <a:t>Użytkownicy </a:t>
            </a:r>
            <a:r>
              <a:rPr lang="pl-PL" dirty="0" err="1"/>
              <a:t>Pinterestu</a:t>
            </a:r>
            <a:r>
              <a:rPr lang="pl-PL" dirty="0"/>
              <a:t> lubią wydawać pieniądze! </a:t>
            </a:r>
          </a:p>
          <a:p>
            <a:r>
              <a:rPr lang="pl-PL" dirty="0"/>
              <a:t> Pinterest to miliardy grafik. </a:t>
            </a:r>
          </a:p>
          <a:p>
            <a:r>
              <a:rPr lang="pl-PL" dirty="0"/>
              <a:t>Piny mają ogromny potencjał, aby się szybko rozprzestrzenić. </a:t>
            </a:r>
          </a:p>
          <a:p>
            <a:r>
              <a:rPr lang="pl-PL" dirty="0"/>
              <a:t> Piny przetrwają dłużej niż posty innego rodzaju. </a:t>
            </a:r>
          </a:p>
          <a:p>
            <a:r>
              <a:rPr lang="pl-PL" dirty="0"/>
              <a:t> Pinterest napędza zakupowe zachowanie konsumenta.</a:t>
            </a:r>
          </a:p>
          <a:p>
            <a:r>
              <a:rPr lang="pl-PL" dirty="0"/>
              <a:t>Piny nie są odczytywane jako reklamy - nawet gdy nimi są!!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Pinterest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" y="2060849"/>
            <a:ext cx="5690372" cy="333420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2" y="1196752"/>
            <a:ext cx="5557439" cy="4915428"/>
          </a:xfr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Pinterest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844824"/>
            <a:ext cx="4176464" cy="316835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3" y="1844824"/>
            <a:ext cx="4460170" cy="3168352"/>
          </a:xfr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99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2420888"/>
            <a:ext cx="7776863" cy="2304256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90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Podpiszmy kontrakt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Zwracamy się do siebie po imieniu</a:t>
            </a:r>
          </a:p>
          <a:p>
            <a:r>
              <a:rPr lang="pl-PL" dirty="0"/>
              <a:t>Zadajemy jak najwięcej pytań</a:t>
            </a:r>
          </a:p>
          <a:p>
            <a:r>
              <a:rPr lang="pl-PL" dirty="0"/>
              <a:t>Dzielimy się doświadczeniami</a:t>
            </a:r>
          </a:p>
          <a:p>
            <a:r>
              <a:rPr lang="pl-PL" dirty="0"/>
              <a:t>Reguła poufności</a:t>
            </a:r>
          </a:p>
          <a:p>
            <a:r>
              <a:rPr lang="pl-PL" dirty="0"/>
              <a:t>Reguła „STOP”</a:t>
            </a:r>
          </a:p>
          <a:p>
            <a:r>
              <a:rPr lang="pl-PL" dirty="0"/>
              <a:t>Reguła szacunku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273455"/>
            <a:ext cx="4976812" cy="3327090"/>
          </a:xfrm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68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Facebook w Polsce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034339"/>
            <a:ext cx="5904657" cy="328856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539702"/>
            <a:ext cx="5687304" cy="3193554"/>
          </a:xfr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7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prowadzenia fanpage’a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909836" y="1628800"/>
            <a:ext cx="1015735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• Koncentruj się na wybranym temacie. </a:t>
            </a:r>
          </a:p>
          <a:p>
            <a:pPr marL="0" indent="0">
              <a:buNone/>
            </a:pPr>
            <a:r>
              <a:rPr lang="pl-PL" dirty="0"/>
              <a:t>Powinieneś koncentrować się wokół wybranego tematu – wpisy poświęć Twojej firmie, usługom, pasjom i zainteresowaniom, które się z nią łączą. </a:t>
            </a:r>
          </a:p>
          <a:p>
            <a:pPr marL="0" indent="0">
              <a:buNone/>
            </a:pPr>
            <a:r>
              <a:rPr lang="pl-PL" dirty="0"/>
              <a:t>Trudno, by masowe zainteresowanie zdobyła przykładowo firma produkująca wybrane usługi, a publikująca na Facebooku wyłącznie prywatne wpisy pracowników, niezwiązane z pierwotnym tematem - zawsze priorytetowo należy traktować te, które dotyczą bezpośredniej tematyki kanału.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79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prowadzenia fanpage’a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• Postaw na jakość, nie ilość </a:t>
            </a:r>
          </a:p>
          <a:p>
            <a:pPr marL="0" indent="0">
              <a:buNone/>
            </a:pPr>
            <a:r>
              <a:rPr lang="pl-PL" dirty="0"/>
              <a:t>Częstotliwość publikowanych wpisów nie powinna mieć formy spamu – wklejanie dużej liczby odnośników w odstępach kilkuminutowych może przynieść skutek odwrotny od zamierzonego – im szybciej pojawiają się nowe treści na </a:t>
            </a:r>
            <a:r>
              <a:rPr lang="pl-PL" dirty="0" err="1"/>
              <a:t>fanpage'u</a:t>
            </a:r>
            <a:r>
              <a:rPr lang="pl-PL" dirty="0"/>
              <a:t>, tym mniejszy jest zasięg kolejnych, co wiąże się ze słabszym dotarciem do klienta. </a:t>
            </a:r>
          </a:p>
          <a:p>
            <a:pPr marL="0" indent="0">
              <a:buNone/>
            </a:pPr>
            <a:r>
              <a:rPr lang="pl-PL" dirty="0"/>
              <a:t>Praktyczną funkcją jest zaplanowanie wpisów na konkretną godzinę, co jest o tyle przydatne, że można je ustawić np. w weekendy. Jeśli nasza firma nie pracuje w dni wolne to i tak użytkownicy zobaczą nasz wpis na FB. Warto o tym pamiętać również dlatego, że dni wolne generują zwiększoną oglądalność.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28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prowadzenia fanpage’a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Organizuj gry i konkursy na </a:t>
            </a:r>
            <a:r>
              <a:rPr lang="pl-PL" dirty="0" err="1"/>
              <a:t>fanpage'u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Facebook to platforma dla osób, które poświęcają chwilę na zrelaksowanie się od codziennych obowiązków. Czemu zatem nie stworzyć własnej gry? Wklejenie obrazka pasującego do naszego profilu z zagadką? Pytanie konkursowe z możliwością wielokrotnego wyboru? Wyszukiwanie wskazówek po przejściu na wybraną stronę? </a:t>
            </a:r>
          </a:p>
          <a:p>
            <a:pPr marL="0" indent="0">
              <a:buNone/>
            </a:pPr>
            <a:r>
              <a:rPr lang="pl-PL" dirty="0"/>
              <a:t>Jak widać sposobów na przekonanie do siebie fanów nie brakuje. Muszą być za to odpowiednio przemyślane i nie na siłę. Raz na dwa tygodnie lub na tydzień to wystarczający odstęp czasu, aby utrwalić (wśród miłośników tego rodzaju zabawy) markę w masowej świadomości swoich fanów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42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prowadzenia fanpage’a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Zbadaj grupę docelową. </a:t>
            </a:r>
          </a:p>
          <a:p>
            <a:pPr marL="0" indent="0">
              <a:buNone/>
            </a:pPr>
            <a:r>
              <a:rPr lang="pl-PL" dirty="0"/>
              <a:t>Rozwijając fanpage, warto zbadać grupę docelową pod kątem zainteresowania określonym rodzajem treści. Można np. stworzyć listę osób, które klikają "Lubię to" w przypadku wartościowych linków na temat produktów, promocji, konkursów, a następnie dokonać podziału użytkowników. </a:t>
            </a:r>
          </a:p>
          <a:p>
            <a:pPr marL="0" indent="0">
              <a:buNone/>
            </a:pPr>
            <a:r>
              <a:rPr lang="pl-PL" dirty="0"/>
              <a:t>W dalszej fazie należy bowiem skoncentrować się na różnorodności wpisów, aby nasz kanał nie był zbyt monotonny dla przeciętnego odbiorcy. </a:t>
            </a:r>
          </a:p>
          <a:p>
            <a:pPr marL="0" indent="0">
              <a:buNone/>
            </a:pPr>
            <a:r>
              <a:rPr lang="pl-PL" dirty="0"/>
              <a:t>Warto nadać priorytet określonym wpisom i dopilnować, aby pojawiały się w regularnych odstępach czasu.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2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prowadzenia fanpage’a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• Reaguj jak najszybciej na aktywność odbiorców Fani oczekują, że marka będzie reagowała na ich pytania i rozwiewała wątpliwości. </a:t>
            </a:r>
          </a:p>
          <a:p>
            <a:pPr marL="0" indent="0">
              <a:buNone/>
            </a:pPr>
            <a:r>
              <a:rPr lang="pl-PL" dirty="0"/>
              <a:t>Jako administrator strony reaguj zatem szybko na wpisy na tablicy i udzielaj się w komentarzach. </a:t>
            </a:r>
          </a:p>
          <a:p>
            <a:pPr marL="0" indent="0">
              <a:buNone/>
            </a:pPr>
            <a:r>
              <a:rPr lang="pl-PL" dirty="0"/>
              <a:t>Spowoduje to nie tylko większą ilość komentarzy, ale wpłynie również na Twój wizerunek, jako marki, która rozumie </a:t>
            </a:r>
            <a:r>
              <a:rPr lang="pl-PL" dirty="0" err="1"/>
              <a:t>social</a:t>
            </a:r>
            <a:r>
              <a:rPr lang="pl-PL" dirty="0"/>
              <a:t> media i słucha swoich fanów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46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prowadzenia fanpage’a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• Postaw na jakość, nie ilość </a:t>
            </a:r>
          </a:p>
          <a:p>
            <a:pPr marL="0" indent="0">
              <a:buNone/>
            </a:pPr>
            <a:r>
              <a:rPr lang="pl-PL" dirty="0"/>
              <a:t>Częstotliwość publikowanych wpisów nie powinna mieć formy spamu – wklejanie dużej liczby odnośników w odstępach kilkuminutowych może przynieść skutek odwrotny od zamierzonego – im szybciej pojawiają się nowe treści na </a:t>
            </a:r>
            <a:r>
              <a:rPr lang="pl-PL" dirty="0" err="1"/>
              <a:t>fanpage'u</a:t>
            </a:r>
            <a:r>
              <a:rPr lang="pl-PL" dirty="0"/>
              <a:t>, tym mniejszy jest zasięg kolejnych, co wiąże się ze słabszym dotarciem do klienta. </a:t>
            </a:r>
          </a:p>
          <a:p>
            <a:pPr marL="0" indent="0">
              <a:buNone/>
            </a:pPr>
            <a:r>
              <a:rPr lang="pl-PL" dirty="0"/>
              <a:t>Praktyczną funkcją jest zaplanowanie wpisów na konkretną godzinę, co jest o tyle przydatne, że można je ustawić np. w weekendy. Jeśli nasza firma nie pracuje w dni wolne to i tak użytkownicy zobaczą nasz wpis na FB. Warto o tym pamiętać również dlatego, że dni wolne generują zwiększoną oglądalność.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16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na ciekawe wpisy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Twórz własny kontent 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err="1"/>
              <a:t>Linkuj</a:t>
            </a:r>
            <a:r>
              <a:rPr lang="pl-PL" dirty="0"/>
              <a:t> do ciekawych artykułów związanych z branżą, gorące newsy </a:t>
            </a:r>
          </a:p>
          <a:p>
            <a:pPr marL="0" indent="0">
              <a:buNone/>
            </a:pPr>
            <a:r>
              <a:rPr lang="pl-PL" dirty="0"/>
              <a:t>• Publikuj informacje o najnowszych postach na blogu, jeśli firma posiada blog </a:t>
            </a:r>
          </a:p>
          <a:p>
            <a:pPr marL="0" indent="0">
              <a:buNone/>
            </a:pPr>
            <a:r>
              <a:rPr lang="pl-PL" dirty="0"/>
              <a:t>• Udostępniaj fanom coś do oglądania, publikując zabawne lub warte podzielenia się filmy, które można odnieść do danej branży lub które są "na ustach" Internautów.</a:t>
            </a:r>
          </a:p>
          <a:p>
            <a:pPr marL="0" indent="0">
              <a:buNone/>
            </a:pPr>
            <a:r>
              <a:rPr lang="pl-PL" dirty="0"/>
              <a:t>• Udostępniaj infografiki, zawierające ciekawe dane i informacje z branży</a:t>
            </a: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96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• Publikuj słynne cytaty odpowiednie dla danej branży </a:t>
            </a:r>
          </a:p>
          <a:p>
            <a:pPr marL="0" indent="0">
              <a:buNone/>
            </a:pPr>
            <a:r>
              <a:rPr lang="pl-PL" dirty="0"/>
              <a:t>• Publikuj zabawne/estetyczne zdjęcia i obrazki związane z branżą </a:t>
            </a:r>
          </a:p>
          <a:p>
            <a:pPr marL="0" indent="0">
              <a:buNone/>
            </a:pPr>
            <a:r>
              <a:rPr lang="pl-PL" dirty="0"/>
              <a:t>• Zadawaj pytania związane z branżą, które aż będą prosić się o krótką i zabawną odpowiedź </a:t>
            </a:r>
          </a:p>
          <a:p>
            <a:pPr marL="0" indent="0">
              <a:buNone/>
            </a:pPr>
            <a:r>
              <a:rPr lang="pl-PL" dirty="0"/>
              <a:t>• Twórz ankiety / sondy związane z branżą </a:t>
            </a:r>
          </a:p>
          <a:p>
            <a:pPr marL="0" indent="0">
              <a:buNone/>
            </a:pPr>
            <a:r>
              <a:rPr lang="pl-PL" dirty="0"/>
              <a:t>• Wykorzystaj święta i kalendarz - publikuj życzenia świąteczne oraz informacje o nietypowych dniach świątecznych związanych z branżą </a:t>
            </a:r>
          </a:p>
          <a:p>
            <a:pPr marL="0" indent="0">
              <a:buNone/>
            </a:pPr>
            <a:r>
              <a:rPr lang="pl-PL" dirty="0"/>
              <a:t>• Urządzaj promocje i zniżki tylko dla fanów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1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Facebook live vs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Tube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1988840"/>
            <a:ext cx="4584869" cy="3168352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1988840"/>
            <a:ext cx="5040560" cy="3168352"/>
          </a:xfrm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93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Czym są media społecznościowe </a:t>
            </a:r>
            <a:br>
              <a:rPr lang="pl-PL" dirty="0"/>
            </a:br>
            <a:r>
              <a:rPr lang="pl-PL" dirty="0"/>
              <a:t>i do czego służą firmie?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5" y="1916832"/>
            <a:ext cx="5184575" cy="1584176"/>
          </a:xfr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są pytania????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5" y="1988840"/>
            <a:ext cx="2928020" cy="3062585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31" y="1988841"/>
            <a:ext cx="3772941" cy="2753022"/>
          </a:xfrm>
        </p:spPr>
      </p:pic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66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022414"/>
            <a:ext cx="4976813" cy="382917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Agnieszka Dudek</a:t>
            </a:r>
          </a:p>
          <a:p>
            <a:pPr marL="0" indent="0">
              <a:buNone/>
            </a:pPr>
            <a:r>
              <a:rPr lang="pl-PL" dirty="0"/>
              <a:t>tel.785 250 860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www.szkoleniadlakobiet.com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8594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Media społecznościowe to: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/>
          <a:lstStyle/>
          <a:p>
            <a:r>
              <a:rPr lang="pl-PL"/>
              <a:t>Kontakt i komunikacja</a:t>
            </a:r>
          </a:p>
          <a:p>
            <a:r>
              <a:rPr lang="pl-PL"/>
              <a:t>Informacja</a:t>
            </a:r>
          </a:p>
          <a:p>
            <a:r>
              <a:rPr lang="pl-PL"/>
              <a:t>Wiedza</a:t>
            </a:r>
          </a:p>
          <a:p>
            <a:r>
              <a:rPr lang="pl-PL"/>
              <a:t>Miejsce podejmowania decyzji</a:t>
            </a:r>
          </a:p>
          <a:p>
            <a:r>
              <a:rPr lang="pl-PL"/>
              <a:t>Zakupy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68" y="1688480"/>
            <a:ext cx="4203995" cy="4470400"/>
          </a:xfrm>
        </p:spPr>
      </p:pic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75% użytkowników sprawdza </a:t>
            </a:r>
            <a:r>
              <a:rPr lang="pl-PL" dirty="0" err="1"/>
              <a:t>social</a:t>
            </a:r>
            <a:r>
              <a:rPr lang="pl-PL" dirty="0"/>
              <a:t> media do 15 min po przebudzeniu!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1736725"/>
            <a:ext cx="7143750" cy="4400550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94" y="794916"/>
            <a:ext cx="8424936" cy="5268168"/>
          </a:xfrm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Doprawdy????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60 % </a:t>
            </a:r>
            <a:r>
              <a:rPr lang="pl-PL" dirty="0">
                <a:solidFill>
                  <a:srgbClr val="FF0000"/>
                </a:solidFill>
              </a:rPr>
              <a:t>Wejść na strony internetowe dokonuje się poprzez urządzenia mobilne typu smartphone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80 % </a:t>
            </a:r>
            <a:r>
              <a:rPr lang="pl-PL" dirty="0">
                <a:solidFill>
                  <a:srgbClr val="FF0000"/>
                </a:solidFill>
              </a:rPr>
              <a:t>Klientów przed podjęciem decyzji o współpracy robi </a:t>
            </a:r>
            <a:r>
              <a:rPr lang="pl-PL" dirty="0" err="1">
                <a:solidFill>
                  <a:srgbClr val="FF0000"/>
                </a:solidFill>
              </a:rPr>
              <a:t>research</a:t>
            </a:r>
            <a:r>
              <a:rPr lang="pl-PL" dirty="0">
                <a:solidFill>
                  <a:srgbClr val="FF0000"/>
                </a:solidFill>
              </a:rPr>
              <a:t> w Internecie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150x </a:t>
            </a:r>
            <a:r>
              <a:rPr lang="pl-PL" dirty="0">
                <a:solidFill>
                  <a:srgbClr val="FF0000"/>
                </a:solidFill>
              </a:rPr>
              <a:t>Tyle razy dziennie przeciętny użytkownik </a:t>
            </a:r>
            <a:r>
              <a:rPr lang="pl-PL" dirty="0" err="1">
                <a:solidFill>
                  <a:srgbClr val="FF0000"/>
                </a:solidFill>
              </a:rPr>
              <a:t>smartphona</a:t>
            </a:r>
            <a:r>
              <a:rPr lang="pl-PL" dirty="0">
                <a:solidFill>
                  <a:srgbClr val="FF0000"/>
                </a:solidFill>
              </a:rPr>
              <a:t> sprawdza swój pulpit i informacje z </a:t>
            </a:r>
            <a:r>
              <a:rPr lang="pl-PL" dirty="0" err="1">
                <a:solidFill>
                  <a:srgbClr val="FF0000"/>
                </a:solidFill>
              </a:rPr>
              <a:t>Social</a:t>
            </a:r>
            <a:r>
              <a:rPr lang="pl-PL" dirty="0">
                <a:solidFill>
                  <a:srgbClr val="FF0000"/>
                </a:solidFill>
              </a:rPr>
              <a:t> Media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Doświadczenie w </a:t>
            </a:r>
            <a:r>
              <a:rPr lang="pl-PL" dirty="0" err="1">
                <a:solidFill>
                  <a:srgbClr val="FF0000"/>
                </a:solidFill>
              </a:rPr>
              <a:t>Social</a:t>
            </a:r>
            <a:r>
              <a:rPr lang="pl-PL" dirty="0">
                <a:solidFill>
                  <a:srgbClr val="FF0000"/>
                </a:solidFill>
              </a:rPr>
              <a:t> Mediach przekłada się na </a:t>
            </a:r>
            <a:r>
              <a:rPr lang="pl-PL" b="1" dirty="0">
                <a:solidFill>
                  <a:srgbClr val="FF0000"/>
                </a:solidFill>
              </a:rPr>
              <a:t>OPINIĘ </a:t>
            </a:r>
            <a:r>
              <a:rPr lang="pl-PL" dirty="0">
                <a:solidFill>
                  <a:srgbClr val="FF0000"/>
                </a:solidFill>
              </a:rPr>
              <a:t>o firmie, usługach i produkcie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45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Doprawdy????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3 sekundy!!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Tyle czasu  użytkownik potrzebuje na podjęcie decyzji czy „</a:t>
            </a:r>
            <a:r>
              <a:rPr lang="pl-PL" dirty="0" err="1">
                <a:solidFill>
                  <a:srgbClr val="FF0000"/>
                </a:solidFill>
              </a:rPr>
              <a:t>polajkuje</a:t>
            </a:r>
            <a:r>
              <a:rPr lang="pl-PL" dirty="0">
                <a:solidFill>
                  <a:srgbClr val="FF0000"/>
                </a:solidFill>
              </a:rPr>
              <a:t>” fanpage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96 % </a:t>
            </a:r>
            <a:r>
              <a:rPr lang="pl-PL" dirty="0">
                <a:solidFill>
                  <a:srgbClr val="FF0000"/>
                </a:solidFill>
              </a:rPr>
              <a:t>Fanów nie wchodzi ponownie na fanpage po tym jak go polubi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77 % </a:t>
            </a:r>
            <a:r>
              <a:rPr lang="pl-PL" dirty="0">
                <a:solidFill>
                  <a:srgbClr val="FF0000"/>
                </a:solidFill>
              </a:rPr>
              <a:t>Dodatkowych działań podejmuje użytkownik poprzez urządzenie mobilne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/>
              <a:t>www.szkoleniadlakobiet.com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7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0</TotalTime>
  <Words>1954</Words>
  <Application>Microsoft Office PowerPoint</Application>
  <PresentationFormat>Niestandardowy</PresentationFormat>
  <Paragraphs>233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</vt:lpstr>
      <vt:lpstr>Książki 16:9</vt:lpstr>
      <vt:lpstr>Social media w małej firmie</vt:lpstr>
      <vt:lpstr>Poznajmy się…….</vt:lpstr>
      <vt:lpstr>Podpiszmy kontrakt </vt:lpstr>
      <vt:lpstr>Czym są media społecznościowe  i do czego służą firmie?</vt:lpstr>
      <vt:lpstr>Media społecznościowe to:</vt:lpstr>
      <vt:lpstr>75% użytkowników sprawdza social media do 15 min po przebudzeniu!</vt:lpstr>
      <vt:lpstr>Prezentacja programu PowerPoint</vt:lpstr>
      <vt:lpstr>Doprawdy????</vt:lpstr>
      <vt:lpstr>Doprawdy???? </vt:lpstr>
      <vt:lpstr>Zanim skończysz to czytać…….</vt:lpstr>
      <vt:lpstr>Snapchat </vt:lpstr>
      <vt:lpstr>Snapchat </vt:lpstr>
      <vt:lpstr>Snapchat</vt:lpstr>
      <vt:lpstr>Snapchat</vt:lpstr>
      <vt:lpstr>Prezentacja programu PowerPoint</vt:lpstr>
      <vt:lpstr>Prezentacja programu PowerPoint</vt:lpstr>
      <vt:lpstr>Instagram</vt:lpstr>
      <vt:lpstr>Instagram</vt:lpstr>
      <vt:lpstr>Instagram- tworzenie postów</vt:lpstr>
      <vt:lpstr>Instagram</vt:lpstr>
      <vt:lpstr>Prezentacja programu PowerPoint</vt:lpstr>
      <vt:lpstr>Linked In</vt:lpstr>
      <vt:lpstr>Linked In</vt:lpstr>
      <vt:lpstr>Prezentacja programu PowerPoint</vt:lpstr>
      <vt:lpstr>Pinterest </vt:lpstr>
      <vt:lpstr>Pinterest</vt:lpstr>
      <vt:lpstr>Pinterest</vt:lpstr>
      <vt:lpstr>Pinterest</vt:lpstr>
      <vt:lpstr>Prezentacja programu PowerPoint</vt:lpstr>
      <vt:lpstr>Facebook w Polsce</vt:lpstr>
      <vt:lpstr>Zasady prowadzenia fanpage’a</vt:lpstr>
      <vt:lpstr>Zasady prowadzenia fanpage’a</vt:lpstr>
      <vt:lpstr>Zasady prowadzenia fanpage’a</vt:lpstr>
      <vt:lpstr>Zasady prowadzenia fanpage’a</vt:lpstr>
      <vt:lpstr>Zasady prowadzenia fanpage’a</vt:lpstr>
      <vt:lpstr>Zasady prowadzenia fanpage’a</vt:lpstr>
      <vt:lpstr>Sposoby na ciekawe wpisy</vt:lpstr>
      <vt:lpstr>Prezentacja programu PowerPoint</vt:lpstr>
      <vt:lpstr>Facebook live vs You Tube</vt:lpstr>
      <vt:lpstr>Czy są pytania????</vt:lpstr>
      <vt:lpstr>Dziękuję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2017-01-04T12:19:22Z</dcterms:created>
  <dcterms:modified xsi:type="dcterms:W3CDTF">2017-02-07T13:13:20Z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