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0" r:id="rId4"/>
    <p:sldId id="263" r:id="rId5"/>
    <p:sldId id="278" r:id="rId6"/>
    <p:sldId id="305" r:id="rId7"/>
    <p:sldId id="306" r:id="rId8"/>
    <p:sldId id="261" r:id="rId9"/>
    <p:sldId id="283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77" r:id="rId18"/>
  </p:sldIdLst>
  <p:sldSz cx="12192000" cy="6858000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628" autoAdjust="0"/>
  </p:normalViewPr>
  <p:slideViewPr>
    <p:cSldViewPr snapToGrid="0">
      <p:cViewPr varScale="1">
        <p:scale>
          <a:sx n="61" d="100"/>
          <a:sy n="61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D0F-5AA5-4299-B398-6D7489672B4C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080C-3470-4289-BB9E-1607B175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68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19DB-8E50-4F91-13B9-81BE21190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4573208-7C6B-07B2-9D3D-6B78A5B7D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8CEB0D4-1F12-C7DB-E7EC-788A6FE99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18D17C-91CD-D5C5-E03B-B659BFE0F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12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1287-03EB-EF9D-0905-C87F64AC0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78BF7E6-0AE8-CC69-F88F-59952C8F8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1474864-A4B2-0F7D-91CD-72A9CFE3E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BFBCAF-0DFD-1D33-F7DF-0EAB1ACBE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53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471A9-D860-3D1A-85F8-2221A74D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D04949-9F5B-724B-9CD6-89A737500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B33C11A-DDC7-9417-22D2-969F4C68F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DE6511-BE2F-0595-E4D5-D1086D819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44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489E3-FF9F-7B59-3D49-3AED2F38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C789885-2332-BF32-BCA0-98E7B9763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8301A7-BADE-708A-2783-A013020A3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AB7EF8-6A77-E0A1-6AB2-4A23AD1D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83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5D8A-461C-6825-358D-372594D9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E8C0306-C2B0-4C85-C63D-BB9A1591F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180F3C0-E3C6-B19C-F7F2-53F996ED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186006-4872-2EE0-480D-732C77EC7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5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334F-6266-3549-78F5-A010398E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B669F2F-2522-04AC-4C47-B32408FE6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EC05EE5-9475-DCAD-49D3-21CB229EB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F85902-0A8A-62A7-D576-6887246C4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34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B87B-F48A-596B-D219-2D4E01E3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8FC50E1-42D2-9C1A-D2AE-89D1FE824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55A4C77-4A67-B881-F4DB-B5AB46F12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A68D21-60D2-B31E-E9D5-DE8DF21A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97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95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36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Zgodność ze strategią rozwoju gminy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76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34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68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24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F7F97-085E-B6FC-EE46-226B14D2F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8C1A4A8-4C61-BCB8-B0B7-E0F4AA73C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A97B59-F524-C1BF-AE9D-F9F9BF465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7858D3-D067-5C29-FC7D-3E8D6A019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4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Win-win (opcje posiadające wpływ na inne sfery życia miasta niż tylko klimat)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27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080C-3470-4289-BB9E-1607B175334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07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A40C9-121F-D3B0-039B-C199581B7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9A424E-B9FB-E38E-DC80-6B8CE157B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E34C16-22AB-3B3D-B044-E7CD4E60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B0F6EA-5857-38B8-D082-481BF425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745102-6A26-18E8-2224-98D78A91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41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DB92E-E96B-7E27-561E-4B4B69F9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D18AB3-6AE1-63CE-E4CC-0D7D65B93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F8C0FA-94CD-32FC-78E4-26F022EB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CFF262-A909-B5B1-FC75-5420E948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745DB3-22A2-46BC-D263-1A09F3C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A319A8-3037-6F49-5B65-455277639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812DDD-3DCF-EC5D-89DF-03BB962A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EBEC50-5326-377F-1DC2-DB53A844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3F328E-F1B6-479A-D74A-9D0697D3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84F4E7-7489-2334-CBBE-64B72A1F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7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EA6E1-8CCC-4CE5-FBC8-EF3AFCE2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D96108-730B-FB9C-0775-037EC51F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AC0B0D-79AC-56BD-AF78-1C61DCE6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1796C4-EB6D-5904-C735-956C0582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33B319-8B0D-D42F-1F0B-6D60E69F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6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378DC-8BB1-730D-37C3-CA98B3F5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43CAC1-58E4-CC99-6ED5-37885315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1DD456-5046-579D-C822-0478D44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C30CDA-E972-59ED-A129-61C6D599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B116F9-634A-6B73-02A4-8B465AB8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9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AE1C5-87B3-7300-9BDD-26AC23DE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89F921-2ED4-965B-F388-BA0772944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E07247-B635-5ECF-F8D0-F1F37EDFF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C28E0F-8E24-46B5-A24D-88F44A38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D020A3-D92A-B731-BB50-E1F95004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F97F25-B92C-0E3B-727C-6989DA1B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76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F4D091-6254-DDA1-AADF-D8D62B81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B76850-FC60-BE5F-2D66-104AB2D5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CBF1B6-E7DF-E448-22B5-250B5A250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E5E7CF-7EB8-7762-3447-7ECA0FAF2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59776D-7D5E-9449-6F25-DCE52125D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68E48-A8A9-82C7-2E07-1C2AED11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64930-D78A-42E0-4EDA-6145E4E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7F9AC6-2F6F-A182-AC6C-0C966F67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9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BEC5F-214D-076A-FAD4-FEAD6B4E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AA64E4-FDDC-3CB1-6306-FCB24476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2AADF34-8DD1-AEDB-CC3B-0C3AC129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EBD11F-A5E5-0435-6ACD-67F5F0AC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99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78498F-7565-A870-CBEB-0D8207C3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ED760DD-7FBB-A988-019A-4BF9B269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D3AD00-198C-98CB-193A-E25E3181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04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6287C-658B-FE3F-A085-A1A724A2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665750-69D7-75F7-492F-20CA0933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A8C0F4-3B85-1281-0ADD-2F5F49571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183414-6BEE-DDDE-55AD-F0C438BD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DDDF6B-9A80-6104-C3BB-C9891F6C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048688-50FE-13C2-13AB-5EEAE271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8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B363A-A04B-CA05-9376-7C3DEB84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0B23FF0-C235-C7F4-9E59-C99E26EB7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742B50-4FAE-0FDD-7372-BBD03E58F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3757D7-F83C-DB41-6CB0-C5986766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11A28E-03E6-D49F-992C-C48ADCEB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F43959-E6C3-9D61-C6A4-B9890D34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12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A6D4C5-5C0D-207E-DEFF-34176849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3EE60B-4391-00C3-46D6-81007A67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0EA784-966D-7D6A-EBD5-0A4B66484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53A2-5A82-4E0D-A032-442B5BFE6C2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9D6AC0-5238-C993-C5E5-9431C311E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F1DF68-E04E-007C-08F2-3EEB00DD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D395F-C42A-4016-8538-FB5D681AB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1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chronmyklimat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.szymalski@ine-isd.org.pl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36557-CFFF-BCD3-0653-9756F679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2" y="2318115"/>
            <a:ext cx="11063235" cy="23876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5300" b="1" dirty="0">
                <a:solidFill>
                  <a:srgbClr val="0070C0"/>
                </a:solidFill>
              </a:rPr>
              <a:t>Miejski plan adaptacji do zmian klimatu dla Gminy Grodzisk Mazowiecki </a:t>
            </a:r>
            <a:br>
              <a:rPr lang="pl-PL" sz="5300" b="1" dirty="0">
                <a:solidFill>
                  <a:srgbClr val="0070C0"/>
                </a:solidFill>
              </a:rPr>
            </a:br>
            <a:r>
              <a:rPr lang="pl-PL" sz="5300" b="1" dirty="0">
                <a:solidFill>
                  <a:srgbClr val="0070C0"/>
                </a:solidFill>
              </a:rPr>
              <a:t>do 2030 roku z perspektywą do 2050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E877BD-0998-F1AF-E4F2-DC3342BAB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1" y="5104562"/>
            <a:ext cx="9579429" cy="715945"/>
          </a:xfrm>
        </p:spPr>
        <p:txBody>
          <a:bodyPr>
            <a:normAutofit/>
          </a:bodyPr>
          <a:lstStyle/>
          <a:p>
            <a:r>
              <a:rPr lang="pl-PL"/>
              <a:t>26 </a:t>
            </a:r>
            <a:r>
              <a:rPr lang="pl-PL" dirty="0"/>
              <a:t>marca 2025 r.</a:t>
            </a:r>
          </a:p>
        </p:txBody>
      </p:sp>
      <p:pic>
        <p:nvPicPr>
          <p:cNvPr id="6" name="Obraz 5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EBD19A33-3994-7D80-A0D2-6B7D403B1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62D98D-FA75-11AB-A3B1-1B4A6A357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7" y="5712130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20C1-1813-28CA-531C-799D7E00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91E458B-1C12-1E4F-7A72-024965C8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Kierunek 2. Program retencji wody oraz rozbudowy kanalizacji deszczowej (koncepcja zagospodarowania wód opadowych i roztopowych)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8740F7-91BC-9974-78D7-F1B3FDD5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3057"/>
              </p:ext>
            </p:extLst>
          </p:nvPr>
        </p:nvGraphicFramePr>
        <p:xfrm>
          <a:off x="120650" y="1981200"/>
          <a:ext cx="11950700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2465868367"/>
                    </a:ext>
                  </a:extLst>
                </a:gridCol>
              </a:tblGrid>
              <a:tr h="117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1. Budowa zbiornika wodnego wraz z regulacją rzeki Mrowna oraz budowlami i urządzeniami wodnymi niezbędnymi do budowy, regulacji i utrzymania bilansu wodnego w zbiorniku wraz z uzyskaniem niezbędnych decyzji i pozwoleń na realizację inwestycji” w miejscowości Chlebnia na terenie Gminy Grodzisk Mazowiecki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8403378"/>
                  </a:ext>
                </a:extLst>
              </a:tr>
              <a:tr h="69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2. Rozbudowa części basenowej Ośrodka Sportu i Rekreacji Gminy Grodzisk Mazowiecki „WODNIK 2000” położonego przy ul. Montwiłła 41 w  Grodzisku Mazowieckim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6943350"/>
                  </a:ext>
                </a:extLst>
              </a:tr>
              <a:tr h="69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3. Budowa zbiornika wodnego w miejscowości Szczęsne wraz z zagospodarowaniem terenu na cele rekreacyjne i turystyczne, w tym uzupełnienie i pielęgnację terenów zielonych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8812370"/>
                  </a:ext>
                </a:extLst>
              </a:tr>
              <a:tr h="347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4. Budowa, modernizacja, konserwacja sieci kanalizacji deszczowej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0735206"/>
                  </a:ext>
                </a:extLst>
              </a:tr>
              <a:tr h="347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5. Rozbudowa, modernizacja konserwacja sieci kanalizacji deszczowej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7554856"/>
                  </a:ext>
                </a:extLst>
              </a:tr>
              <a:tr h="58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6. Budowa, rozbudowa i modernizacja systemów kanalizacji sanitarnej i systemów oczyszczania ścieków komunalnych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312621"/>
                  </a:ext>
                </a:extLst>
              </a:tr>
              <a:tr h="347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7. Budowa i renowacja zbiorników retencyjnych wraz z systemem kanalizacji deszczowej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8580149"/>
                  </a:ext>
                </a:extLst>
              </a:tr>
            </a:tbl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182BDC-675F-CB5C-82C5-E13ED837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77EA313-021D-5B8A-79B7-91C2F8ED3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42" y="6172202"/>
            <a:ext cx="6526060" cy="7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CA1E-43B2-776F-0C5D-04BC00D1E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4B5B127-392C-0996-34C6-171A6819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/>
          </a:bodyPr>
          <a:lstStyle/>
          <a:p>
            <a:r>
              <a:rPr lang="pl-PL" dirty="0"/>
              <a:t>Kierunek 3. Program bezpośredniego ograniczania skutków upałów dla mieszkańców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B46FDAB-44A5-0BAB-F535-0DB00FC1D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51830"/>
              </p:ext>
            </p:extLst>
          </p:nvPr>
        </p:nvGraphicFramePr>
        <p:xfrm>
          <a:off x="120650" y="1981201"/>
          <a:ext cx="11950700" cy="3238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2479579065"/>
                    </a:ext>
                  </a:extLst>
                </a:gridCol>
              </a:tblGrid>
              <a:tr h="99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1. Budowa parkingu podziemnego z funkcją schronienia ludności cywilnej w celu ochrony przed zagrożeniami naturalnymi i cywilizacyjnymi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441222"/>
                  </a:ext>
                </a:extLst>
              </a:tr>
              <a:tr h="495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2. Termomodernizacji budynków komunalnych na terenie gminy Grodzisk Mazowiecki.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0840262"/>
                  </a:ext>
                </a:extLst>
              </a:tr>
              <a:tr h="495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3. Termomodernizacja obiektów użyteczności publicznej na terenie gminy Grodzisk Mazowiecki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4182464"/>
                  </a:ext>
                </a:extLst>
              </a:tr>
              <a:tr h="125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4. Rozwój bazy opieki i domów pobytu dziennego dla seniorów w Gminie Grodzisk Mazowiecki, technologia pudowy oparta na nisko- i zeroemisyjnych rozwiązaniach, zaś zasilanie w energię elektryczną i cieplną pochodzącą głównie ze źródeł odnawialnych.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3363738"/>
                  </a:ext>
                </a:extLst>
              </a:tr>
            </a:tbl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20E758-D46E-E50E-18BC-25A573B0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69874C-16ED-5CEC-E31E-08E2B936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833918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9F7E0-7889-5EAB-8775-646E0E968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4CA2E6A-356F-A875-FCCA-026CF069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/>
          </a:bodyPr>
          <a:lstStyle/>
          <a:p>
            <a:r>
              <a:rPr lang="pl-PL" dirty="0"/>
              <a:t>Kierunek 4. Wsparcie działalności służb ratowniczych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9163E0E-EDB4-DBB6-8DCC-CD9600AC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48653"/>
              </p:ext>
            </p:extLst>
          </p:nvPr>
        </p:nvGraphicFramePr>
        <p:xfrm>
          <a:off x="120650" y="1803401"/>
          <a:ext cx="11950700" cy="2654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2616143838"/>
                    </a:ext>
                  </a:extLst>
                </a:gridCol>
              </a:tblGrid>
              <a:tr h="1555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1. Dofinansowanie działalności służb ratowniczych mające na celu wsparcie jednostek odpowiedzialnych za reagowanie kryzysowe. Działanie powinno uruchomić szkolenia w zakresie celowość oraz harmonogram uruchamiania niezbędnych siły oraz środków uczestniczących w realizacji planowanych przedsięwzięć na wypadek sytuacji kryzysowych wywołanych zmianami klimatu. 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1662620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2. Wzmocnienie potencjału służb ratowniczych m.in. modernizację i zakup nowoczesnego sprzętu, aparatury, niezbędnych do przeciwdziałania i usuwania skutków klęsk żywiołowych.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2122306"/>
                  </a:ext>
                </a:extLst>
              </a:tr>
              <a:tr h="366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3. Inwestycje w rozwój systemów ostrzegania o zagrożeniach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8060362"/>
                  </a:ext>
                </a:extLst>
              </a:tr>
            </a:tbl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254F63-F351-CDE7-11E0-7DA89E8B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FAFC62-F854-C10E-7D4D-DB57F8186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721205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B65C-AC63-C3F8-DE1E-1A1D25D5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D5E0536-EDDE-BD9F-ECA4-6696FFA5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/>
          </a:bodyPr>
          <a:lstStyle/>
          <a:p>
            <a:r>
              <a:rPr lang="pl-PL" dirty="0"/>
              <a:t>Kierunek 5. Program poprawy jakości powietrza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05CAD35-259C-BDB6-E639-3EBC885AB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85095"/>
              </p:ext>
            </p:extLst>
          </p:nvPr>
        </p:nvGraphicFramePr>
        <p:xfrm>
          <a:off x="120650" y="1447799"/>
          <a:ext cx="11950700" cy="463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1371127110"/>
                    </a:ext>
                  </a:extLst>
                </a:gridCol>
              </a:tblGrid>
              <a:tr h="313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1. Budowa parkingów Parkuj i Jedź na terenie gminy Grodzisk Mazowiecki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6611113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2. Rozwój mobilności miejskiej poprzez budowę tras rowerowych w gminie Grodzisk Mazowiecki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7828330"/>
                  </a:ext>
                </a:extLst>
              </a:tr>
              <a:tr h="1331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3. Budowa i przebudowa infrastruktury transportu publicznego w gminie Grodzisk Mazowiecki: rozwój infrastruktury ładowania (ładowarki elektryczne), ale także zaplecze do zasilania tych ładowarek (fotowoltaika – farmy fotowoltaiczne, oraz wiatraki/turbiny wiatrowe). Przejście na tabor zeroemisyjny zasilany elektrycznie lub zasilany paliwem wodorowym (projektu „Zielone Płuca Mazowsza”).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7280413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4. Rozwój programu Grodziski Rower Miejski na obszary sąsiadujących z miastem wiosek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786451"/>
                  </a:ext>
                </a:extLst>
              </a:tr>
              <a:tr h="794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5. Wykorzystanie rozwiązań proekologicznych, w szczególności dotyczących zwiększenia efektywności energetycznej, zastosowania OZE, dotyczących budynków innych niż mieszkalne oraz przestrzeni otwartych.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5074310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6. Budowa i rozbudowa oświetlenia ulicznego, oraz wymiana oświetlenia na energooszczędne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6540843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7. Budowa stacji ładowania pojazdów elektrycznych w Grodzisku Mazowieckim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7540089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8. Utworzenie centrum zarządzania energią w budynkach użyteczności publicznej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687156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9. Rozbudowa Inteligentnych systemów transportowych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5875492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10. Budowa systemów produkcji energii elektrycznej ze źródeł odnawialnych OZE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6545105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11610CB7-A9DE-D9C6-FABE-CC06F0C0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4" y="6081506"/>
            <a:ext cx="7213331" cy="769869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8FE71C0-AC8E-A297-491D-9E6DF67B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63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A33C4-F7D8-12E0-B4C4-365291FA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31FC843-3A1E-CD48-AFA5-4D21FCDF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/>
          </a:bodyPr>
          <a:lstStyle/>
          <a:p>
            <a:r>
              <a:rPr lang="pl-PL" dirty="0"/>
              <a:t>Kierunek 5. Program poprawy jakości powietrza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F1428CA-6F8B-7892-2BE6-CEBE53E8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75715"/>
              </p:ext>
            </p:extLst>
          </p:nvPr>
        </p:nvGraphicFramePr>
        <p:xfrm>
          <a:off x="120650" y="1690688"/>
          <a:ext cx="11950700" cy="4117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3759891933"/>
                    </a:ext>
                  </a:extLst>
                </a:gridCol>
              </a:tblGrid>
              <a:tr h="329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11. Budowa systemów produkcji energii cieplnej ze źródeł odnawialnych OZE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2083196"/>
                  </a:ext>
                </a:extLst>
              </a:tr>
              <a:tr h="329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12. Budowa i rozwój systemów energii cieplnej ze źródeł geotermalnych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888421"/>
                  </a:ext>
                </a:extLst>
              </a:tr>
              <a:tr h="329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13. Termomodernizacja i zmniejszenie emisyjności placówek oświatowych w Gminie Grodzisk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044771"/>
                  </a:ext>
                </a:extLst>
              </a:tr>
              <a:tr h="55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14. Rozwój zeroemisyjnej komunikacji miejskiej poprzez rozbudowę taboru autobusów zeroemisyjnych.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0719949"/>
                  </a:ext>
                </a:extLst>
              </a:tr>
              <a:tr h="55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15. Poprawa jakości powietrza poprzez ograniczenie emisyjności indywidualnych źródeł ciepła w gminie Grodzisk Mazowiecki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9986057"/>
                  </a:ext>
                </a:extLst>
              </a:tr>
              <a:tr h="83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16. Rozbudowa bazy oświatowej (szkół podstawowych, przedszkoli) i żłobków w Gminie Grodzisk Mazowiecki wykonana w technologiach zeroemisyjnych oraz z wykorzystaniem odnawialnych źródeł energii.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7022637"/>
                  </a:ext>
                </a:extLst>
              </a:tr>
              <a:tr h="111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17. Rozwój technologii Smart City poprzez wdrożenie technologii informatycznych w obszarze: komunikacji miejskiej, transportu publicznego, ochrony zdrowia, kultury i edukacji, gospodarowania odpadami, zbiorowego zaopatrzenia w wodę i odbiór ścieków komunalnych, ochrony środowiska naturalnego i bioróżnorodności, poprawy dostępności usług publicznych i zarządzania energią. 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7230902"/>
                  </a:ext>
                </a:extLst>
              </a:tr>
            </a:tbl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15AB0C7-8F29-C6CB-0EE0-8604C8741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05ED7A-016E-6CAF-2007-CCB6B6908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794167"/>
            <a:ext cx="8065101" cy="8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9B59E-AD96-8B3B-E0BE-30C01A03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6AD6867-7D7F-9AB1-F782-0BD7066E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365125"/>
            <a:ext cx="11950700" cy="1325563"/>
          </a:xfrm>
        </p:spPr>
        <p:txBody>
          <a:bodyPr>
            <a:normAutofit/>
          </a:bodyPr>
          <a:lstStyle/>
          <a:p>
            <a:r>
              <a:rPr lang="pl-PL" dirty="0"/>
              <a:t>Kierunek 6. Kształcenie w zakresie inteligentnych technologii wspierających odporność klimatyczną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324EF8B-D6B7-7D3D-8477-11543BCAF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4900"/>
              </p:ext>
            </p:extLst>
          </p:nvPr>
        </p:nvGraphicFramePr>
        <p:xfrm>
          <a:off x="120650" y="1690688"/>
          <a:ext cx="11950700" cy="4125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1197265954"/>
                    </a:ext>
                  </a:extLst>
                </a:gridCol>
              </a:tblGrid>
              <a:tr h="342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1. Realizacja działań w zakresie promocji i edukacji klimatycznej 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0537134"/>
                  </a:ext>
                </a:extLst>
              </a:tr>
              <a:tr h="1163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2. Budowa szkoły średniej (liceum/technikum) o specjalności związanej z rozwojem wysokich technologii , w tym cyfrowo – matematycznych i innowacyjno-technologicznych w Grodzisku Mazowieckim (kształcenie w kierunkach wspomagających odporność klimatyczną, m.in. systemy informatyczne wczesnego ostrzegania o zagrożeniach).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10902170"/>
                  </a:ext>
                </a:extLst>
              </a:tr>
              <a:tr h="1163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3. Utworzenie i budowa Centrum Innowacji w Grodzisku Mazowieckim, główną osią centrum będzie popularyzacja i wdrażanie nowych technologii, w tym prac badawczo-rozwojowych i eksperymentalnych m.in. z zakresu OZE, odporności klimatycznej. Infrastruktura kubaturowa będzie wykonana w technologii zeroemisyjnej, samowystarczalnej energetycznie.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6822342"/>
                  </a:ext>
                </a:extLst>
              </a:tr>
              <a:tr h="1456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4. Utworzenie nowoczesnego Parku Rozwoju Wysokich Technologii wraz Centrum rozwoju, logistyki i innowacji w Grodzisku Mazowieckim, celem Parku będzie wdrażanie nowych, innowacyjnych technologii oraz ich popularyzacja wśród mieszkańców, w szczególności w zakresie technologii energooszczędnych, samowystarczalnych energetycznie. Park będzie działał w oparciu o zasadę obniżonej emisyjności dwutlenku węgla oraz pyłów. 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4914117"/>
                  </a:ext>
                </a:extLst>
              </a:tr>
            </a:tbl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DA5DE6-8F4E-1063-7931-FAEA1F94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A4C164-19CD-BBAF-ACCB-51BDA410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816666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4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A4805-2C23-588A-C206-9319FAF2B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6516370-F568-B582-6E08-B9DD898B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MPA dla Gminy Grodzisk Mazowiecki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D32AF06-BA0C-1868-F758-44EF1EADB58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/>
              <a:t>Część III. Raport z konsultacji społecznych </a:t>
            </a:r>
            <a:br>
              <a:rPr lang="pl-PL" sz="2400" b="1" dirty="0"/>
            </a:br>
            <a:r>
              <a:rPr lang="pl-PL" sz="2400" b="1" dirty="0"/>
              <a:t>Miejskiego Planu Adaptacji do zmian klimatu </a:t>
            </a:r>
            <a:br>
              <a:rPr lang="pl-PL" sz="2400" b="1" dirty="0"/>
            </a:br>
            <a:r>
              <a:rPr lang="pl-PL" sz="2400" b="1" dirty="0"/>
              <a:t>dla Gminy Grodzisk Mazowiecki do roku 2030 </a:t>
            </a:r>
            <a:br>
              <a:rPr lang="pl-PL" sz="2400" b="1" dirty="0"/>
            </a:br>
            <a:r>
              <a:rPr lang="pl-PL" sz="2400" b="1" dirty="0"/>
              <a:t>z perspektywą do roku 2050</a:t>
            </a:r>
          </a:p>
        </p:txBody>
      </p:sp>
      <p:pic>
        <p:nvPicPr>
          <p:cNvPr id="2" name="Obraz 1" descr="Obraz zawierający ubrania, osoba, w pomieszczeniu, kobieta&#10;&#10;Opis wygenerowany automatycznie">
            <a:extLst>
              <a:ext uri="{FF2B5EF4-FFF2-40B4-BE49-F238E27FC236}">
                <a16:creationId xmlns:a16="http://schemas.microsoft.com/office/drawing/2014/main" id="{9B00E8E4-B1A2-D590-05CD-650A6D6F1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39" y="1690688"/>
            <a:ext cx="3579231" cy="26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A971AF8-2B6A-2EDE-F403-1846FBD9CA92}"/>
              </a:ext>
            </a:extLst>
          </p:cNvPr>
          <p:cNvSpPr txBox="1"/>
          <p:nvPr/>
        </p:nvSpPr>
        <p:spPr>
          <a:xfrm>
            <a:off x="7972797" y="4511674"/>
            <a:ext cx="3737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Konsultacje społeczne MPA trwały od 15.10 do 14.11.2024</a:t>
            </a:r>
          </a:p>
          <a:p>
            <a:r>
              <a:rPr lang="pl-PL" dirty="0"/>
              <a:t>28.10. odbyły się warsztaty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43CE85E-59BA-ACCC-898C-0BAB5D5C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4778E63-C834-BF79-A9C5-45156E5D7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833918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02F15094-F968-A609-40CD-D16E52A0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18" y="5815136"/>
            <a:ext cx="8956964" cy="95596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EC315A-75F3-745C-EDDB-E44B47BD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40" y="2605907"/>
            <a:ext cx="10515600" cy="1325563"/>
          </a:xfrm>
        </p:spPr>
        <p:txBody>
          <a:bodyPr>
            <a:noAutofit/>
          </a:bodyPr>
          <a:lstStyle/>
          <a:p>
            <a:br>
              <a:rPr lang="pl-PL" sz="2400" b="0" i="0" dirty="0">
                <a:solidFill>
                  <a:srgbClr val="222222"/>
                </a:solidFill>
                <a:effectLst/>
                <a:latin typeface="+mn-lt"/>
              </a:rPr>
            </a:br>
            <a:endParaRPr lang="pl-PL" sz="2400" b="1" dirty="0">
              <a:latin typeface="+mn-lt"/>
            </a:endParaRPr>
          </a:p>
        </p:txBody>
      </p:sp>
      <p:pic>
        <p:nvPicPr>
          <p:cNvPr id="3" name="Picture 2" descr="C:\Users\Wojtek\Pictures\KwiatOK2c.png">
            <a:extLst>
              <a:ext uri="{FF2B5EF4-FFF2-40B4-BE49-F238E27FC236}">
                <a16:creationId xmlns:a16="http://schemas.microsoft.com/office/drawing/2014/main" id="{F3B05806-038D-27DE-CAC4-F0230171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4" y="139700"/>
            <a:ext cx="5334475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4">
            <a:extLst>
              <a:ext uri="{FF2B5EF4-FFF2-40B4-BE49-F238E27FC236}">
                <a16:creationId xmlns:a16="http://schemas.microsoft.com/office/drawing/2014/main" id="{01D973B1-B670-182E-2475-AAF4EE40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4" y="5949566"/>
            <a:ext cx="238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© Wojciech T. Szymalski, 2012</a:t>
            </a:r>
          </a:p>
        </p:txBody>
      </p:sp>
      <p:pic>
        <p:nvPicPr>
          <p:cNvPr id="6" name="Obraz 5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A0773202-E0CA-4499-6BDC-7C581FB43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24" y="16468"/>
            <a:ext cx="3107775" cy="164723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87C0CA3-A080-88E8-6DAA-E60F393AE1A5}"/>
              </a:ext>
            </a:extLst>
          </p:cNvPr>
          <p:cNvSpPr txBox="1"/>
          <p:nvPr/>
        </p:nvSpPr>
        <p:spPr>
          <a:xfrm>
            <a:off x="6375400" y="170947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w.szymalski@ine-isd.org.pl</a:t>
            </a:r>
            <a:endParaRPr lang="pl-PL" altLang="pl-PL" sz="28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www.pine.org.pl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www.chronmyklimat.pl</a:t>
            </a:r>
            <a:endParaRPr lang="pl-PL" altLang="pl-PL" sz="2800" dirty="0">
              <a:solidFill>
                <a:srgbClr val="0070C0"/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6DE38CE-49B1-1284-82C3-5CAC00781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6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F2F48-E890-9E48-975E-DACE2D0B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MPA dla Gminy Grodzisk Mazowiecki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841E5-CF7A-CE84-5DBC-27880BF0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WIZJA</a:t>
            </a:r>
          </a:p>
          <a:p>
            <a:pPr marL="0" indent="0">
              <a:buNone/>
            </a:pPr>
            <a:r>
              <a:rPr lang="pl-PL" b="1" dirty="0"/>
              <a:t>Społeczność Gminy w porozumieniu i odpowiedzialnie odpowiada na zmiany klimatu, tworząc bezpieczną przestrzeń dla siebie i przyszłych pokoleń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CEL STRATEGICZNY</a:t>
            </a:r>
          </a:p>
          <a:p>
            <a:pPr marL="0" indent="0">
              <a:buNone/>
            </a:pPr>
            <a:r>
              <a:rPr lang="pl-PL" b="1" dirty="0"/>
              <a:t>Społeczność miasta jest przygotowana na konsekwencje postępującej zmiany klimatu, efektywnie i odpowiedzialnie łagodzi jej skutki oraz zapobiega ich wystąpieniu, przy akceptowalnych kosztach ekonomicznych, społecznych i przyrodniczych</a:t>
            </a:r>
          </a:p>
        </p:txBody>
      </p:sp>
      <p:pic>
        <p:nvPicPr>
          <p:cNvPr id="5" name="Obraz 4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1D4C27CB-52F2-78EF-E058-69623252C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3E83B9C-9AD3-3677-B887-2C674520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902036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1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F2F48-E890-9E48-975E-DACE2D0B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Strategia rozwoju Gminy Grodzisk Mazowiecki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841E5-CF7A-CE84-5DBC-27880BF0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WIZJA</a:t>
            </a:r>
          </a:p>
          <a:p>
            <a:pPr marL="0" indent="0">
              <a:buNone/>
            </a:pPr>
            <a:r>
              <a:rPr lang="pl-PL" b="1" dirty="0"/>
              <a:t>Gmina Grodzisk Mazowiecki to Przyjazna Gmina Wiedzy, Kultury, Edukacji i Bezpieczeństwa </a:t>
            </a:r>
          </a:p>
          <a:p>
            <a:pPr marL="0" indent="0">
              <a:buNone/>
            </a:pPr>
            <a:r>
              <a:rPr lang="pl-PL" sz="2200" dirty="0"/>
              <a:t>(Gmina Grodzisk Mazowiecki będzie miejscem, gdzie wiedza, kultura, edukacja i bezpieczeństwo stworzą fundamenty </a:t>
            </a:r>
            <a:r>
              <a:rPr lang="en-US" sz="2200" dirty="0"/>
              <a:t>​</a:t>
            </a:r>
            <a:r>
              <a:rPr lang="pl-PL" sz="2200" dirty="0"/>
              <a:t>przyjaznego i nowoczesnego stylu życia w czystym i bezpiecznym środowisku)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WYZWANIA - WYMIAR ŚRODOWISKOWY</a:t>
            </a:r>
          </a:p>
          <a:p>
            <a:pPr marL="0" indent="0">
              <a:buNone/>
            </a:pPr>
            <a:r>
              <a:rPr lang="pl-PL" b="1" dirty="0"/>
              <a:t>Wdrażanie zasad zrównoważonego rozwoju oraz rozwój gospodarki obiegu zamkniętego </a:t>
            </a:r>
          </a:p>
          <a:p>
            <a:pPr marL="0" indent="0">
              <a:buNone/>
            </a:pPr>
            <a:r>
              <a:rPr lang="pl-PL" b="1" dirty="0"/>
              <a:t>Dbałość o środowisko naturalne oraz adaptacja i </a:t>
            </a:r>
            <a:r>
              <a:rPr lang="pl-PL" b="1" dirty="0" err="1"/>
              <a:t>mitygacja</a:t>
            </a:r>
            <a:r>
              <a:rPr lang="pl-PL" b="1" dirty="0"/>
              <a:t> zmian klimatu</a:t>
            </a:r>
          </a:p>
        </p:txBody>
      </p:sp>
      <p:pic>
        <p:nvPicPr>
          <p:cNvPr id="5" name="Obraz 4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41AA8D96-4424-F9FE-5575-18FF24C3F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D2C6D07-94BF-1090-08D4-C252B860C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833918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AF53951-68F1-F984-0A2C-F3B2EDB0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329061"/>
            <a:ext cx="3821622" cy="4752446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A25B047-383D-0271-7322-81E7E091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MPA dla Gminy Grodzisk Mazowiecki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256A628-715E-B315-6AC8-90EEA8D9F66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Część I. Diagnoza zagrożenia i przygotowania </a:t>
            </a:r>
            <a:br>
              <a:rPr lang="pl-PL" sz="2400" dirty="0"/>
            </a:br>
            <a:r>
              <a:rPr lang="pl-PL" sz="2400" dirty="0"/>
              <a:t>Gminy Grodzisk Mazowiecki do zmiany klimatu</a:t>
            </a:r>
          </a:p>
          <a:p>
            <a:r>
              <a:rPr lang="pl-PL" sz="2400" dirty="0"/>
              <a:t>Część II. Strategia i działania adaptacyjne</a:t>
            </a:r>
          </a:p>
          <a:p>
            <a:r>
              <a:rPr lang="pl-PL" sz="2400" dirty="0"/>
              <a:t>Część III. Raport z konsultacji społecznych </a:t>
            </a:r>
            <a:br>
              <a:rPr lang="pl-PL" sz="2400" dirty="0"/>
            </a:br>
            <a:r>
              <a:rPr lang="pl-PL" sz="2400" dirty="0"/>
              <a:t>Miejskiego Planu Adaptacji do zmian klimatu </a:t>
            </a:r>
            <a:br>
              <a:rPr lang="pl-PL" sz="2400" dirty="0"/>
            </a:br>
            <a:r>
              <a:rPr lang="pl-PL" sz="2400" dirty="0"/>
              <a:t>dla Gminy Grodzisk Mazowiecki do roku 2030 </a:t>
            </a:r>
            <a:br>
              <a:rPr lang="pl-PL" sz="2400" dirty="0"/>
            </a:br>
            <a:r>
              <a:rPr lang="pl-PL" sz="2400" dirty="0"/>
              <a:t>z perspektywą do roku 2050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7DE819C-8F0F-54A2-F9E5-40DE1C0FF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896DB38-2896-6E00-09D7-9AC5FD95B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979"/>
            <a:ext cx="8843375" cy="9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C315A-75F3-745C-EDDB-E44B47BD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MPA dla Gminy Grodzisk Mazowiecki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9B6315-F4C6-8597-89F7-1BA66DA16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Część I. Diagnoza zagrożenia i przygotowania Gminy Grodzisk Mazowiecki do zmiany klimatu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7B277919-F5F6-0530-8FE0-06DA74121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3646"/>
          </a:xfrm>
        </p:spPr>
        <p:txBody>
          <a:bodyPr>
            <a:noAutofit/>
          </a:bodyPr>
          <a:lstStyle/>
          <a:p>
            <a:r>
              <a:rPr lang="pl-PL" sz="1600" dirty="0"/>
              <a:t>Analiza zagrożeń klimatycznych</a:t>
            </a:r>
          </a:p>
          <a:p>
            <a:r>
              <a:rPr lang="pl-PL" sz="1600" dirty="0"/>
              <a:t>Analiza badania opinii mieszkańców 	</a:t>
            </a:r>
          </a:p>
          <a:p>
            <a:r>
              <a:rPr lang="pl-PL" sz="1600" dirty="0"/>
              <a:t>Analiza statystyki interwencji straży pożarnych	</a:t>
            </a:r>
          </a:p>
          <a:p>
            <a:r>
              <a:rPr lang="pl-PL" sz="1600" dirty="0"/>
              <a:t>Analiza warunków termicznych w gminie	</a:t>
            </a:r>
          </a:p>
          <a:p>
            <a:r>
              <a:rPr lang="pl-PL" sz="1600" dirty="0"/>
              <a:t>Analiza hydrologiczna gminy 	</a:t>
            </a:r>
          </a:p>
          <a:p>
            <a:r>
              <a:rPr lang="pl-PL" sz="1600" dirty="0"/>
              <a:t>Analiza dokumentów strategicznych</a:t>
            </a:r>
          </a:p>
          <a:p>
            <a:r>
              <a:rPr lang="pl-PL" sz="1600" dirty="0"/>
              <a:t>Diagnoza wrażliwości oraz zdolności adaptacyjnych</a:t>
            </a:r>
          </a:p>
          <a:p>
            <a:r>
              <a:rPr lang="pl-PL" sz="1600" dirty="0"/>
              <a:t>Diagnoza odporności</a:t>
            </a:r>
          </a:p>
          <a:p>
            <a:r>
              <a:rPr lang="pl-PL" sz="1600" dirty="0"/>
              <a:t>Diagnoza podatności</a:t>
            </a:r>
          </a:p>
          <a:p>
            <a:r>
              <a:rPr lang="pl-PL" sz="1600" dirty="0"/>
              <a:t>Diagnoza ryzyka</a:t>
            </a:r>
          </a:p>
          <a:p>
            <a:endParaRPr lang="pl-PL" sz="1600" dirty="0"/>
          </a:p>
        </p:txBody>
      </p:sp>
      <p:pic>
        <p:nvPicPr>
          <p:cNvPr id="5" name="Obraz 4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891E54F5-45CF-6E1A-CEAB-8F6CB66C1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BB5B6672-ECE3-E12B-1871-63705B98AA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98585" y="1469746"/>
            <a:ext cx="5861678" cy="44989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04F202-CC5E-7003-25B0-93960C5AB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34" y="5902036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2CFA2-9DF4-4DDB-97A1-C25603A4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Zagrożenia hydrologiczne i meteorologiczne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3956A-8E6F-4193-8D5E-96AEFA65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Stwierdzono wrażliwość przestrzeni miejskiej na opady nawalne o wysokości 41-57 mm (raz na dwadzieścia i pięćdziesiąt lat);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są to obszary o uszczelnieniu powyżej 50% i 80% - zwartej zabudowy w centrum miasta, centrum handlowe oraz obszary przemysłowe; o stopniu rozwinięcia kanalizacji deszczowej niższym niż 1000 m/km;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 stwierdzono zagrożeń podtopieniami jako funkcji morfologii terenu.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 stwierdzono zagrożeń w bezpośrednim sąsiedztwie rzek, których doliny są urządzone w sposób naturalny, bez technicznej infrastruktury i zabudowy brzegów.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warunkach pogody upalnej przeważająca część obszaru (90,5%) znajduje się w strefie silnego stresu ciepła.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Podczas pogody skrajnie upalnej na obszarze całej gminy występuje bardzo silny stres ciepła i panują niekorzystne warunki oznaczające silne obciążenie organizmu czynnikami termicznymi, </a:t>
            </a:r>
          </a:p>
          <a:p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obszarze gminy Grodzisk Mazowiecki nie występuje nieznośny stres ciepła, który związany jest z największymi obciążeniami jednakże przyszłe warunki klimatyczne na terenie gminy mogą ulec pogorszeniu, a co za tym idzie — obciążenia termiczne mogą się zwiększyć.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AB9BE5-6A1B-11BB-6BCE-037C12FA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815985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E92D2-0F32-BE1F-948E-6E7C1167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118FA-FC6D-BE13-A273-CEB73429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MPA dla Gminy Grodzisk Mazowiecki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892526-BDD7-F4DF-A770-B57F4F055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Część II. Strategia i działania adaptacyjne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13AC9FF-F99A-27A7-ECE5-0F1D078FAE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9094" y="2505075"/>
            <a:ext cx="5345909" cy="2730269"/>
          </a:xfr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69C48AF-B987-8BC4-A4C4-6686C130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3646"/>
          </a:xfrm>
        </p:spPr>
        <p:txBody>
          <a:bodyPr>
            <a:noAutofit/>
          </a:bodyPr>
          <a:lstStyle/>
          <a:p>
            <a:r>
              <a:rPr lang="pl-PL" sz="1600" dirty="0"/>
              <a:t>Analiza opcji adaptacji	</a:t>
            </a:r>
          </a:p>
          <a:p>
            <a:r>
              <a:rPr lang="pl-PL" sz="1600" dirty="0"/>
              <a:t>Inwestycje i działania w zakresie adaptacji do zmian klimatu</a:t>
            </a:r>
          </a:p>
          <a:p>
            <a:r>
              <a:rPr lang="pl-PL" sz="1600" dirty="0"/>
              <a:t>Źródła finansowania działań adaptacyjnych</a:t>
            </a:r>
          </a:p>
          <a:p>
            <a:r>
              <a:rPr lang="pl-PL" sz="1600" dirty="0"/>
              <a:t>Wdrażanie Miejskiego Planu Adaptacji</a:t>
            </a:r>
          </a:p>
          <a:p>
            <a:r>
              <a:rPr lang="pl-PL" sz="1600" dirty="0"/>
              <a:t>Monitoring wdrażania planu	</a:t>
            </a:r>
          </a:p>
          <a:p>
            <a:endParaRPr lang="pl-PL" sz="1600" dirty="0"/>
          </a:p>
        </p:txBody>
      </p:sp>
      <p:pic>
        <p:nvPicPr>
          <p:cNvPr id="5" name="Obraz 4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FC4708CA-C24F-113E-6A30-1923894FF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D5F6211-82AE-AE01-45B1-11EEEB29F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7" y="5712130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C315A-75F3-745C-EDDB-E44B47BD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Kierunki działań zapisane w MPA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C470DD-6596-345D-4D41-C08F6AC8CB24}"/>
              </a:ext>
            </a:extLst>
          </p:cNvPr>
          <p:cNvSpPr txBox="1"/>
          <p:nvPr/>
        </p:nvSpPr>
        <p:spPr>
          <a:xfrm>
            <a:off x="703118" y="1547198"/>
            <a:ext cx="107857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Kierunek 1. Program rozwoju i utrzymania zieleni (koncepcja zazieleniania gminy)</a:t>
            </a:r>
          </a:p>
          <a:p>
            <a:endParaRPr lang="pl-PL" b="1" dirty="0"/>
          </a:p>
          <a:p>
            <a:r>
              <a:rPr lang="pl-PL" b="1" dirty="0"/>
              <a:t>Kierunek 2. Program retencji wody oraz rozbudowy kanalizacji deszczowej (koncepcja zagospodarowania wód opadowych i roztopowych)</a:t>
            </a:r>
          </a:p>
          <a:p>
            <a:endParaRPr lang="pl-PL" b="1" dirty="0"/>
          </a:p>
          <a:p>
            <a:r>
              <a:rPr lang="pl-PL" b="1" dirty="0"/>
              <a:t>Kierunek 3. Program bezpośredniego ograniczania skutków upałów dla mieszkańców</a:t>
            </a:r>
          </a:p>
          <a:p>
            <a:endParaRPr lang="pl-PL" b="1" dirty="0"/>
          </a:p>
          <a:p>
            <a:r>
              <a:rPr lang="pl-PL" b="1" dirty="0"/>
              <a:t>Kierunek 4. Wsparcie działalności służb ratowniczych</a:t>
            </a:r>
          </a:p>
          <a:p>
            <a:endParaRPr lang="pl-PL" b="1" dirty="0"/>
          </a:p>
          <a:p>
            <a:r>
              <a:rPr lang="pl-PL" b="1" dirty="0"/>
              <a:t>Kierunek 5. Program poprawy jakości powietrza</a:t>
            </a:r>
          </a:p>
          <a:p>
            <a:endParaRPr lang="pl-PL" b="1" dirty="0"/>
          </a:p>
          <a:p>
            <a:r>
              <a:rPr lang="pl-PL" b="1" dirty="0"/>
              <a:t>Kierunek 6. Kształcenie w zakresie inteligentnych technologii wspierających odporność klimatyczną</a:t>
            </a:r>
          </a:p>
        </p:txBody>
      </p:sp>
      <p:pic>
        <p:nvPicPr>
          <p:cNvPr id="6" name="Obraz 5" descr="Obraz zawierający Czcionka, tekst, design, origami&#10;&#10;Opis wygenerowany automatycznie">
            <a:extLst>
              <a:ext uri="{FF2B5EF4-FFF2-40B4-BE49-F238E27FC236}">
                <a16:creationId xmlns:a16="http://schemas.microsoft.com/office/drawing/2014/main" id="{850AC3F8-1B96-EEF6-8BFC-18A24FA07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22" y="16468"/>
            <a:ext cx="1541877" cy="81725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52F3CAF-3787-51B7-0241-A69ADEF7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5E977DB-60D5-3A47-2984-4155D937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8" y="5698981"/>
            <a:ext cx="8956964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A25B047-383D-0271-7322-81E7E09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pl-PL" dirty="0"/>
              <a:t>Kierunek 1. Program rozwoju i utrzymania zieleni (koncepcja zazieleniania gminy)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A3001B1-85B3-6817-BB11-86A39861E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2791"/>
              </p:ext>
            </p:extLst>
          </p:nvPr>
        </p:nvGraphicFramePr>
        <p:xfrm>
          <a:off x="120650" y="1828800"/>
          <a:ext cx="11950700" cy="4310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700">
                  <a:extLst>
                    <a:ext uri="{9D8B030D-6E8A-4147-A177-3AD203B41FA5}">
                      <a16:colId xmlns:a16="http://schemas.microsoft.com/office/drawing/2014/main" val="595349764"/>
                    </a:ext>
                  </a:extLst>
                </a:gridCol>
              </a:tblGrid>
              <a:tr h="616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1. Zagospodarowanie przestrzeni poprzez wzbogacenie, uzupełnienie, rozwój i pielęgnację terenów zielonych w Kraśniczej Woli 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2545468"/>
                  </a:ext>
                </a:extLst>
              </a:tr>
              <a:tr h="616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2. Rozwój zielonej infrastruktury miejskiej - zielone dachy,  ściany i przystanki  oraz działania związane z instalacją roślin z mieście na powierzchniach infrastruktury kubaturowej.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6250619"/>
                  </a:ext>
                </a:extLst>
              </a:tr>
              <a:tr h="5184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3. Przygotowanie planów zagospodarowania przestrzennego z uwzględnieniem rozwiązań adaptacyjnych do zmian klimatu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226191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4. Rewitalizacja i rewaloryzacja obszarów zdegradowanych (poprzemysłowych) na terenie gminy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9265047"/>
                  </a:ext>
                </a:extLst>
              </a:tr>
              <a:tr h="1574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>
                          <a:effectLst/>
                        </a:rPr>
                        <a:t>5. Budowa i rozwój błękitnej i zielonej infrastruktury w mieście ze szczególnym uwzględnieniem mikroretencji, w tym tworzenie infrastruktury mikroretencyjnej: m.in niecki zalewowe tworzone na skwerach, w przydomowych ogrodach, itp., których zadaniem będzie przetrzymanie przez kilka godzin/dni wody opadowej i wprowadzenie jej do gruntu. Przewiduje się wyposażanie mieszkańców w zbiorniki wody opadowej, współfinansowanie oczek ogrodowych, propagowanie budowy stawów/oczek/retencjonowania i wykorzystania wody opadowej i roztopowej.</a:t>
                      </a:r>
                      <a:endParaRPr lang="pl-PL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8404841"/>
                  </a:ext>
                </a:extLst>
              </a:tr>
              <a:tr h="616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0" dirty="0">
                          <a:effectLst/>
                        </a:rPr>
                        <a:t>6. Przyjęcie miejskich standardów ochrony i utrzymania zieleni, w tym program monitoringu stanu terenów zielonych na obszarze gminy.</a:t>
                      </a:r>
                      <a:endParaRPr lang="pl-PL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5161330"/>
                  </a:ext>
                </a:extLst>
              </a:tr>
            </a:tbl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B86C23-D0AF-E8B1-E300-173A0F73B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D3D0CC-476A-33AC-8E94-99D00191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3" y="6110614"/>
            <a:ext cx="7225857" cy="7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26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1673</Words>
  <Application>Microsoft Office PowerPoint</Application>
  <PresentationFormat>Panoramiczny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Motyw pakietu Office</vt:lpstr>
      <vt:lpstr>  Miejski plan adaptacji do zmian klimatu dla Gminy Grodzisk Mazowiecki  do 2030 roku z perspektywą do 2050  </vt:lpstr>
      <vt:lpstr>MPA dla Gminy Grodzisk Mazowiecki</vt:lpstr>
      <vt:lpstr>Strategia rozwoju Gminy Grodzisk Mazowiecki</vt:lpstr>
      <vt:lpstr>MPA dla Gminy Grodzisk Mazowiecki</vt:lpstr>
      <vt:lpstr>MPA dla Gminy Grodzisk Mazowiecki </vt:lpstr>
      <vt:lpstr>Zagrożenia hydrologiczne i meteorologiczne</vt:lpstr>
      <vt:lpstr>MPA dla Gminy Grodzisk Mazowiecki </vt:lpstr>
      <vt:lpstr>Kierunki działań zapisane w MPA</vt:lpstr>
      <vt:lpstr>Kierunek 1. Program rozwoju i utrzymania zieleni (koncepcja zazieleniania gminy)</vt:lpstr>
      <vt:lpstr>Kierunek 2. Program retencji wody oraz rozbudowy kanalizacji deszczowej (koncepcja zagospodarowania wód opadowych i roztopowych)</vt:lpstr>
      <vt:lpstr>Kierunek 3. Program bezpośredniego ograniczania skutków upałów dla mieszkańców</vt:lpstr>
      <vt:lpstr>Kierunek 4. Wsparcie działalności służb ratowniczych</vt:lpstr>
      <vt:lpstr>Kierunek 5. Program poprawy jakości powietrza</vt:lpstr>
      <vt:lpstr>Kierunek 5. Program poprawy jakości powietrza</vt:lpstr>
      <vt:lpstr>Kierunek 6. Kształcenie w zakresie inteligentnych technologii wspierających odporność klimatyczną</vt:lpstr>
      <vt:lpstr>MPA dla Gminy Grodzisk Mazowiecki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Swierkula</dc:creator>
  <cp:lastModifiedBy>Magdalena Okrasa</cp:lastModifiedBy>
  <cp:revision>16</cp:revision>
  <cp:lastPrinted>2024-10-28T13:38:34Z</cp:lastPrinted>
  <dcterms:created xsi:type="dcterms:W3CDTF">2024-10-26T11:21:04Z</dcterms:created>
  <dcterms:modified xsi:type="dcterms:W3CDTF">2025-03-26T13:51:16Z</dcterms:modified>
</cp:coreProperties>
</file>