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43"/>
  </p:notesMasterIdLst>
  <p:sldIdLst>
    <p:sldId id="256" r:id="rId2"/>
    <p:sldId id="365" r:id="rId3"/>
    <p:sldId id="421" r:id="rId4"/>
    <p:sldId id="422" r:id="rId5"/>
    <p:sldId id="420" r:id="rId6"/>
    <p:sldId id="411" r:id="rId7"/>
    <p:sldId id="412" r:id="rId8"/>
    <p:sldId id="379" r:id="rId9"/>
    <p:sldId id="407" r:id="rId10"/>
    <p:sldId id="384" r:id="rId11"/>
    <p:sldId id="408" r:id="rId12"/>
    <p:sldId id="423" r:id="rId13"/>
    <p:sldId id="409" r:id="rId14"/>
    <p:sldId id="424" r:id="rId15"/>
    <p:sldId id="380" r:id="rId16"/>
    <p:sldId id="388" r:id="rId17"/>
    <p:sldId id="362" r:id="rId18"/>
    <p:sldId id="372" r:id="rId19"/>
    <p:sldId id="395" r:id="rId20"/>
    <p:sldId id="396" r:id="rId21"/>
    <p:sldId id="397" r:id="rId22"/>
    <p:sldId id="398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378" r:id="rId40"/>
    <p:sldId id="381" r:id="rId41"/>
    <p:sldId id="329" r:id="rId42"/>
  </p:sldIdLst>
  <p:sldSz cx="9144000" cy="6858000" type="screen4x3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łgorzata Pachecka" initials="MP" lastIdx="1" clrIdx="0">
    <p:extLst>
      <p:ext uri="{19B8F6BF-5375-455C-9EA6-DF929625EA0E}">
        <p15:presenceInfo xmlns:p15="http://schemas.microsoft.com/office/powerpoint/2012/main" userId="S-1-5-21-915830057-649747320-1118344763-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ED2"/>
    <a:srgbClr val="EE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>
      <p:cViewPr>
        <p:scale>
          <a:sx n="80" d="100"/>
          <a:sy n="80" d="100"/>
        </p:scale>
        <p:origin x="96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7239E-4B7D-4278-A8D4-52B0E485BA1D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FECC8-65B3-4590-BB44-FDEC73F362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83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ECC8-65B3-4590-BB44-FDEC73F362D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166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FECC8-65B3-4590-BB44-FDEC73F362D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6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24.05.2021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survio.com/survey/d/I8W4J4S4R9F8W6V9O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584" y="595536"/>
            <a:ext cx="7848872" cy="5929808"/>
          </a:xfrm>
        </p:spPr>
        <p:txBody>
          <a:bodyPr>
            <a:normAutofit fontScale="70000" lnSpcReduction="20000"/>
          </a:bodyPr>
          <a:lstStyle/>
          <a:p>
            <a:r>
              <a:rPr lang="pl-PL" sz="4700" b="1" dirty="0">
                <a:solidFill>
                  <a:schemeClr val="tx1"/>
                </a:solidFill>
              </a:rPr>
              <a:t>Konsultacje społeczne dotyczące wyznaczenia obszaru zdegradowanego                  i obszaru rewitalizacji dla Grodziska Mazowieckiego </a:t>
            </a:r>
            <a:endParaRPr lang="pl-PL" sz="2800" b="1" dirty="0"/>
          </a:p>
          <a:p>
            <a:endParaRPr lang="pl-PL" sz="2800" b="1" dirty="0"/>
          </a:p>
          <a:p>
            <a:r>
              <a:rPr lang="pl-PL" sz="2800" b="1" dirty="0"/>
              <a:t>na potrzeby przygotowania </a:t>
            </a:r>
          </a:p>
          <a:p>
            <a:r>
              <a:rPr lang="pl-PL" sz="2800" b="1" dirty="0"/>
              <a:t>Gminnego Programu Rewitalizacji Gminy Grodzisk Mazowiecki                               na lata 2021-2030</a:t>
            </a:r>
            <a:endParaRPr lang="pl-PL" sz="400" b="1" dirty="0"/>
          </a:p>
          <a:p>
            <a:endParaRPr lang="pl-PL" sz="400" dirty="0"/>
          </a:p>
          <a:p>
            <a:pPr algn="r"/>
            <a:endParaRPr lang="pl-PL" sz="2800" dirty="0"/>
          </a:p>
          <a:p>
            <a:pPr algn="r"/>
            <a:endParaRPr lang="pl-PL" sz="2800" dirty="0"/>
          </a:p>
          <a:p>
            <a:pPr algn="r"/>
            <a:endParaRPr lang="pl-PL" sz="2800" dirty="0"/>
          </a:p>
          <a:p>
            <a:pPr algn="r"/>
            <a:endParaRPr lang="pl-PL" sz="2800" dirty="0"/>
          </a:p>
          <a:p>
            <a:pPr algn="r"/>
            <a:endParaRPr lang="pl-PL" sz="2800" dirty="0"/>
          </a:p>
          <a:p>
            <a:pPr algn="r"/>
            <a:endParaRPr lang="pl-PL" sz="2800" dirty="0"/>
          </a:p>
          <a:p>
            <a:pPr algn="r"/>
            <a:endParaRPr lang="pl-PL" sz="2800" dirty="0"/>
          </a:p>
          <a:p>
            <a:pPr algn="r"/>
            <a:endParaRPr lang="pl-PL" sz="2800" dirty="0"/>
          </a:p>
          <a:p>
            <a:pPr algn="r"/>
            <a:r>
              <a:rPr lang="pl-PL" sz="2800" dirty="0"/>
              <a:t>24 maja 2021 r.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C49F2DE-137B-47E0-A138-40FF0FE9C54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067944" y="3861048"/>
            <a:ext cx="1368152" cy="1656184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63112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20F89D-6BAF-4E7C-B90D-9AB2407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2800" b="1" dirty="0"/>
              <a:t>Co daje nam Gminny Program Rewitalizacji?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4C42DB-C42C-413F-B132-069ECD69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19" y="1772816"/>
            <a:ext cx="6522981" cy="508518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b="1" dirty="0"/>
              <a:t>Zintegrowane</a:t>
            </a:r>
            <a:r>
              <a:rPr lang="pl-PL" sz="2800" dirty="0"/>
              <a:t> prowadzenie działań rewitalizacyjnych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Ożywienie </a:t>
            </a:r>
            <a:r>
              <a:rPr lang="pl-PL" sz="2800" b="1" dirty="0"/>
              <a:t>społeczne i gospodarcze </a:t>
            </a:r>
            <a:r>
              <a:rPr lang="pl-PL" sz="2800" dirty="0"/>
              <a:t>rewitalizowanych obszarów, a w konsekwencji całej gminy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b="1" dirty="0"/>
              <a:t>Koncentracja</a:t>
            </a:r>
            <a:r>
              <a:rPr lang="pl-PL" sz="2800" dirty="0"/>
              <a:t> działań rewitalizacyjnych na obszarze kryzysowym o istotnym znaczeniu dla rozwoju gminy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accent4">
                    <a:lumMod val="50000"/>
                  </a:schemeClr>
                </a:solidFill>
              </a:rPr>
              <a:t>Możliwość pozyskania dodatkowych środków dotacyjnych z </a:t>
            </a: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perspektywy finansowej 2021-2027</a:t>
            </a:r>
          </a:p>
        </p:txBody>
      </p:sp>
      <p:pic>
        <p:nvPicPr>
          <p:cNvPr id="6" name="Picture 2" descr="C:\Users\Pc\Downloads\darts-155726_1280.png">
            <a:extLst>
              <a:ext uri="{FF2B5EF4-FFF2-40B4-BE49-F238E27FC236}">
                <a16:creationId xmlns:a16="http://schemas.microsoft.com/office/drawing/2014/main" id="{E510D1E8-09C3-4476-AECF-7F45B627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54245"/>
            <a:ext cx="3822725" cy="42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20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20F89D-6BAF-4E7C-B90D-9AB2407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BFED2"/>
          </a:solidFill>
        </p:spPr>
        <p:txBody>
          <a:bodyPr>
            <a:normAutofit/>
          </a:bodyPr>
          <a:lstStyle/>
          <a:p>
            <a:r>
              <a:rPr lang="pl-PL" sz="2800" b="1" dirty="0"/>
              <a:t>Jak prowadzono wcześniej działania rewitalizacyjne 2014-2020?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4C42DB-C42C-413F-B132-069ECD69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457584" cy="3960440"/>
          </a:xfrm>
          <a:solidFill>
            <a:srgbClr val="FBFED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Dzięki temu Grodzisk Mazowiecki, przedsiębiorcy i organizacje pozarządowe mogły starać się o pozyskiwanie funduszy unijnych na realizację wskazanych w programie. W ramach LPR zaplanowano ogółem 5 przedsięwzięć rewitalizacyjnych,  w ramach których w latach 2016-2020  zamierzano realizować ogółem </a:t>
            </a:r>
            <a:r>
              <a:rPr lang="pl-PL" sz="2400" b="1" dirty="0"/>
              <a:t>24 projekty rewitalizacyjne (główne i pozostałe) </a:t>
            </a:r>
            <a:r>
              <a:rPr lang="pl-PL" sz="2400" dirty="0"/>
              <a:t>na terenie gminy i miasta.</a:t>
            </a:r>
          </a:p>
          <a:p>
            <a:pPr marL="0" indent="0">
              <a:buNone/>
            </a:pPr>
            <a:r>
              <a:rPr lang="pl-PL" sz="2400" b="1" u="sng" dirty="0"/>
              <a:t>Łączna wartość projektów rewitalizacyjnych zaplanowanych do realizacji w ramach Programu wynosiła ponad 226 mln zł.</a:t>
            </a:r>
          </a:p>
          <a:p>
            <a:pPr marL="0" indent="0">
              <a:buNone/>
            </a:pPr>
            <a:endParaRPr lang="pl-PL" sz="2400" b="1" u="sng" dirty="0"/>
          </a:p>
          <a:p>
            <a:pPr mar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699828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20F89D-6BAF-4E7C-B90D-9AB2407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BFED2"/>
          </a:solidFill>
        </p:spPr>
        <p:txBody>
          <a:bodyPr>
            <a:normAutofit/>
          </a:bodyPr>
          <a:lstStyle/>
          <a:p>
            <a:r>
              <a:rPr lang="pl-PL" sz="2800" b="1" dirty="0"/>
              <a:t>Jak prowadzono wcześniej działania rewitalizacyjne 2014-2020?</a:t>
            </a:r>
          </a:p>
        </p:txBody>
      </p:sp>
      <p:grpSp>
        <p:nvGrpSpPr>
          <p:cNvPr id="6" name="Diagram 11">
            <a:extLst>
              <a:ext uri="{FF2B5EF4-FFF2-40B4-BE49-F238E27FC236}">
                <a16:creationId xmlns:a16="http://schemas.microsoft.com/office/drawing/2014/main" id="{04483EA3-034E-4D15-B0B7-1017DA2F37BB}"/>
              </a:ext>
            </a:extLst>
          </p:cNvPr>
          <p:cNvGrpSpPr/>
          <p:nvPr/>
        </p:nvGrpSpPr>
        <p:grpSpPr>
          <a:xfrm>
            <a:off x="1691680" y="1556792"/>
            <a:ext cx="5594558" cy="4576534"/>
            <a:chOff x="0" y="0"/>
            <a:chExt cx="4564409" cy="3680752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3CBC108-06D0-412C-9B07-C09802364798}"/>
                </a:ext>
              </a:extLst>
            </p:cNvPr>
            <p:cNvSpPr/>
            <p:nvPr/>
          </p:nvSpPr>
          <p:spPr>
            <a:xfrm>
              <a:off x="638498" y="22155"/>
              <a:ext cx="3325590" cy="34294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83190"/>
                <a:gd name="f7" fmla="+- 0 0 17363803"/>
                <a:gd name="f8" fmla="val 2466586"/>
                <a:gd name="f9" fmla="val 248096"/>
                <a:gd name="f10" fmla="val 1684637"/>
                <a:gd name="f11" fmla="val 17617221"/>
                <a:gd name="f12" fmla="val 17405534"/>
                <a:gd name="f13" fmla="val 503884"/>
                <a:gd name="f14" fmla="val 547171"/>
                <a:gd name="f15" fmla="val 749410"/>
                <a:gd name="f16" fmla="val 596998"/>
                <a:gd name="f17" fmla="val 775107"/>
                <a:gd name="f18" fmla="val 858058"/>
                <a:gd name="f19" fmla="val 705117"/>
                <a:gd name="f20" fmla="val 777832"/>
                <a:gd name="f21" fmla="val 1485985"/>
                <a:gd name="f22" fmla="val 13381024"/>
                <a:gd name="f23" fmla="+- 0 0 -293"/>
                <a:gd name="f24" fmla="+- 0 0 -318"/>
                <a:gd name="f25" fmla="+- 0 0 -408"/>
                <a:gd name="f26" fmla="+- 0 0 -498"/>
                <a:gd name="f27" fmla="*/ f3 1 3583190"/>
                <a:gd name="f28" fmla="*/ f4 1 3583190"/>
                <a:gd name="f29" fmla="+- f6 0 f5"/>
                <a:gd name="f30" fmla="*/ f23 f0 1"/>
                <a:gd name="f31" fmla="*/ f24 f0 1"/>
                <a:gd name="f32" fmla="*/ f25 f0 1"/>
                <a:gd name="f33" fmla="*/ f26 f0 1"/>
                <a:gd name="f34" fmla="*/ f29 1 3583190"/>
                <a:gd name="f35" fmla="*/ f30 1 f2"/>
                <a:gd name="f36" fmla="*/ f31 1 f2"/>
                <a:gd name="f37" fmla="*/ f32 1 f2"/>
                <a:gd name="f38" fmla="*/ f33 1 f2"/>
                <a:gd name="f39" fmla="*/ 2426789 1 f34"/>
                <a:gd name="f40" fmla="*/ 339101 1 f34"/>
                <a:gd name="f41" fmla="*/ 503884 1 f34"/>
                <a:gd name="f42" fmla="*/ 547171 1 f34"/>
                <a:gd name="f43" fmla="*/ 749410 1 f34"/>
                <a:gd name="f44" fmla="*/ 596998 1 f34"/>
                <a:gd name="f45" fmla="*/ 775107 1 f34"/>
                <a:gd name="f46" fmla="*/ 858058 1 f34"/>
                <a:gd name="f47" fmla="*/ 600377 1 f34"/>
                <a:gd name="f48" fmla="*/ 2982813 1 f34"/>
                <a:gd name="f49" fmla="+- f35 0 f1"/>
                <a:gd name="f50" fmla="+- f36 0 f1"/>
                <a:gd name="f51" fmla="+- f37 0 f1"/>
                <a:gd name="f52" fmla="+- f38 0 f1"/>
                <a:gd name="f53" fmla="*/ f47 f27 1"/>
                <a:gd name="f54" fmla="*/ f48 f27 1"/>
                <a:gd name="f55" fmla="*/ f48 f28 1"/>
                <a:gd name="f56" fmla="*/ f47 f28 1"/>
                <a:gd name="f57" fmla="*/ f39 f27 1"/>
                <a:gd name="f58" fmla="*/ f40 f28 1"/>
                <a:gd name="f59" fmla="*/ f41 f27 1"/>
                <a:gd name="f60" fmla="*/ f42 f28 1"/>
                <a:gd name="f61" fmla="*/ f43 f27 1"/>
                <a:gd name="f62" fmla="*/ f44 f28 1"/>
                <a:gd name="f63" fmla="*/ f45 f27 1"/>
                <a:gd name="f64" fmla="*/ f46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57" y="f58"/>
                </a:cxn>
                <a:cxn ang="f50">
                  <a:pos x="f59" y="f60"/>
                </a:cxn>
                <a:cxn ang="f51">
                  <a:pos x="f61" y="f62"/>
                </a:cxn>
                <a:cxn ang="f52">
                  <a:pos x="f63" y="f64"/>
                </a:cxn>
              </a:cxnLst>
              <a:rect l="f53" t="f56" r="f54" b="f55"/>
              <a:pathLst>
                <a:path w="3583190" h="3583190">
                  <a:moveTo>
                    <a:pt x="f8" y="f9"/>
                  </a:moveTo>
                  <a:arcTo wR="f10" hR="f10" stAng="f11" swAng="f12"/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arcTo wR="f21" hR="f21" stAng="f22" swAng="f7"/>
                  <a:close/>
                </a:path>
              </a:pathLst>
            </a:custGeom>
            <a:solidFill>
              <a:srgbClr val="F8D7CD"/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pl-PL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15B36750-C210-43AD-8678-9962D9E4BD77}"/>
                </a:ext>
              </a:extLst>
            </p:cNvPr>
            <p:cNvSpPr/>
            <p:nvPr/>
          </p:nvSpPr>
          <p:spPr>
            <a:xfrm>
              <a:off x="1401281" y="0"/>
              <a:ext cx="1800023" cy="10638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39451"/>
                <a:gd name="f7" fmla="val 1111576"/>
                <a:gd name="f8" fmla="val 185266"/>
                <a:gd name="f9" fmla="val 82946"/>
                <a:gd name="f10" fmla="val 1754185"/>
                <a:gd name="f11" fmla="val 1856505"/>
                <a:gd name="f12" fmla="val 926310"/>
                <a:gd name="f13" fmla="val 1028630"/>
                <a:gd name="f14" fmla="+- 0 0 -90"/>
                <a:gd name="f15" fmla="*/ f3 1 1939451"/>
                <a:gd name="f16" fmla="*/ f4 1 1111576"/>
                <a:gd name="f17" fmla="+- f7 0 f5"/>
                <a:gd name="f18" fmla="+- f6 0 f5"/>
                <a:gd name="f19" fmla="*/ f14 f0 1"/>
                <a:gd name="f20" fmla="*/ f18 1 1939451"/>
                <a:gd name="f21" fmla="*/ f17 1 1111576"/>
                <a:gd name="f22" fmla="*/ 0 f18 1"/>
                <a:gd name="f23" fmla="*/ 185266 f17 1"/>
                <a:gd name="f24" fmla="*/ 185266 f18 1"/>
                <a:gd name="f25" fmla="*/ 0 f17 1"/>
                <a:gd name="f26" fmla="*/ 1754185 f18 1"/>
                <a:gd name="f27" fmla="*/ 1939451 f18 1"/>
                <a:gd name="f28" fmla="*/ 926310 f17 1"/>
                <a:gd name="f29" fmla="*/ 1111576 f17 1"/>
                <a:gd name="f30" fmla="*/ f19 1 f2"/>
                <a:gd name="f31" fmla="*/ f22 1 1939451"/>
                <a:gd name="f32" fmla="*/ f23 1 1111576"/>
                <a:gd name="f33" fmla="*/ f24 1 1939451"/>
                <a:gd name="f34" fmla="*/ f25 1 1111576"/>
                <a:gd name="f35" fmla="*/ f26 1 1939451"/>
                <a:gd name="f36" fmla="*/ f27 1 1939451"/>
                <a:gd name="f37" fmla="*/ f28 1 1111576"/>
                <a:gd name="f38" fmla="*/ f29 1 111157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939451" h="111157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ED7D31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2363" tIns="92363" rIns="92363" bIns="92363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pl-PL" sz="100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PRZEDSIĘWZIĘCIE 1.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fontAlgn="auto">
                <a:lnSpc>
                  <a:spcPct val="90000"/>
                </a:lnSpc>
                <a:spcAft>
                  <a:spcPts val="300"/>
                </a:spcAft>
              </a:pPr>
              <a:r>
                <a:rPr lang="pl-PL" sz="75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WSZYSCY RAZEM - AKTYWIZACJA MIESZKAŃCÓW OBSZARU ZDEGRADOWANEGO   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1427482F-9038-4780-A0DA-0C7C25F6F1A8}"/>
                </a:ext>
              </a:extLst>
            </p:cNvPr>
            <p:cNvSpPr/>
            <p:nvPr/>
          </p:nvSpPr>
          <p:spPr>
            <a:xfrm>
              <a:off x="2735683" y="1000691"/>
              <a:ext cx="1828726" cy="10835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0379"/>
                <a:gd name="f7" fmla="val 1132107"/>
                <a:gd name="f8" fmla="val 188688"/>
                <a:gd name="f9" fmla="val 84478"/>
                <a:gd name="f10" fmla="val 1781691"/>
                <a:gd name="f11" fmla="val 1885901"/>
                <a:gd name="f12" fmla="val 943419"/>
                <a:gd name="f13" fmla="val 1047629"/>
                <a:gd name="f14" fmla="+- 0 0 -90"/>
                <a:gd name="f15" fmla="*/ f3 1 1970379"/>
                <a:gd name="f16" fmla="*/ f4 1 1132107"/>
                <a:gd name="f17" fmla="+- f7 0 f5"/>
                <a:gd name="f18" fmla="+- f6 0 f5"/>
                <a:gd name="f19" fmla="*/ f14 f0 1"/>
                <a:gd name="f20" fmla="*/ f18 1 1970379"/>
                <a:gd name="f21" fmla="*/ f17 1 1132107"/>
                <a:gd name="f22" fmla="*/ 0 f18 1"/>
                <a:gd name="f23" fmla="*/ 188688 f17 1"/>
                <a:gd name="f24" fmla="*/ 188688 f18 1"/>
                <a:gd name="f25" fmla="*/ 0 f17 1"/>
                <a:gd name="f26" fmla="*/ 1781691 f18 1"/>
                <a:gd name="f27" fmla="*/ 1970379 f18 1"/>
                <a:gd name="f28" fmla="*/ 943419 f17 1"/>
                <a:gd name="f29" fmla="*/ 1132107 f17 1"/>
                <a:gd name="f30" fmla="*/ f19 1 f2"/>
                <a:gd name="f31" fmla="*/ f22 1 1970379"/>
                <a:gd name="f32" fmla="*/ f23 1 1132107"/>
                <a:gd name="f33" fmla="*/ f24 1 1970379"/>
                <a:gd name="f34" fmla="*/ f25 1 1132107"/>
                <a:gd name="f35" fmla="*/ f26 1 1970379"/>
                <a:gd name="f36" fmla="*/ f27 1 1970379"/>
                <a:gd name="f37" fmla="*/ f28 1 1132107"/>
                <a:gd name="f38" fmla="*/ f29 1 113210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970379" h="113210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A5A5A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3369" tIns="93369" rIns="93369" bIns="93369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pl-PL" sz="100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PRZEDSIĘWZIĘCIE 2. 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fontAlgn="auto">
                <a:lnSpc>
                  <a:spcPct val="90000"/>
                </a:lnSpc>
                <a:spcAft>
                  <a:spcPts val="300"/>
                </a:spcAft>
              </a:pPr>
              <a:r>
                <a:rPr lang="pl-PL" sz="75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MIĘDZY PARKAMI  - EKOLOGICZNA  I KULTURALNA AKTYWIZACJA MIESZKAŃCÓW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D30FE23E-FA2C-49F0-84ED-0CB26799D9D5}"/>
                </a:ext>
              </a:extLst>
            </p:cNvPr>
            <p:cNvSpPr/>
            <p:nvPr/>
          </p:nvSpPr>
          <p:spPr>
            <a:xfrm>
              <a:off x="2475573" y="2703030"/>
              <a:ext cx="1880628" cy="9489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26300"/>
                <a:gd name="f7" fmla="val 991495"/>
                <a:gd name="f8" fmla="val 165252"/>
                <a:gd name="f9" fmla="val 73986"/>
                <a:gd name="f10" fmla="val 1861048"/>
                <a:gd name="f11" fmla="val 1952314"/>
                <a:gd name="f12" fmla="val 826243"/>
                <a:gd name="f13" fmla="val 917509"/>
                <a:gd name="f14" fmla="+- 0 0 -90"/>
                <a:gd name="f15" fmla="*/ f3 1 2026300"/>
                <a:gd name="f16" fmla="*/ f4 1 991495"/>
                <a:gd name="f17" fmla="+- f7 0 f5"/>
                <a:gd name="f18" fmla="+- f6 0 f5"/>
                <a:gd name="f19" fmla="*/ f14 f0 1"/>
                <a:gd name="f20" fmla="*/ f18 1 2026300"/>
                <a:gd name="f21" fmla="*/ f17 1 991495"/>
                <a:gd name="f22" fmla="*/ 0 f18 1"/>
                <a:gd name="f23" fmla="*/ 165252 f17 1"/>
                <a:gd name="f24" fmla="*/ 165252 f18 1"/>
                <a:gd name="f25" fmla="*/ 0 f17 1"/>
                <a:gd name="f26" fmla="*/ 1861048 f18 1"/>
                <a:gd name="f27" fmla="*/ 2026300 f18 1"/>
                <a:gd name="f28" fmla="*/ 826243 f17 1"/>
                <a:gd name="f29" fmla="*/ 991495 f17 1"/>
                <a:gd name="f30" fmla="*/ f19 1 f2"/>
                <a:gd name="f31" fmla="*/ f22 1 2026300"/>
                <a:gd name="f32" fmla="*/ f23 1 991495"/>
                <a:gd name="f33" fmla="*/ f24 1 2026300"/>
                <a:gd name="f34" fmla="*/ f25 1 991495"/>
                <a:gd name="f35" fmla="*/ f26 1 2026300"/>
                <a:gd name="f36" fmla="*/ f27 1 2026300"/>
                <a:gd name="f37" fmla="*/ f28 1 991495"/>
                <a:gd name="f38" fmla="*/ f29 1 99149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026300" h="99149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86502" tIns="86502" rIns="86502" bIns="86502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pl-PL" sz="100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PRZEDSIĘWZIĘCIE 3.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pl-PL" sz="100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l-PL" sz="75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TERENY POPRZEMYSŁOWE NA NOWO - NOWE FUNKCJE PRZESTRZENI OBSZARU ZDEGRADOWANEGO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4C2B21F5-158A-4EA9-97F7-2E244B6D2862}"/>
                </a:ext>
              </a:extLst>
            </p:cNvPr>
            <p:cNvSpPr/>
            <p:nvPr/>
          </p:nvSpPr>
          <p:spPr>
            <a:xfrm>
              <a:off x="87791" y="2674245"/>
              <a:ext cx="1966398" cy="10065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8708"/>
                <a:gd name="f7" fmla="val 1051646"/>
                <a:gd name="f8" fmla="val 175278"/>
                <a:gd name="f9" fmla="val 78475"/>
                <a:gd name="f10" fmla="val 1943430"/>
                <a:gd name="f11" fmla="val 2040233"/>
                <a:gd name="f12" fmla="val 876368"/>
                <a:gd name="f13" fmla="val 973171"/>
                <a:gd name="f14" fmla="+- 0 0 -90"/>
                <a:gd name="f15" fmla="*/ f3 1 2118708"/>
                <a:gd name="f16" fmla="*/ f4 1 1051646"/>
                <a:gd name="f17" fmla="+- f7 0 f5"/>
                <a:gd name="f18" fmla="+- f6 0 f5"/>
                <a:gd name="f19" fmla="*/ f14 f0 1"/>
                <a:gd name="f20" fmla="*/ f18 1 2118708"/>
                <a:gd name="f21" fmla="*/ f17 1 1051646"/>
                <a:gd name="f22" fmla="*/ 0 f18 1"/>
                <a:gd name="f23" fmla="*/ 175278 f17 1"/>
                <a:gd name="f24" fmla="*/ 175278 f18 1"/>
                <a:gd name="f25" fmla="*/ 0 f17 1"/>
                <a:gd name="f26" fmla="*/ 1943430 f18 1"/>
                <a:gd name="f27" fmla="*/ 2118708 f18 1"/>
                <a:gd name="f28" fmla="*/ 876368 f17 1"/>
                <a:gd name="f29" fmla="*/ 1051646 f17 1"/>
                <a:gd name="f30" fmla="*/ f19 1 f2"/>
                <a:gd name="f31" fmla="*/ f22 1 2118708"/>
                <a:gd name="f32" fmla="*/ f23 1 1051646"/>
                <a:gd name="f33" fmla="*/ f24 1 2118708"/>
                <a:gd name="f34" fmla="*/ f25 1 1051646"/>
                <a:gd name="f35" fmla="*/ f26 1 2118708"/>
                <a:gd name="f36" fmla="*/ f27 1 2118708"/>
                <a:gd name="f37" fmla="*/ f28 1 1051646"/>
                <a:gd name="f38" fmla="*/ f29 1 105164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118708" h="105164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B9BD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89437" tIns="89437" rIns="89437" bIns="89437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pl-PL" sz="100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PRZEDSIĘWZIĘCIE 4</a:t>
              </a:r>
              <a:r>
                <a:rPr lang="pl-PL" sz="75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fontAlgn="auto">
                <a:lnSpc>
                  <a:spcPct val="90000"/>
                </a:lnSpc>
                <a:spcAft>
                  <a:spcPts val="300"/>
                </a:spcAft>
              </a:pPr>
              <a:r>
                <a:rPr lang="pl-PL" sz="75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NASZ DOM - PRZECIWDZIAŁANIE PROBLEMOM SPOŁECZNYM POPRZEZ ZAGOSPODAROWANIE PRZESTRZENI PUBLICZNEJ MIASTA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5B055410-D794-40A0-840B-1CE6A9A024B4}"/>
                </a:ext>
              </a:extLst>
            </p:cNvPr>
            <p:cNvSpPr/>
            <p:nvPr/>
          </p:nvSpPr>
          <p:spPr>
            <a:xfrm>
              <a:off x="0" y="1028471"/>
              <a:ext cx="1905070" cy="10279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52636"/>
                <a:gd name="f7" fmla="val 1074063"/>
                <a:gd name="f8" fmla="val 179014"/>
                <a:gd name="f9" fmla="val 80147"/>
                <a:gd name="f10" fmla="val 1873622"/>
                <a:gd name="f11" fmla="val 1972489"/>
                <a:gd name="f12" fmla="val 895049"/>
                <a:gd name="f13" fmla="val 993916"/>
                <a:gd name="f14" fmla="+- 0 0 -90"/>
                <a:gd name="f15" fmla="*/ f3 1 2052636"/>
                <a:gd name="f16" fmla="*/ f4 1 1074063"/>
                <a:gd name="f17" fmla="+- f7 0 f5"/>
                <a:gd name="f18" fmla="+- f6 0 f5"/>
                <a:gd name="f19" fmla="*/ f14 f0 1"/>
                <a:gd name="f20" fmla="*/ f18 1 2052636"/>
                <a:gd name="f21" fmla="*/ f17 1 1074063"/>
                <a:gd name="f22" fmla="*/ 0 f18 1"/>
                <a:gd name="f23" fmla="*/ 179014 f17 1"/>
                <a:gd name="f24" fmla="*/ 179014 f18 1"/>
                <a:gd name="f25" fmla="*/ 0 f17 1"/>
                <a:gd name="f26" fmla="*/ 1873622 f18 1"/>
                <a:gd name="f27" fmla="*/ 2052636 f18 1"/>
                <a:gd name="f28" fmla="*/ 895049 f17 1"/>
                <a:gd name="f29" fmla="*/ 1074063 f17 1"/>
                <a:gd name="f30" fmla="*/ f19 1 f2"/>
                <a:gd name="f31" fmla="*/ f22 1 2052636"/>
                <a:gd name="f32" fmla="*/ f23 1 1074063"/>
                <a:gd name="f33" fmla="*/ f24 1 2052636"/>
                <a:gd name="f34" fmla="*/ f25 1 1074063"/>
                <a:gd name="f35" fmla="*/ f26 1 2052636"/>
                <a:gd name="f36" fmla="*/ f27 1 2052636"/>
                <a:gd name="f37" fmla="*/ f28 1 1074063"/>
                <a:gd name="f38" fmla="*/ f29 1 107406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052636" h="107406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70AD47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0534" tIns="90534" rIns="90534" bIns="90534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pl-PL" sz="100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PRZEDSIEWZIĘCIE 5. 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pl-PL" sz="100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ZIELONE SOŁECTWA </a:t>
              </a:r>
              <a:r>
                <a:rPr lang="pl-PL" sz="750" b="1" kern="15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OCHRONA I WZMOCNIENIE WALORÓW GOSPODARCZYCH I ŚRODOWISKOWYCH OBSZARU REWITALIZACJI</a:t>
              </a:r>
              <a:endPara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01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20F89D-6BAF-4E7C-B90D-9AB2407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BFED2"/>
          </a:solidFill>
        </p:spPr>
        <p:txBody>
          <a:bodyPr>
            <a:normAutofit/>
          </a:bodyPr>
          <a:lstStyle/>
          <a:p>
            <a:r>
              <a:rPr lang="pl-PL" sz="2800" b="1" dirty="0"/>
              <a:t>Jak prowadzono wcześniej działania rewitalizacyjne 2014-2020 – przykłady projektów zakończonych?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4C17C57-F421-4DCC-9B29-63B721362B3E}"/>
              </a:ext>
            </a:extLst>
          </p:cNvPr>
          <p:cNvSpPr txBox="1"/>
          <p:nvPr/>
        </p:nvSpPr>
        <p:spPr>
          <a:xfrm>
            <a:off x="241642" y="1602959"/>
            <a:ext cx="4007596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/>
              <a:t>Projekt 1.2 Aktywna rodzina</a:t>
            </a:r>
            <a:r>
              <a:rPr lang="pl-PL" dirty="0"/>
              <a:t>. Projekt  o wartości 345 tys. zł brutto;  dofinansowanie z UE w wysokości 276 tys. zł (80%), z budżetu gminy 69 tys. zł (20 %). Celem głównym projektu jest reintegracja społeczno-zawodowa 30 osób/członków rodzin zagrożonych wykluczeniem społecznym z terenu gminy Grodzisk Mazowiecki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AC145E5-41EF-48DB-8637-A9AC693F4946}"/>
              </a:ext>
            </a:extLst>
          </p:cNvPr>
          <p:cNvSpPr txBox="1"/>
          <p:nvPr/>
        </p:nvSpPr>
        <p:spPr>
          <a:xfrm>
            <a:off x="4427984" y="1602959"/>
            <a:ext cx="4572000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/>
              <a:t>Projekt 2.1 Przebudowa i zagospodarowanie zbiorników wodnych zwanych „Stawami Walczewskiego” w Grodzisku Mazowieckim wraz z rewaloryzacją i adaptacją na cele rekreacyjno-sportowe miejskiej przestrzeni publicznej. </a:t>
            </a:r>
            <a:r>
              <a:rPr lang="pl-PL" dirty="0"/>
              <a:t>Projekt przebudowy stawów Walczewskiego o wartości 1,9 mln zł; Gmina otrzymała dofinansowanie z WFOŚiGW w wysokości 609 tys. zł;  budżet gminy 1,3 mln zł, Projekt przebudowy stawów Walczewskiego o wartości 301 tys. zł; Gmina otrzymała dofinansowanie z WFOŚiGW w wysokości 271 tys. zł;  budżet gminy 30 tys. zł, projekt  o wartości 7,2 mln  zł brutto; dofinansowanie  w ramach RPO WM 2014-2020 Działanie 6.2 w wysokości 4,9 mln zł; budżet gminy 2,3 mln zł.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5862FF5-7D1E-48B2-9ED9-BCE950A1DD73}"/>
              </a:ext>
            </a:extLst>
          </p:cNvPr>
          <p:cNvSpPr txBox="1"/>
          <p:nvPr/>
        </p:nvSpPr>
        <p:spPr>
          <a:xfrm>
            <a:off x="265220" y="4280615"/>
            <a:ext cx="3984018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/>
              <a:t>Projekt 1.4 E-usługi - szansa dla rozwój obszaru rewitalizacji</a:t>
            </a:r>
            <a:r>
              <a:rPr lang="pl-PL" dirty="0"/>
              <a:t>. Projekt współfinansowany ze środków zewnętrznych o wartości 1,5 mln; dofinansowanie z UE 1,2 mln zł, z budżetu gminy 305 tys. zł. Cel projektu: Wzrost efektywności funkcjonowania Urzędu poprzez instalację systemu informatycznego.  </a:t>
            </a:r>
          </a:p>
        </p:txBody>
      </p:sp>
    </p:spTree>
    <p:extLst>
      <p:ext uri="{BB962C8B-B14F-4D97-AF65-F5344CB8AC3E}">
        <p14:creationId xmlns:p14="http://schemas.microsoft.com/office/powerpoint/2010/main" val="203197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20F89D-6BAF-4E7C-B90D-9AB2407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BFED2"/>
          </a:solidFill>
        </p:spPr>
        <p:txBody>
          <a:bodyPr>
            <a:normAutofit/>
          </a:bodyPr>
          <a:lstStyle/>
          <a:p>
            <a:r>
              <a:rPr lang="pl-PL" sz="2800" b="1" dirty="0"/>
              <a:t>Jak prowadzono wcześniej działania rewitalizacyjne 2014-2020 – przykłady projektów realizowanych?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4C17C57-F421-4DCC-9B29-63B721362B3E}"/>
              </a:ext>
            </a:extLst>
          </p:cNvPr>
          <p:cNvSpPr txBox="1"/>
          <p:nvPr/>
        </p:nvSpPr>
        <p:spPr>
          <a:xfrm>
            <a:off x="241642" y="1602959"/>
            <a:ext cx="8362806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/>
              <a:t>Projekt 4.6. Poprawa ładu przestrzennego  terenów miejskich w kompleksie zabudowy mieszkaniowo-usługowej  Osiedla „Bałtycka” w Grodzisku Mazowieckim poprzez zagospodarowanie terenu zieleni przy ulicy J. Piłsudskiego w Grodzisku Mazowieckim. </a:t>
            </a:r>
          </a:p>
          <a:p>
            <a:endParaRPr lang="pl-PL" b="1" dirty="0"/>
          </a:p>
          <a:p>
            <a:r>
              <a:rPr lang="pl-PL" dirty="0"/>
              <a:t>Wydatkowano ponad 2,6 mln zł, pozyskano ponad 1,8 mln zł ze środków dotacji zewnętrznych w tym PO IŚ.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E632A8-AD9B-4121-B26C-E38877DD47DF}"/>
              </a:ext>
            </a:extLst>
          </p:cNvPr>
          <p:cNvSpPr txBox="1"/>
          <p:nvPr/>
        </p:nvSpPr>
        <p:spPr>
          <a:xfrm>
            <a:off x="179512" y="3542606"/>
            <a:ext cx="842493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/>
              <a:t>Projekt 3.1 Budowa Centrum Aktywizacji i Integracji Społecznej z ukształtowaniem i zagospodarowaniem na cele kulturalno- edukacyjne oraz sportowo-rekreacyjne przestrzeni publicznej terenów poprzemysłowych przy  ul. Sportowej w Grodzisku Mazowieckim </a:t>
            </a:r>
            <a:r>
              <a:rPr lang="pl-PL" dirty="0"/>
              <a:t>– w 2019 r. zawarto umowę, w 2020 r. wydatkowano już kwotę 16 mln zł na realizację inwestycji </a:t>
            </a:r>
          </a:p>
        </p:txBody>
      </p:sp>
    </p:spTree>
    <p:extLst>
      <p:ext uri="{BB962C8B-B14F-4D97-AF65-F5344CB8AC3E}">
        <p14:creationId xmlns:p14="http://schemas.microsoft.com/office/powerpoint/2010/main" val="3982966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20F89D-6BAF-4E7C-B90D-9AB2407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2800" b="1" dirty="0"/>
              <a:t>Na obszarze rewitalizacji realizowane będą projekty rewitalizacyjne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954B9CF-E36A-438A-A1AE-229D8F70E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57" y="1600200"/>
            <a:ext cx="7894685" cy="4525963"/>
          </a:xfrm>
        </p:spPr>
      </p:pic>
    </p:spTree>
    <p:extLst>
      <p:ext uri="{BB962C8B-B14F-4D97-AF65-F5344CB8AC3E}">
        <p14:creationId xmlns:p14="http://schemas.microsoft.com/office/powerpoint/2010/main" val="279141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20F89D-6BAF-4E7C-B90D-9AB24076F2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2800" b="1" dirty="0"/>
              <a:t>Co daje nam Gminny Program Rewitalizacji?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4C42DB-C42C-413F-B132-069ECD69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457584" cy="489654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u="sng" dirty="0"/>
              <a:t>LPR obowiązuje tylko do dnia </a:t>
            </a:r>
          </a:p>
          <a:p>
            <a:pPr marL="0" indent="0">
              <a:buNone/>
            </a:pPr>
            <a:r>
              <a:rPr lang="pl-PL" sz="2800" b="1" u="sng" dirty="0">
                <a:solidFill>
                  <a:srgbClr val="FF0000"/>
                </a:solidFill>
              </a:rPr>
              <a:t>31 grudnia 2023 r. </a:t>
            </a:r>
          </a:p>
          <a:p>
            <a:pPr marL="0" indent="0">
              <a:buNone/>
            </a:pPr>
            <a:r>
              <a:rPr lang="pl-PL" sz="2800" b="1" u="sng" dirty="0"/>
              <a:t>Chcemy pozyskiwać środki z: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/>
              <a:t>RPO WM 2021+, </a:t>
            </a:r>
            <a:r>
              <a:rPr lang="pl-PL" sz="2800" dirty="0"/>
              <a:t>Program LIFE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dirty="0"/>
              <a:t>Fundusze norweskie</a:t>
            </a:r>
            <a:endParaRPr lang="pl-PL" sz="1000" dirty="0"/>
          </a:p>
          <a:p>
            <a:pPr marL="0" indent="0">
              <a:buNone/>
            </a:pPr>
            <a:r>
              <a:rPr lang="pl-PL" sz="1500" b="1" dirty="0">
                <a:solidFill>
                  <a:schemeClr val="accent3">
                    <a:lumMod val="50000"/>
                  </a:schemeClr>
                </a:solidFill>
              </a:rPr>
              <a:t>CP 5 Europa bliżej obywateli dzięki wspieraniu zrównoważonego  i zintegrowanego rozwoju obszarów miejskich, wiejskich i przybrzeżnych  w ramach inicjatyw lokalnych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500" dirty="0">
                <a:solidFill>
                  <a:schemeClr val="accent3">
                    <a:lumMod val="50000"/>
                  </a:schemeClr>
                </a:solidFill>
              </a:rPr>
              <a:t>Wykorzystania walorów środowiska przyrodniczego oraz potencjału dziedzictwa kulturowego do zwiększenia atrakcyjności turystycznej regionu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500" dirty="0">
                <a:solidFill>
                  <a:schemeClr val="accent3">
                    <a:lumMod val="50000"/>
                  </a:schemeClr>
                </a:solidFill>
              </a:rPr>
              <a:t>Upowszechnienia kultury i twórczości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500" dirty="0">
                <a:solidFill>
                  <a:schemeClr val="accent3">
                    <a:lumMod val="50000"/>
                  </a:schemeClr>
                </a:solidFill>
              </a:rPr>
              <a:t>Kreowania miast jako centrów aktywności kulturalnej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500" dirty="0">
                <a:solidFill>
                  <a:schemeClr val="accent3">
                    <a:lumMod val="50000"/>
                  </a:schemeClr>
                </a:solidFill>
              </a:rPr>
              <a:t>Wspierania rozwoju przemysłu kreatywnego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500" dirty="0">
                <a:solidFill>
                  <a:schemeClr val="accent3">
                    <a:lumMod val="50000"/>
                  </a:schemeClr>
                </a:solidFill>
              </a:rPr>
              <a:t>Wykorzystania dziedzictwa kulturowego w działalności gospodarczej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endParaRPr lang="pl-PL" sz="28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A00333C-29B1-4C92-9FBB-CA781B71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040160"/>
            <a:ext cx="3109389" cy="312738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84CE206-2FC8-4B63-A713-CD7E2062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03" y="6341868"/>
            <a:ext cx="9341001" cy="6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3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600" dirty="0"/>
              <a:t>Jak wyznaczono obszar rewitalizacji w gminie?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EEA8F7F-90FD-458C-B34B-2E2463E04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72848"/>
            <a:ext cx="87153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2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80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600" dirty="0"/>
              <a:t>Jak wyznaczono obszar rewitalizacji w gminie?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DF19470-47B6-46DE-8C27-47A1EB62436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17669" y="980728"/>
            <a:ext cx="5544616" cy="5316336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F1F9DB9-B28E-45AF-B981-3353F1DF9DC9}"/>
              </a:ext>
            </a:extLst>
          </p:cNvPr>
          <p:cNvSpPr txBox="1"/>
          <p:nvPr/>
        </p:nvSpPr>
        <p:spPr>
          <a:xfrm>
            <a:off x="5762285" y="980728"/>
            <a:ext cx="3274211" cy="39703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l-PL" sz="1200" b="1" dirty="0"/>
              <a:t>Na potrzeby analizy problemów społecznych wykorzystano poniższe wskaźniki: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Wskaźnik gęstości zaludnienia (osoby/km2) – destymulanta,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Ludność w wieku nieprodukcyjnym na 100 osób w wieku produkcyjnym – destymulanta,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Ludność w wieku produkcyjnym – stymulanta,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Ludność w wieku poprodukcyjnym na 100 mieszkańców  - destymulanta,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Liczba osób którym przyznano świadczenie z powodu bezrobocia na 100 mieszkańców - destymulanta,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Liczba osób którym przyznano świadczenie z powodu alkoholizmu na 100 mieszkańców- destymulanta,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Liczba osób którym przyznano świadczenia z powodu niepełnosprawności na 100 mieszkańców – destymulanta.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Wskaźnik aktywności organizacji pozarządowych – stymulanta </a:t>
            </a:r>
          </a:p>
        </p:txBody>
      </p:sp>
    </p:spTree>
    <p:extLst>
      <p:ext uri="{BB962C8B-B14F-4D97-AF65-F5344CB8AC3E}">
        <p14:creationId xmlns:p14="http://schemas.microsoft.com/office/powerpoint/2010/main" val="3870267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A51842A-6A87-4878-B3A9-298DEA48EB3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0733" y="852435"/>
            <a:ext cx="5837411" cy="5888933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047B2E1-6085-454B-9F74-9AC243E5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80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600" dirty="0"/>
              <a:t>Jak wyznaczono obszar rewitalizacji w gminie?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610B0EF-0288-437A-901B-2F2E98DEE565}"/>
              </a:ext>
            </a:extLst>
          </p:cNvPr>
          <p:cNvSpPr txBox="1"/>
          <p:nvPr/>
        </p:nvSpPr>
        <p:spPr>
          <a:xfrm>
            <a:off x="4716016" y="1037664"/>
            <a:ext cx="4211960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l-PL" sz="1200" b="1" dirty="0"/>
              <a:t>Na potrzeby analizy problemów gospodarczych wykorzystano poniższe wskaźniki: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Poziom aktywności gospodarczej (Liczba zarejestrowanych podmiotów gospodarczych/100 mieszkańców) – stymulanta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Koncentracja form działalności gospodarczej typowych dla obszarów koncentracji problemów społecznych (lombardy itp.) - destymulanta </a:t>
            </a:r>
          </a:p>
        </p:txBody>
      </p:sp>
    </p:spTree>
    <p:extLst>
      <p:ext uri="{BB962C8B-B14F-4D97-AF65-F5344CB8AC3E}">
        <p14:creationId xmlns:p14="http://schemas.microsoft.com/office/powerpoint/2010/main" val="114874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0A42E-E08D-4F0F-A47F-F739AD2452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l-PL" dirty="0"/>
              <a:t>Dlaczego się spotykamy?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6AB6F1-38DF-435A-AF34-C9604FA3F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556792"/>
            <a:ext cx="6707088" cy="4608512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Zgodnie z zarządzeniem nr 28/2021 Burmistrza Grodziska Mazowieckiego z dnia 19 kwietnia 2021 r. do 28 maja 2021 r. trwają </a:t>
            </a:r>
            <a:r>
              <a:rPr lang="pl-PL" sz="2000" b="1" u="sng" dirty="0"/>
              <a:t>konsultacje społeczne </a:t>
            </a:r>
            <a:r>
              <a:rPr lang="pl-PL" sz="2000" dirty="0"/>
              <a:t>dotyczące wyznaczenia obszaru zdegradowanego i obszaru rewitalizacji gminy.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/>
              <a:t>Grodzisk Mazowiecki posiada program rewitalizacji na lata 2014-2020</a:t>
            </a:r>
            <a:r>
              <a:rPr lang="pl-PL" sz="2000" dirty="0"/>
              <a:t>, który przyjęty został uchwałą nr 465/2017 Rady Miejskiej W Grodzisku Mazowieckim </a:t>
            </a:r>
            <a:r>
              <a:rPr lang="pl-PL" sz="2000" b="1" u="sng" dirty="0"/>
              <a:t>z dnia 25 stycznia 2017 r</a:t>
            </a:r>
            <a:r>
              <a:rPr lang="pl-PL" sz="2000" dirty="0"/>
              <a:t>. w sprawie przyjęcia Lokalnego Programu Rewitalizacji Gminy Grodzisk Mazowiecki 2014-2020 (Aktualizacja). Program rewitalizacji przyjęty w 2017 roku wpisany został na listę programów rewitalizacji województwa mazowieckiego. Nie ma jednak statusu tzw. „gminnego programu rewitalizacji”.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F37063-FE17-41B5-8A75-A083151A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" y="1556792"/>
            <a:ext cx="1881382" cy="5590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449374-2800-45A8-A199-5A13E5462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1" y="3302034"/>
            <a:ext cx="1881382" cy="5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8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9106A3B-9F71-40A7-B128-B89D6C52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80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600" dirty="0"/>
              <a:t>Jak wyznaczono obszar rewitalizacji w gminie?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E2EE7B5-DD08-4C54-90F6-AC6BFFE1C26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852435"/>
            <a:ext cx="5544616" cy="5909987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36FE219-8559-4675-973D-16944739AF67}"/>
              </a:ext>
            </a:extLst>
          </p:cNvPr>
          <p:cNvSpPr txBox="1"/>
          <p:nvPr/>
        </p:nvSpPr>
        <p:spPr>
          <a:xfrm>
            <a:off x="4788024" y="1052736"/>
            <a:ext cx="3870176" cy="249299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l-PL" sz="1200" b="1" dirty="0"/>
              <a:t>Na potrzeby analizy problemów środowiskowych wykorzystano poniższe wskaźniki: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Liczba kotłów do wymiany na podstawie inwentaryzacji źródeł ciepła na 100 mieszkańców - destymulanta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Wskaźnik przekroczeń poziomu dopuszczalnego średniodobowego pyłu zawieszonego PM10 - destymulanta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Wskaźnik przekroczeń poziomu dopuszczalnego średniorocznego pyłu zawieszonego PM2,5 - destymulanta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/>
              <a:t>Wskaźnik przekroczeń poziomu docelowego średniorocznego </a:t>
            </a:r>
            <a:r>
              <a:rPr lang="pl-PL" sz="1200" dirty="0" err="1"/>
              <a:t>benzo</a:t>
            </a:r>
            <a:r>
              <a:rPr lang="pl-PL" sz="1200" dirty="0"/>
              <a:t>(a)</a:t>
            </a:r>
            <a:r>
              <a:rPr lang="pl-PL" sz="1200" dirty="0" err="1"/>
              <a:t>pirenu</a:t>
            </a:r>
            <a:r>
              <a:rPr lang="pl-PL" sz="1200" dirty="0"/>
              <a:t> – destymulanta.</a:t>
            </a:r>
          </a:p>
        </p:txBody>
      </p:sp>
    </p:spTree>
    <p:extLst>
      <p:ext uri="{BB962C8B-B14F-4D97-AF65-F5344CB8AC3E}">
        <p14:creationId xmlns:p14="http://schemas.microsoft.com/office/powerpoint/2010/main" val="222983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2763CCD-428E-4D30-B40A-41F6E3BF072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4016" y="852435"/>
            <a:ext cx="6444208" cy="5888933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80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600" dirty="0"/>
              <a:t>Jak wyznaczono obszar rewitalizacji w gminie?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13F54DC-9FED-48F3-AEDB-F36D3925F9BD}"/>
              </a:ext>
            </a:extLst>
          </p:cNvPr>
          <p:cNvSpPr txBox="1"/>
          <p:nvPr/>
        </p:nvSpPr>
        <p:spPr>
          <a:xfrm>
            <a:off x="5508104" y="980728"/>
            <a:ext cx="3491880" cy="249299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l-PL" sz="1200" b="1" dirty="0"/>
              <a:t>W celu oceny natężenia występowania negatywnych zjawisk przestrzenno-funkcjonalne dokonano oceny następujących wskaźników z tego zakresu</a:t>
            </a:r>
            <a:r>
              <a:rPr lang="pl-PL" sz="12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Wskaźnik zagęszczenia zabytków (Liczba zabytków wpisanych do gminnej ewidencji </a:t>
            </a:r>
            <a:r>
              <a:rPr lang="pl-PL" sz="1200" dirty="0" err="1"/>
              <a:t>zabyt-ków</a:t>
            </a:r>
            <a:r>
              <a:rPr lang="pl-PL" sz="1200" dirty="0"/>
              <a:t> i rejestru zabytków na 1 km2) – destymulanta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Wskaźnik stanu infrastruktury drogowej – wskaźnik jakościowy – destymulanta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Wskaźnik poziomu zdegradowania terenów zieleni publicznej – wskaźnik jakościowy – de-stymulanta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Wskaźnik liczby zdarzeń drogowych – destymulanta </a:t>
            </a:r>
          </a:p>
        </p:txBody>
      </p:sp>
    </p:spTree>
    <p:extLst>
      <p:ext uri="{BB962C8B-B14F-4D97-AF65-F5344CB8AC3E}">
        <p14:creationId xmlns:p14="http://schemas.microsoft.com/office/powerpoint/2010/main" val="153494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1277F35-69B3-4FD4-BE72-0D40DDB8754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23528" y="722347"/>
            <a:ext cx="6048672" cy="6042997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80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600" dirty="0"/>
              <a:t>Jak wyznaczono obszar rewitalizacji w gminie? </a:t>
            </a:r>
          </a:p>
        </p:txBody>
      </p:sp>
    </p:spTree>
    <p:extLst>
      <p:ext uri="{BB962C8B-B14F-4D97-AF65-F5344CB8AC3E}">
        <p14:creationId xmlns:p14="http://schemas.microsoft.com/office/powerpoint/2010/main" val="2404295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80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600" dirty="0"/>
              <a:t>Jak wyznaczono obszar rewitalizacji w gminie?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AA58AEC-99F0-446D-85F6-3C632E457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668963"/>
              </p:ext>
            </p:extLst>
          </p:nvPr>
        </p:nvGraphicFramePr>
        <p:xfrm>
          <a:off x="457200" y="980728"/>
          <a:ext cx="8291263" cy="4950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1497">
                  <a:extLst>
                    <a:ext uri="{9D8B030D-6E8A-4147-A177-3AD203B41FA5}">
                      <a16:colId xmlns:a16="http://schemas.microsoft.com/office/drawing/2014/main" val="884483386"/>
                    </a:ext>
                  </a:extLst>
                </a:gridCol>
                <a:gridCol w="1201976">
                  <a:extLst>
                    <a:ext uri="{9D8B030D-6E8A-4147-A177-3AD203B41FA5}">
                      <a16:colId xmlns:a16="http://schemas.microsoft.com/office/drawing/2014/main" val="4113156054"/>
                    </a:ext>
                  </a:extLst>
                </a:gridCol>
                <a:gridCol w="1344316">
                  <a:extLst>
                    <a:ext uri="{9D8B030D-6E8A-4147-A177-3AD203B41FA5}">
                      <a16:colId xmlns:a16="http://schemas.microsoft.com/office/drawing/2014/main" val="1672567006"/>
                    </a:ext>
                  </a:extLst>
                </a:gridCol>
                <a:gridCol w="1040658">
                  <a:extLst>
                    <a:ext uri="{9D8B030D-6E8A-4147-A177-3AD203B41FA5}">
                      <a16:colId xmlns:a16="http://schemas.microsoft.com/office/drawing/2014/main" val="563661301"/>
                    </a:ext>
                  </a:extLst>
                </a:gridCol>
                <a:gridCol w="1232816">
                  <a:extLst>
                    <a:ext uri="{9D8B030D-6E8A-4147-A177-3AD203B41FA5}">
                      <a16:colId xmlns:a16="http://schemas.microsoft.com/office/drawing/2014/main" val="570450788"/>
                    </a:ext>
                  </a:extLst>
                </a:gridCol>
              </a:tblGrid>
              <a:tr h="1661646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Podobszar rewitalizacji 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Liczba ludności [mieszkańcy]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Odsetek ludności obszaru rewitalizacji w stosunku do ludności gminy 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Powierzchnia [Km</a:t>
                      </a:r>
                      <a:r>
                        <a:rPr lang="pl-PL" sz="1800" baseline="30000">
                          <a:effectLst/>
                        </a:rPr>
                        <a:t>2</a:t>
                      </a:r>
                      <a:r>
                        <a:rPr lang="pl-PL" sz="1800">
                          <a:effectLst/>
                        </a:rPr>
                        <a:t>]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Odsetek powierzchni obszaru rewitalizacji w stosunku do ludności gminy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91063657"/>
                  </a:ext>
                </a:extLst>
              </a:tr>
              <a:tr h="276941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Grodzisk Mazowiecki – centrum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4 961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10,64%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0,90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0,84%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03617994"/>
                  </a:ext>
                </a:extLst>
              </a:tr>
              <a:tr h="276941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Grodzisk Mazowiecki – teren przy ul. Szczęsnej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833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1,79%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0,59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0,55%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7810018"/>
                  </a:ext>
                </a:extLst>
              </a:tr>
              <a:tr h="50422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Grodzisk Mazowiecki – teren przy ul. Sportowej 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261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0,56%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0,10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0,10%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627790"/>
                  </a:ext>
                </a:extLst>
              </a:tr>
              <a:tr h="276941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Grodzisk Mazowiecki – Osiedle Kopernik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3 462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7,43%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0,38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0,35%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27974813"/>
                  </a:ext>
                </a:extLst>
              </a:tr>
              <a:tr h="276941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Grodzisk Mazowiecki – Łąki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3 068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6,58%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2,03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1,90%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36890"/>
                  </a:ext>
                </a:extLst>
              </a:tr>
              <a:tr h="276941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Kłudno Stare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176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0,38%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0,30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0,28%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46278257"/>
                  </a:ext>
                </a:extLst>
              </a:tr>
              <a:tr h="276941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Urszulin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79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0,17%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1,07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0,99%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21790815"/>
                  </a:ext>
                </a:extLst>
              </a:tr>
              <a:tr h="276941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Razem obszar rewitalizacji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12 840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27,55%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>
                          <a:effectLst/>
                        </a:rPr>
                        <a:t>5,37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</a:rPr>
                        <a:t>5,00%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24925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057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Centrum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FA5A5E0-3A5B-4E47-8B82-7180B1C572C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 rot="16200004">
            <a:off x="-219074" y="1945037"/>
            <a:ext cx="4057015" cy="270446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7333F9C-1680-4D08-8A6B-6F2D70BE79E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4">
            <a:off x="2532278" y="1989907"/>
            <a:ext cx="4057015" cy="261472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BC80D2E-1B5E-4469-AC44-9760AB1FEC5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959902" y="1268759"/>
            <a:ext cx="2726898" cy="405702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B8BC40-405C-498A-8BD4-6C0D335F5B12}"/>
              </a:ext>
            </a:extLst>
          </p:cNvPr>
          <p:cNvSpPr txBox="1"/>
          <p:nvPr/>
        </p:nvSpPr>
        <p:spPr>
          <a:xfrm>
            <a:off x="4860032" y="540457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Zdjęcie. Budynek przy ul. Harcerskiej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F4E5FAC-7412-4F09-A213-38756D97898C}"/>
              </a:ext>
            </a:extLst>
          </p:cNvPr>
          <p:cNvSpPr txBox="1"/>
          <p:nvPr/>
        </p:nvSpPr>
        <p:spPr>
          <a:xfrm>
            <a:off x="395536" y="5325779"/>
            <a:ext cx="4715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Pustostan sąsiadujący z budynkiem Centrum Kultury </a:t>
            </a:r>
          </a:p>
        </p:txBody>
      </p:sp>
    </p:spTree>
    <p:extLst>
      <p:ext uri="{BB962C8B-B14F-4D97-AF65-F5344CB8AC3E}">
        <p14:creationId xmlns:p14="http://schemas.microsoft.com/office/powerpoint/2010/main" val="3032746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Centrum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6348B3F-3AD8-4A71-BEFD-D0062D5D1C1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 rot="16200004">
            <a:off x="-241076" y="1990407"/>
            <a:ext cx="4316095" cy="28771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507ABB1-5BCC-470E-A015-25E877E7111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4">
            <a:off x="2697562" y="1970075"/>
            <a:ext cx="4333240" cy="288861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9B09D1B-4CFC-4256-A5CF-69984E951AD8}"/>
              </a:ext>
            </a:extLst>
          </p:cNvPr>
          <p:cNvSpPr txBox="1"/>
          <p:nvPr/>
        </p:nvSpPr>
        <p:spPr>
          <a:xfrm>
            <a:off x="321228" y="565021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Podwórko i klatka schodowa w kamienicy przy ul. Wolności </a:t>
            </a:r>
          </a:p>
        </p:txBody>
      </p:sp>
    </p:spTree>
    <p:extLst>
      <p:ext uri="{BB962C8B-B14F-4D97-AF65-F5344CB8AC3E}">
        <p14:creationId xmlns:p14="http://schemas.microsoft.com/office/powerpoint/2010/main" val="45973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Centrum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B9CAE4-69F4-4786-8B89-D574F60245E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51520" y="1314660"/>
            <a:ext cx="4093177" cy="295232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6C2628A-89BB-446D-84E6-D49A7834C7C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4">
            <a:off x="3926192" y="1952643"/>
            <a:ext cx="5105732" cy="381411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CA137EA-CF48-4A4E-A5D0-32ACD388A90E}"/>
              </a:ext>
            </a:extLst>
          </p:cNvPr>
          <p:cNvSpPr txBox="1"/>
          <p:nvPr/>
        </p:nvSpPr>
        <p:spPr>
          <a:xfrm>
            <a:off x="251520" y="443820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Zabytkowe malowidła kościoła Św. Anny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D5E47C-95DF-4D5A-AB7E-5E06CD842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320316"/>
            <a:ext cx="462116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02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827584" y="4445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Centrum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D81B4EA-2D68-4B7B-B773-28A3D2F4305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11560" y="2056385"/>
            <a:ext cx="6263640" cy="417576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3917A1A-B11D-4217-A0A7-D270202B29A0}"/>
              </a:ext>
            </a:extLst>
          </p:cNvPr>
          <p:cNvSpPr txBox="1"/>
          <p:nvPr/>
        </p:nvSpPr>
        <p:spPr>
          <a:xfrm>
            <a:off x="611560" y="13034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Elewacja kamienicy przy placu Zygmunta Starego</a:t>
            </a:r>
          </a:p>
        </p:txBody>
      </p:sp>
    </p:spTree>
    <p:extLst>
      <p:ext uri="{BB962C8B-B14F-4D97-AF65-F5344CB8AC3E}">
        <p14:creationId xmlns:p14="http://schemas.microsoft.com/office/powerpoint/2010/main" val="1657711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398CB1C-09AE-47C6-8B95-2B5EFB0BEA05}"/>
              </a:ext>
            </a:extLst>
          </p:cNvPr>
          <p:cNvSpPr txBox="1"/>
          <p:nvPr/>
        </p:nvSpPr>
        <p:spPr>
          <a:xfrm>
            <a:off x="108560" y="418161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Podwórko w kamienicy przy placu Zygmunta Starego 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Centrum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9C4476A-D500-4E56-9BD2-3A46EF2E157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6490" y="1346821"/>
            <a:ext cx="3817478" cy="280225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ACD925B-97FA-447C-86E9-58ABEA18962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27984" y="1345239"/>
            <a:ext cx="3085465" cy="205740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559940-3377-4187-949B-C688F9A1F9A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427984" y="3551126"/>
            <a:ext cx="4607456" cy="268583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7537924-91F6-4020-9B3F-C47D606EE258}"/>
              </a:ext>
            </a:extLst>
          </p:cNvPr>
          <p:cNvSpPr txBox="1"/>
          <p:nvPr/>
        </p:nvSpPr>
        <p:spPr>
          <a:xfrm>
            <a:off x="4932040" y="62816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Budynek przy szkole muzycznej </a:t>
            </a:r>
          </a:p>
        </p:txBody>
      </p:sp>
    </p:spTree>
    <p:extLst>
      <p:ext uri="{BB962C8B-B14F-4D97-AF65-F5344CB8AC3E}">
        <p14:creationId xmlns:p14="http://schemas.microsoft.com/office/powerpoint/2010/main" val="3242631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teren przy ul. Szczęsnej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D9E9E5-1AC1-4EC6-9C61-B599FA991529}"/>
              </a:ext>
            </a:extLst>
          </p:cNvPr>
          <p:cNvSpPr txBox="1"/>
          <p:nvPr/>
        </p:nvSpPr>
        <p:spPr>
          <a:xfrm>
            <a:off x="611560" y="1844824"/>
            <a:ext cx="822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Centrum wyznaczonego obszaru stanowią Stawy Walczewskiego – zwane także Stawami Błękitnymi. Jest to duży staw o powierzchni ponad 10 tys. m2 oraz przyległe zielone tereny rekreacyjne z wielofunkcyjnym boiskiem „Orlik 2012” wraz z zapleczem socjalnym oraz dwa boiska do siatkówki plażowej.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192B91E-1D11-4366-A5A6-D02A3E16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18" y="3101824"/>
            <a:ext cx="8325164" cy="37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8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0A42E-E08D-4F0F-A47F-F739AD2452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l-PL" dirty="0"/>
              <a:t>Dlaczego się spotykamy?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6AB6F1-38DF-435A-AF34-C9604FA3F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556792"/>
            <a:ext cx="6707088" cy="4608512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Zgodnie z zarządzeniem nr 28/2021 Burmistrza Grodziska Mazowieckiego z dnia 19 kwietnia 2021 r. do 28 maja 2021 r. trwają </a:t>
            </a:r>
            <a:r>
              <a:rPr lang="pl-PL" sz="2000" b="1" u="sng" dirty="0"/>
              <a:t>konsultacje społeczne </a:t>
            </a:r>
            <a:r>
              <a:rPr lang="pl-PL" sz="2000" dirty="0"/>
              <a:t>dotyczące wyznaczenia obszaru zdegradowanego i obszaru rewitalizacji gminy.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/>
              <a:t>Konsultacje prowadzone będą w formie zbierania uwag, propozycji i opinii w formie elektronicznej z wykorzystaniem formularza konsultacyjnego oraz </a:t>
            </a:r>
            <a:r>
              <a:rPr lang="pl-PL" sz="2000" b="1" dirty="0"/>
              <a:t>warsztatu z mieszkańcami </a:t>
            </a:r>
            <a:r>
              <a:rPr lang="pl-PL" sz="2000" dirty="0"/>
              <a:t>i </a:t>
            </a:r>
            <a:r>
              <a:rPr lang="pl-PL" sz="2000" b="1" dirty="0"/>
              <a:t>ankiety internetowej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F37063-FE17-41B5-8A75-A083151A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" y="1556792"/>
            <a:ext cx="1881382" cy="5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- teren przy ul. Sportowej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841ACD-D10F-4635-BB82-EC7167F0AED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11560" y="1628800"/>
            <a:ext cx="3960440" cy="2664296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CB17E77-795F-4DC4-B548-90AF6174790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44008" y="1653302"/>
            <a:ext cx="3816424" cy="266429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3C09FA2-4D90-4088-B8F1-21E4163A893B}"/>
              </a:ext>
            </a:extLst>
          </p:cNvPr>
          <p:cNvSpPr txBox="1"/>
          <p:nvPr/>
        </p:nvSpPr>
        <p:spPr>
          <a:xfrm>
            <a:off x="755576" y="43896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Plac przy ZGK i ul. Sportowa </a:t>
            </a:r>
          </a:p>
        </p:txBody>
      </p:sp>
    </p:spTree>
    <p:extLst>
      <p:ext uri="{BB962C8B-B14F-4D97-AF65-F5344CB8AC3E}">
        <p14:creationId xmlns:p14="http://schemas.microsoft.com/office/powerpoint/2010/main" val="2723458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- teren przy ul. Sportowej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0686236-D762-4F13-B517-69A08B794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700808"/>
            <a:ext cx="4322582" cy="288032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1C0C717-2CF5-45AF-87A9-FE2E19FCBA36}"/>
              </a:ext>
            </a:extLst>
          </p:cNvPr>
          <p:cNvSpPr txBox="1"/>
          <p:nvPr/>
        </p:nvSpPr>
        <p:spPr>
          <a:xfrm>
            <a:off x="450790" y="47251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Przykład niszczenia elewacji obiektów użyteczności publicznej przy ul. Sportowej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EE95B7-B995-4175-B3B5-BF5D9343F49C}"/>
              </a:ext>
            </a:extLst>
          </p:cNvPr>
          <p:cNvSpPr txBox="1"/>
          <p:nvPr/>
        </p:nvSpPr>
        <p:spPr>
          <a:xfrm>
            <a:off x="4989727" y="1685919"/>
            <a:ext cx="3614720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Na projekt Budowy Centrum Aktywizacji i Integracji Społecznej z ukształtowaniem i zagospodarowaniem na cele kulturalno- edukacyjne oraz sportowo-rekreacyjne przestrzeni publicznej terenów poprzemysłowych przy  ul. Sportowej wpisany do LPR za 2017 roku wydatkowano do końca 2020 roku ponad 17 mln zł, w 2019 r. podpisano umowę na realizację na 60 mln zł. Dofinansowanie z NFOŚiGW. </a:t>
            </a:r>
          </a:p>
        </p:txBody>
      </p:sp>
    </p:spTree>
    <p:extLst>
      <p:ext uri="{BB962C8B-B14F-4D97-AF65-F5344CB8AC3E}">
        <p14:creationId xmlns:p14="http://schemas.microsoft.com/office/powerpoint/2010/main" val="4153049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Osiedle Kopernik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90B92B-3CFE-48E0-9E43-9C894884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72397"/>
            <a:ext cx="4224470" cy="31683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14AF31C-F25B-47CD-A8B2-D03E4E878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020" y="1801227"/>
            <a:ext cx="4094604" cy="30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37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Łąki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8EDA3DF-6643-4560-B8E4-2B575EF10A5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628800"/>
            <a:ext cx="4114800" cy="2592288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C204827-E0B0-4BFB-B456-8C8086D007D5}"/>
              </a:ext>
            </a:extLst>
          </p:cNvPr>
          <p:cNvSpPr txBox="1"/>
          <p:nvPr/>
        </p:nvSpPr>
        <p:spPr>
          <a:xfrm>
            <a:off x="323528" y="426104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Wymagających działań inwestycyjnych parking ul. Traugutta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3B1AA1-00B9-4BC4-A675-2C49EDBB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639632"/>
            <a:ext cx="2926334" cy="195088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B0FB730-2A54-4255-99BC-CA4339D8F50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447970" y="3673361"/>
            <a:ext cx="2902585" cy="193484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1BB8B92-8CA9-4A1A-A7D1-5A19DA8400E2}"/>
              </a:ext>
            </a:extLst>
          </p:cNvPr>
          <p:cNvSpPr txBox="1"/>
          <p:nvPr/>
        </p:nvSpPr>
        <p:spPr>
          <a:xfrm>
            <a:off x="5220072" y="56955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Cmentarz żydowski w Grodzisku </a:t>
            </a:r>
          </a:p>
        </p:txBody>
      </p:sp>
    </p:spTree>
    <p:extLst>
      <p:ext uri="{BB962C8B-B14F-4D97-AF65-F5344CB8AC3E}">
        <p14:creationId xmlns:p14="http://schemas.microsoft.com/office/powerpoint/2010/main" val="3187272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Łąki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9398EDF-4BA1-483D-A567-9577AEED8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628801"/>
            <a:ext cx="2640294" cy="396044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E6162CE-BE37-4466-84FB-EAF044CDA596}"/>
              </a:ext>
            </a:extLst>
          </p:cNvPr>
          <p:cNvSpPr txBox="1"/>
          <p:nvPr/>
        </p:nvSpPr>
        <p:spPr>
          <a:xfrm>
            <a:off x="457200" y="57332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Ulica Łąki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1D25D54-40CD-4177-8250-18B7C43E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02" y="1916832"/>
            <a:ext cx="4108639" cy="273630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36199B0-7F87-48CE-858D-0361F9AEAF5A}"/>
              </a:ext>
            </a:extLst>
          </p:cNvPr>
          <p:cNvSpPr txBox="1"/>
          <p:nvPr/>
        </p:nvSpPr>
        <p:spPr>
          <a:xfrm>
            <a:off x="3419872" y="47251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Ulica Księcia Józefa Poniatowskiego </a:t>
            </a:r>
          </a:p>
        </p:txBody>
      </p:sp>
    </p:spTree>
    <p:extLst>
      <p:ext uri="{BB962C8B-B14F-4D97-AF65-F5344CB8AC3E}">
        <p14:creationId xmlns:p14="http://schemas.microsoft.com/office/powerpoint/2010/main" val="1041612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Łąki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15C8E1-5FA4-4AC1-AA3B-E6DDA9CC2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6267231" cy="417612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FD51D46-456C-412F-85D1-5D5661C4B5A9}"/>
              </a:ext>
            </a:extLst>
          </p:cNvPr>
          <p:cNvSpPr txBox="1"/>
          <p:nvPr/>
        </p:nvSpPr>
        <p:spPr>
          <a:xfrm>
            <a:off x="251520" y="587757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Wymagający działań inwestycyjnych ciąż pieszo-rowerowy w ul. Żydowskiej </a:t>
            </a:r>
          </a:p>
        </p:txBody>
      </p:sp>
    </p:spTree>
    <p:extLst>
      <p:ext uri="{BB962C8B-B14F-4D97-AF65-F5344CB8AC3E}">
        <p14:creationId xmlns:p14="http://schemas.microsoft.com/office/powerpoint/2010/main" val="2629828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Grodzisk Mazowiecki – Łąki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8A2E674-6538-479B-8E4A-B3EEF24867A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44340" y="1772816"/>
            <a:ext cx="4127660" cy="2808312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1E62047-62E2-4E4C-B9DA-20E2C3009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772816"/>
            <a:ext cx="4216587" cy="28083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630C273-617D-4852-AAA0-5B6BDFB60E75}"/>
              </a:ext>
            </a:extLst>
          </p:cNvPr>
          <p:cNvSpPr txBox="1"/>
          <p:nvPr/>
        </p:nvSpPr>
        <p:spPr>
          <a:xfrm>
            <a:off x="444340" y="45811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Kładka nad torami PKP przy ul. Traugutta </a:t>
            </a:r>
          </a:p>
        </p:txBody>
      </p:sp>
    </p:spTree>
    <p:extLst>
      <p:ext uri="{BB962C8B-B14F-4D97-AF65-F5344CB8AC3E}">
        <p14:creationId xmlns:p14="http://schemas.microsoft.com/office/powerpoint/2010/main" val="3647296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Kłudno Stare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0CE1DB4-F9DB-44DD-83A5-CA3FB6F8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4824"/>
            <a:ext cx="3896146" cy="25922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B11ED6-27C0-4A53-A3F6-C5110D792B2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27984" y="1844824"/>
            <a:ext cx="3600400" cy="2592288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6FEB6AE-BD52-4F59-B61E-38619CF27716}"/>
              </a:ext>
            </a:extLst>
          </p:cNvPr>
          <p:cNvSpPr txBox="1"/>
          <p:nvPr/>
        </p:nvSpPr>
        <p:spPr>
          <a:xfrm>
            <a:off x="4427984" y="46531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Budynek OSP w Kłudnie Starym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950A5A5-C772-44BC-8B82-76593AA89A48}"/>
              </a:ext>
            </a:extLst>
          </p:cNvPr>
          <p:cNvSpPr txBox="1"/>
          <p:nvPr/>
        </p:nvSpPr>
        <p:spPr>
          <a:xfrm>
            <a:off x="323528" y="45811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Zdjęcie. Teren rekreacyjny przy boisku w Kłudnie Starym </a:t>
            </a:r>
          </a:p>
        </p:txBody>
      </p:sp>
    </p:spTree>
    <p:extLst>
      <p:ext uri="{BB962C8B-B14F-4D97-AF65-F5344CB8AC3E}">
        <p14:creationId xmlns:p14="http://schemas.microsoft.com/office/powerpoint/2010/main" val="2270999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14DCA981-3734-49DE-8E57-334FB1C9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Urszulin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D1D8F9F-6929-4D94-8073-DE17FC3C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808"/>
            <a:ext cx="6267231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19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1A5328-BD7F-4559-99A6-3DB191CD0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pl-PL" sz="2800" dirty="0"/>
              <a:t>Doświadczenie w opracowaniu programów rewitalizacji w unijnej pespektywie finansowej 2014-2020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141A8606-D90E-44F8-9E79-25A92B34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47" y="1052736"/>
            <a:ext cx="5644505" cy="57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0A42E-E08D-4F0F-A47F-F739AD2452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l-PL" dirty="0"/>
              <a:t>Dlaczego się spotykamy?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FEC012-0937-4211-A4D7-60C81D5F1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1800" dirty="0"/>
              <a:t>Link do ankiety internetowej </a:t>
            </a:r>
          </a:p>
          <a:p>
            <a:pPr marL="0" indent="0">
              <a:buNone/>
            </a:pPr>
            <a:r>
              <a:rPr lang="pl-PL" sz="1800" dirty="0">
                <a:hlinkClick r:id="rId2"/>
              </a:rPr>
              <a:t>https://www.survio.com/survey/d/I8W4J4S4R9F8W6V9O</a:t>
            </a:r>
            <a:r>
              <a:rPr lang="pl-PL" sz="1800" dirty="0"/>
              <a:t>   </a:t>
            </a:r>
          </a:p>
          <a:p>
            <a:pPr marL="0" indent="0">
              <a:buNone/>
            </a:pPr>
            <a:endParaRPr lang="pl-PL" sz="1800" dirty="0"/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810FE8A-A5DA-4C8D-8107-D644F4FD8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2896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2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1A5328-BD7F-4559-99A6-3DB191CD0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pl-PL" sz="2800" dirty="0"/>
              <a:t>Doświadczenie w opracowaniu programów rewitalizacji w unijnej pespektywie finansowej 2014-2020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4E6D4B8-A0B4-4B68-A820-44633460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065024"/>
            <a:ext cx="5184576" cy="573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30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BC4319F-07DE-4260-AE96-1D99EB05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4" y="2348880"/>
            <a:ext cx="8113772" cy="1564382"/>
          </a:xfrm>
          <a:prstGeom prst="rect">
            <a:avLst/>
          </a:prstGeom>
        </p:spPr>
      </p:pic>
      <p:pic>
        <p:nvPicPr>
          <p:cNvPr id="1026" name="Obraz 1">
            <a:extLst>
              <a:ext uri="{FF2B5EF4-FFF2-40B4-BE49-F238E27FC236}">
                <a16:creationId xmlns:a16="http://schemas.microsoft.com/office/drawing/2014/main" id="{F687A3DF-624C-4652-AB24-989842E8A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4149080"/>
            <a:ext cx="29781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40956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0A42E-E08D-4F0F-A47F-F739AD2452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l-PL" dirty="0"/>
              <a:t>Dlaczego się spotykamy?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6AB6F1-38DF-435A-AF34-C9604FA3F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556792"/>
            <a:ext cx="6707088" cy="4608512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Warunkiem otrzymania dofinansowania ze środków europejskich na projekty rewitalizacyjne jest posiadanie aktualnego programu rewitalizacji. Jednocześnie art. 52 ustawy z dnia 9 października 2015 r. o rewitalizacji wskazuje, że gmina która obecnie prowadzi działania rewitalizacyjne w oparciu o program rewitalizacji (inny niż GPR) </a:t>
            </a:r>
            <a:r>
              <a:rPr lang="pl-PL" sz="2000" b="1" u="sng" dirty="0"/>
              <a:t>może je kontynuować do 31 grudnia 2023 r. </a:t>
            </a:r>
          </a:p>
          <a:p>
            <a:pPr marL="0" indent="0">
              <a:buNone/>
            </a:pPr>
            <a:r>
              <a:rPr lang="pl-PL" sz="2000" dirty="0"/>
              <a:t>Po tej dacie ustawa przewiduje obowiązek uchwalenia GPR w przypadku, gdy gmina zamierza nadal prowadzić rewitalizację lub dopiero zaczyna jej prowadzenie.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F37063-FE17-41B5-8A75-A083151A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" y="1556792"/>
            <a:ext cx="1881382" cy="5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5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0F3D4FA-084F-4090-BC9F-36DF6290239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7504" y="-4552"/>
            <a:ext cx="6696744" cy="6862552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9AF9A7E-39A2-45DC-95FE-2110E214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880" y="5661248"/>
            <a:ext cx="5040560" cy="10582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711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5EA810D-E5A2-4430-B8DD-57D31A12BAC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116632"/>
            <a:ext cx="6263640" cy="6303645"/>
          </a:xfrm>
          <a:prstGeom prst="rect">
            <a:avLst/>
          </a:prstGeom>
          <a:noFill/>
          <a:ln w="19050">
            <a:solidFill>
              <a:schemeClr val="tx1"/>
            </a:solidFill>
            <a:prstDash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D23C3E8-2F27-47F6-97AE-4D3EE0FDF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5649518"/>
            <a:ext cx="5249649" cy="10834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27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4912D9D-6B75-417B-9DCC-01FB6A30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63" y="3789040"/>
            <a:ext cx="8389538" cy="2981918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DB7F1A-38BA-4552-A3A2-52140586D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31" y="0"/>
            <a:ext cx="8389537" cy="3633840"/>
          </a:xfrm>
          <a:prstGeom prst="rect">
            <a:avLst/>
          </a:prstGeom>
        </p:spPr>
      </p:pic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1B658F8-A854-4914-8E52-F951140922EC}"/>
              </a:ext>
            </a:extLst>
          </p:cNvPr>
          <p:cNvCxnSpPr/>
          <p:nvPr/>
        </p:nvCxnSpPr>
        <p:spPr>
          <a:xfrm>
            <a:off x="3347864" y="5229200"/>
            <a:ext cx="381642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00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1A1E8D1-C799-4418-94A3-05CF3894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332656"/>
            <a:ext cx="8424936" cy="14484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8287B9A-8FF7-410F-86CB-52096930C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28" y="2923164"/>
            <a:ext cx="7810208" cy="91536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FDD7288-7D2D-4048-871F-7584352592E4}"/>
              </a:ext>
            </a:extLst>
          </p:cNvPr>
          <p:cNvSpPr txBox="1"/>
          <p:nvPr/>
        </p:nvSpPr>
        <p:spPr>
          <a:xfrm>
            <a:off x="251520" y="2028951"/>
            <a:ext cx="45720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rewitalizacja 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to przywrócenie do życia, funkcjonowania określonego obszaru.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5200B1C0-DD6F-4D04-9F43-6336D735E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28" y="4125497"/>
            <a:ext cx="8487972" cy="1967799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235322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1687</Words>
  <Application>Microsoft Office PowerPoint</Application>
  <PresentationFormat>Pokaz na ekranie (4:3)</PresentationFormat>
  <Paragraphs>182</Paragraphs>
  <Slides>41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Wingdings</vt:lpstr>
      <vt:lpstr>Motyw pakietu Office</vt:lpstr>
      <vt:lpstr>Prezentacja programu PowerPoint</vt:lpstr>
      <vt:lpstr>Dlaczego się spotykamy?</vt:lpstr>
      <vt:lpstr>Dlaczego się spotykamy?</vt:lpstr>
      <vt:lpstr>Dlaczego się spotykamy?</vt:lpstr>
      <vt:lpstr>Dlaczego się spotykamy?</vt:lpstr>
      <vt:lpstr>Prezentacja programu PowerPoint</vt:lpstr>
      <vt:lpstr>Prezentacja programu PowerPoint</vt:lpstr>
      <vt:lpstr>Prezentacja programu PowerPoint</vt:lpstr>
      <vt:lpstr>Prezentacja programu PowerPoint</vt:lpstr>
      <vt:lpstr>Co daje nam Gminny Program Rewitalizacji?</vt:lpstr>
      <vt:lpstr>Jak prowadzono wcześniej działania rewitalizacyjne 2014-2020?</vt:lpstr>
      <vt:lpstr>Jak prowadzono wcześniej działania rewitalizacyjne 2014-2020?</vt:lpstr>
      <vt:lpstr>Jak prowadzono wcześniej działania rewitalizacyjne 2014-2020 – przykłady projektów zakończonych?</vt:lpstr>
      <vt:lpstr>Jak prowadzono wcześniej działania rewitalizacyjne 2014-2020 – przykłady projektów realizowanych?</vt:lpstr>
      <vt:lpstr>Na obszarze rewitalizacji realizowane będą projekty rewitalizacyjne </vt:lpstr>
      <vt:lpstr>Co daje nam Gminny Program Rewitalizacji?</vt:lpstr>
      <vt:lpstr>Jak wyznaczono obszar rewitalizacji w gminie? </vt:lpstr>
      <vt:lpstr>Jak wyznaczono obszar rewitalizacji w gminie? </vt:lpstr>
      <vt:lpstr>Jak wyznaczono obszar rewitalizacji w gminie? </vt:lpstr>
      <vt:lpstr>Jak wyznaczono obszar rewitalizacji w gminie? </vt:lpstr>
      <vt:lpstr>Jak wyznaczono obszar rewitalizacji w gminie? </vt:lpstr>
      <vt:lpstr>Jak wyznaczono obszar rewitalizacji w gminie? </vt:lpstr>
      <vt:lpstr>Jak wyznaczono obszar rewitalizacji w gminie? </vt:lpstr>
      <vt:lpstr>Grodzisk Mazowiecki – Centrum</vt:lpstr>
      <vt:lpstr>Grodzisk Mazowiecki – Centrum</vt:lpstr>
      <vt:lpstr>Grodzisk Mazowiecki – Centrum</vt:lpstr>
      <vt:lpstr>Grodzisk Mazowiecki – Centrum</vt:lpstr>
      <vt:lpstr>Grodzisk Mazowiecki – Centrum</vt:lpstr>
      <vt:lpstr>Grodzisk Mazowiecki – teren przy ul. Szczęsnej</vt:lpstr>
      <vt:lpstr>Grodzisk Mazowiecki - teren przy ul. Sportowej</vt:lpstr>
      <vt:lpstr>Grodzisk Mazowiecki - teren przy ul. Sportowej</vt:lpstr>
      <vt:lpstr>Grodzisk Mazowiecki – Osiedle Kopernik</vt:lpstr>
      <vt:lpstr>Grodzisk Mazowiecki – Łąki </vt:lpstr>
      <vt:lpstr>Grodzisk Mazowiecki – Łąki </vt:lpstr>
      <vt:lpstr>Grodzisk Mazowiecki – Łąki </vt:lpstr>
      <vt:lpstr>Grodzisk Mazowiecki – Łąki </vt:lpstr>
      <vt:lpstr>Kłudno Stare </vt:lpstr>
      <vt:lpstr>Urszulin</vt:lpstr>
      <vt:lpstr>Doświadczenie w opracowaniu programów rewitalizacji w unijnej pespektywie finansowej 2014-2020 </vt:lpstr>
      <vt:lpstr>Doświadczenie w opracowaniu programów rewitalizacji w unijnej pespektywie finansowej 2014-2020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Rewitalizacja</dc:title>
  <dc:creator>AgnieszkaR</dc:creator>
  <cp:lastModifiedBy>Michał Marciniak</cp:lastModifiedBy>
  <cp:revision>200</cp:revision>
  <cp:lastPrinted>2021-04-07T07:09:18Z</cp:lastPrinted>
  <dcterms:created xsi:type="dcterms:W3CDTF">2016-03-02T08:39:29Z</dcterms:created>
  <dcterms:modified xsi:type="dcterms:W3CDTF">2021-05-24T10:23:12Z</dcterms:modified>
</cp:coreProperties>
</file>