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22" r:id="rId4"/>
    <p:sldMasterId id="2147483770" r:id="rId5"/>
    <p:sldMasterId id="2147483734" r:id="rId6"/>
    <p:sldMasterId id="2147483746" r:id="rId7"/>
    <p:sldMasterId id="2147483758" r:id="rId8"/>
    <p:sldMasterId id="2147487142" r:id="rId9"/>
  </p:sldMasterIdLst>
  <p:notesMasterIdLst>
    <p:notesMasterId r:id="rId76"/>
  </p:notesMasterIdLst>
  <p:sldIdLst>
    <p:sldId id="348" r:id="rId10"/>
    <p:sldId id="603" r:id="rId11"/>
    <p:sldId id="604" r:id="rId12"/>
    <p:sldId id="606" r:id="rId13"/>
    <p:sldId id="608" r:id="rId14"/>
    <p:sldId id="610" r:id="rId15"/>
    <p:sldId id="611" r:id="rId16"/>
    <p:sldId id="613" r:id="rId17"/>
    <p:sldId id="593" r:id="rId18"/>
    <p:sldId id="592" r:id="rId19"/>
    <p:sldId id="595" r:id="rId20"/>
    <p:sldId id="596" r:id="rId21"/>
    <p:sldId id="580" r:id="rId22"/>
    <p:sldId id="617" r:id="rId23"/>
    <p:sldId id="581" r:id="rId24"/>
    <p:sldId id="582" r:id="rId25"/>
    <p:sldId id="614" r:id="rId26"/>
    <p:sldId id="589" r:id="rId27"/>
    <p:sldId id="590" r:id="rId28"/>
    <p:sldId id="591" r:id="rId29"/>
    <p:sldId id="625" r:id="rId30"/>
    <p:sldId id="597" r:id="rId31"/>
    <p:sldId id="598" r:id="rId32"/>
    <p:sldId id="624" r:id="rId33"/>
    <p:sldId id="599" r:id="rId34"/>
    <p:sldId id="600" r:id="rId35"/>
    <p:sldId id="601" r:id="rId36"/>
    <p:sldId id="602" r:id="rId37"/>
    <p:sldId id="619" r:id="rId38"/>
    <p:sldId id="621" r:id="rId39"/>
    <p:sldId id="623" r:id="rId40"/>
    <p:sldId id="523" r:id="rId41"/>
    <p:sldId id="524" r:id="rId42"/>
    <p:sldId id="525" r:id="rId43"/>
    <p:sldId id="531" r:id="rId44"/>
    <p:sldId id="496" r:id="rId45"/>
    <p:sldId id="497" r:id="rId46"/>
    <p:sldId id="498" r:id="rId47"/>
    <p:sldId id="499" r:id="rId48"/>
    <p:sldId id="500" r:id="rId49"/>
    <p:sldId id="501" r:id="rId50"/>
    <p:sldId id="502" r:id="rId51"/>
    <p:sldId id="503" r:id="rId52"/>
    <p:sldId id="538" r:id="rId53"/>
    <p:sldId id="537" r:id="rId54"/>
    <p:sldId id="515" r:id="rId55"/>
    <p:sldId id="517" r:id="rId56"/>
    <p:sldId id="514" r:id="rId57"/>
    <p:sldId id="535" r:id="rId58"/>
    <p:sldId id="533" r:id="rId59"/>
    <p:sldId id="532" r:id="rId60"/>
    <p:sldId id="534" r:id="rId61"/>
    <p:sldId id="536" r:id="rId62"/>
    <p:sldId id="563" r:id="rId63"/>
    <p:sldId id="564" r:id="rId64"/>
    <p:sldId id="565" r:id="rId65"/>
    <p:sldId id="566" r:id="rId66"/>
    <p:sldId id="567" r:id="rId67"/>
    <p:sldId id="615" r:id="rId68"/>
    <p:sldId id="622" r:id="rId69"/>
    <p:sldId id="553" r:id="rId70"/>
    <p:sldId id="562" r:id="rId71"/>
    <p:sldId id="554" r:id="rId72"/>
    <p:sldId id="482" r:id="rId73"/>
    <p:sldId id="486" r:id="rId74"/>
    <p:sldId id="616" r:id="rId75"/>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36715"/>
    <a:srgbClr val="21489F"/>
    <a:srgbClr val="103AB0"/>
    <a:srgbClr val="2E0FB1"/>
    <a:srgbClr val="007A1D"/>
    <a:srgbClr val="3608B8"/>
    <a:srgbClr val="33CCCC"/>
    <a:srgbClr val="C909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89091" autoAdjust="0"/>
  </p:normalViewPr>
  <p:slideViewPr>
    <p:cSldViewPr snapToGrid="0">
      <p:cViewPr>
        <p:scale>
          <a:sx n="70" d="100"/>
          <a:sy n="70" d="100"/>
        </p:scale>
        <p:origin x="-138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79" d="100"/>
          <a:sy n="79" d="100"/>
        </p:scale>
        <p:origin x="-3924"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6E9D-CE36-4545-9C8F-837FC681DD7D}" type="doc">
      <dgm:prSet loTypeId="urn:microsoft.com/office/officeart/2005/8/layout/balance1" loCatId="relationship" qsTypeId="urn:microsoft.com/office/officeart/2005/8/quickstyle/3d2" qsCatId="3D" csTypeId="urn:microsoft.com/office/officeart/2005/8/colors/colorful1#1" csCatId="colorful" phldr="1"/>
      <dgm:spPr/>
      <dgm:t>
        <a:bodyPr/>
        <a:lstStyle/>
        <a:p>
          <a:endParaRPr lang="pl-PL"/>
        </a:p>
      </dgm:t>
    </dgm:pt>
    <dgm:pt modelId="{F3DC1E30-9CD7-4238-9BFD-9A264DE7CA81}">
      <dgm:prSet phldrT="[Tekst]"/>
      <dgm:spPr/>
      <dgm:t>
        <a:bodyPr/>
        <a:lstStyle/>
        <a:p>
          <a:r>
            <a:rPr lang="pl-PL" dirty="0" smtClean="0">
              <a:solidFill>
                <a:srgbClr val="21489F"/>
              </a:solidFill>
            </a:rPr>
            <a:t>PROGRAMY KRAJOWE</a:t>
          </a:r>
          <a:endParaRPr lang="pl-PL" dirty="0">
            <a:solidFill>
              <a:srgbClr val="21489F"/>
            </a:solidFill>
          </a:endParaRPr>
        </a:p>
      </dgm:t>
    </dgm:pt>
    <dgm:pt modelId="{CAD354E1-8173-4BA4-9D0C-3431B76B1AA4}" type="parTrans" cxnId="{FB027E7D-6903-4957-AFAE-367545C4DE08}">
      <dgm:prSet/>
      <dgm:spPr/>
      <dgm:t>
        <a:bodyPr/>
        <a:lstStyle/>
        <a:p>
          <a:endParaRPr lang="pl-PL"/>
        </a:p>
      </dgm:t>
    </dgm:pt>
    <dgm:pt modelId="{F3BFF82A-FE06-41D7-B0F1-B56204A5E4DA}" type="sibTrans" cxnId="{FB027E7D-6903-4957-AFAE-367545C4DE08}">
      <dgm:prSet/>
      <dgm:spPr/>
      <dgm:t>
        <a:bodyPr/>
        <a:lstStyle/>
        <a:p>
          <a:endParaRPr lang="pl-PL"/>
        </a:p>
      </dgm:t>
    </dgm:pt>
    <dgm:pt modelId="{79097DBC-630F-4C20-85EA-7867360C1DF6}">
      <dgm:prSet phldrT="[Tekst]"/>
      <dgm:spPr/>
      <dgm:t>
        <a:bodyPr/>
        <a:lstStyle/>
        <a:p>
          <a:r>
            <a:rPr lang="pl-PL" dirty="0" smtClean="0"/>
            <a:t>POIR:</a:t>
          </a:r>
          <a:br>
            <a:rPr lang="pl-PL" dirty="0" smtClean="0"/>
          </a:br>
          <a:r>
            <a:rPr lang="pl-PL" dirty="0" smtClean="0"/>
            <a:t>759 mln EUR</a:t>
          </a:r>
          <a:endParaRPr lang="pl-PL" dirty="0"/>
        </a:p>
      </dgm:t>
    </dgm:pt>
    <dgm:pt modelId="{B6400930-B49C-4E1E-8147-0C01F90316CD}" type="parTrans" cxnId="{63222B79-2FD2-4807-A5B9-3D2C5874C597}">
      <dgm:prSet/>
      <dgm:spPr/>
      <dgm:t>
        <a:bodyPr/>
        <a:lstStyle/>
        <a:p>
          <a:endParaRPr lang="pl-PL"/>
        </a:p>
      </dgm:t>
    </dgm:pt>
    <dgm:pt modelId="{BF58A754-F86B-4A70-B04C-9064EEF5FD90}" type="sibTrans" cxnId="{63222B79-2FD2-4807-A5B9-3D2C5874C597}">
      <dgm:prSet/>
      <dgm:spPr/>
      <dgm:t>
        <a:bodyPr/>
        <a:lstStyle/>
        <a:p>
          <a:endParaRPr lang="pl-PL"/>
        </a:p>
      </dgm:t>
    </dgm:pt>
    <dgm:pt modelId="{8C07216A-C387-4302-995A-83A709DAF2C2}">
      <dgm:prSet phldrT="[Tekst]"/>
      <dgm:spPr/>
      <dgm:t>
        <a:bodyPr/>
        <a:lstStyle/>
        <a:p>
          <a:r>
            <a:rPr lang="pl-PL" dirty="0" smtClean="0">
              <a:solidFill>
                <a:srgbClr val="FF0000"/>
              </a:solidFill>
            </a:rPr>
            <a:t>RPO WM 2014-2020</a:t>
          </a:r>
          <a:endParaRPr lang="pl-PL" dirty="0">
            <a:solidFill>
              <a:srgbClr val="FF0000"/>
            </a:solidFill>
          </a:endParaRPr>
        </a:p>
      </dgm:t>
    </dgm:pt>
    <dgm:pt modelId="{F2A5BA94-D47D-4357-A4AD-CF2E4045EFA0}" type="parTrans" cxnId="{516B0136-5C76-40AA-9C31-DC9A995F4E0B}">
      <dgm:prSet/>
      <dgm:spPr/>
      <dgm:t>
        <a:bodyPr/>
        <a:lstStyle/>
        <a:p>
          <a:endParaRPr lang="pl-PL"/>
        </a:p>
      </dgm:t>
    </dgm:pt>
    <dgm:pt modelId="{173ABE68-8DDB-436B-BD0A-C869A5521EC3}" type="sibTrans" cxnId="{516B0136-5C76-40AA-9C31-DC9A995F4E0B}">
      <dgm:prSet/>
      <dgm:spPr/>
      <dgm:t>
        <a:bodyPr/>
        <a:lstStyle/>
        <a:p>
          <a:endParaRPr lang="pl-PL"/>
        </a:p>
      </dgm:t>
    </dgm:pt>
    <dgm:pt modelId="{606038E7-ED2C-4D2D-9F31-0552DAAEC85C}">
      <dgm:prSet phldrT="[Tekst]"/>
      <dgm:spPr/>
      <dgm:t>
        <a:bodyPr/>
        <a:lstStyle/>
        <a:p>
          <a:r>
            <a:rPr lang="pl-PL" b="1" dirty="0" smtClean="0">
              <a:latin typeface="Calibri"/>
              <a:ea typeface="Times New Roman"/>
              <a:cs typeface="Times New Roman"/>
            </a:rPr>
            <a:t>2,08 mld EUR </a:t>
          </a:r>
          <a:endParaRPr lang="pl-PL" dirty="0"/>
        </a:p>
      </dgm:t>
    </dgm:pt>
    <dgm:pt modelId="{9641B743-858C-4020-A0B3-320E10AAD6FD}" type="parTrans" cxnId="{16D08CA3-27DA-4C04-B0F0-52B6C6638352}">
      <dgm:prSet/>
      <dgm:spPr/>
      <dgm:t>
        <a:bodyPr/>
        <a:lstStyle/>
        <a:p>
          <a:endParaRPr lang="pl-PL"/>
        </a:p>
      </dgm:t>
    </dgm:pt>
    <dgm:pt modelId="{A24AD88B-29A9-4A04-A74E-FBEFFF429B8D}" type="sibTrans" cxnId="{16D08CA3-27DA-4C04-B0F0-52B6C6638352}">
      <dgm:prSet/>
      <dgm:spPr/>
      <dgm:t>
        <a:bodyPr/>
        <a:lstStyle/>
        <a:p>
          <a:endParaRPr lang="pl-PL"/>
        </a:p>
      </dgm:t>
    </dgm:pt>
    <dgm:pt modelId="{3A7263C6-C71C-4866-9C4D-53F2E293A4FA}">
      <dgm:prSet phldrT="[Tekst]"/>
      <dgm:spPr/>
      <dgm:t>
        <a:bodyPr/>
        <a:lstStyle/>
        <a:p>
          <a:r>
            <a:rPr lang="pl-PL" dirty="0" smtClean="0"/>
            <a:t>POWER: </a:t>
          </a:r>
        </a:p>
        <a:p>
          <a:r>
            <a:rPr lang="pl-PL" dirty="0" smtClean="0"/>
            <a:t>568 mln EUR</a:t>
          </a:r>
          <a:endParaRPr lang="pl-PL" dirty="0"/>
        </a:p>
      </dgm:t>
    </dgm:pt>
    <dgm:pt modelId="{066E2D43-DE2A-4C17-8FA0-053D99679117}" type="parTrans" cxnId="{56867D9D-902A-48C8-A75E-B8BC5E72D9B3}">
      <dgm:prSet/>
      <dgm:spPr/>
      <dgm:t>
        <a:bodyPr/>
        <a:lstStyle/>
        <a:p>
          <a:endParaRPr lang="pl-PL"/>
        </a:p>
      </dgm:t>
    </dgm:pt>
    <dgm:pt modelId="{A6B3C218-D982-4115-A697-A5D0E15A09B2}" type="sibTrans" cxnId="{56867D9D-902A-48C8-A75E-B8BC5E72D9B3}">
      <dgm:prSet/>
      <dgm:spPr/>
      <dgm:t>
        <a:bodyPr/>
        <a:lstStyle/>
        <a:p>
          <a:endParaRPr lang="pl-PL"/>
        </a:p>
      </dgm:t>
    </dgm:pt>
    <dgm:pt modelId="{B52BBF67-A4FF-4BD7-947D-A2D7B3E9D07C}">
      <dgm:prSet phldrT="[Tekst]"/>
      <dgm:spPr/>
      <dgm:t>
        <a:bodyPr/>
        <a:lstStyle/>
        <a:p>
          <a:r>
            <a:rPr lang="pl-PL" dirty="0" smtClean="0"/>
            <a:t>POIŚ: </a:t>
          </a:r>
          <a:br>
            <a:rPr lang="pl-PL" dirty="0" smtClean="0"/>
          </a:br>
          <a:r>
            <a:rPr lang="pl-PL" dirty="0" smtClean="0"/>
            <a:t>182 mln EUR</a:t>
          </a:r>
          <a:endParaRPr lang="pl-PL" dirty="0"/>
        </a:p>
      </dgm:t>
    </dgm:pt>
    <dgm:pt modelId="{5FA531BE-52C0-4C49-8AD6-35C7687CF242}" type="parTrans" cxnId="{7F642F26-7139-41D9-9B62-15167B16B55A}">
      <dgm:prSet/>
      <dgm:spPr/>
      <dgm:t>
        <a:bodyPr/>
        <a:lstStyle/>
        <a:p>
          <a:endParaRPr lang="pl-PL"/>
        </a:p>
      </dgm:t>
    </dgm:pt>
    <dgm:pt modelId="{531FA4C5-DCFB-4CD3-BD0B-781DBE07E9C7}" type="sibTrans" cxnId="{7F642F26-7139-41D9-9B62-15167B16B55A}">
      <dgm:prSet/>
      <dgm:spPr/>
      <dgm:t>
        <a:bodyPr/>
        <a:lstStyle/>
        <a:p>
          <a:endParaRPr lang="pl-PL"/>
        </a:p>
      </dgm:t>
    </dgm:pt>
    <dgm:pt modelId="{E3A665E2-20A6-44F9-A01B-EBE15BB135CD}">
      <dgm:prSet/>
      <dgm:spPr/>
      <dgm:t>
        <a:bodyPr/>
        <a:lstStyle/>
        <a:p>
          <a:r>
            <a:rPr lang="pl-PL" dirty="0" smtClean="0"/>
            <a:t>POPC: </a:t>
          </a:r>
          <a:br>
            <a:rPr lang="pl-PL" dirty="0" smtClean="0"/>
          </a:br>
          <a:r>
            <a:rPr lang="pl-PL" dirty="0" smtClean="0"/>
            <a:t>149 mln EUR </a:t>
          </a:r>
          <a:endParaRPr lang="pl-PL" dirty="0"/>
        </a:p>
      </dgm:t>
    </dgm:pt>
    <dgm:pt modelId="{7ACB0652-9F6E-4D3F-8024-80FD5FE7EDFA}" type="sibTrans" cxnId="{14B9B92E-D0EC-4D70-97C9-2080B0637D3A}">
      <dgm:prSet/>
      <dgm:spPr/>
      <dgm:t>
        <a:bodyPr/>
        <a:lstStyle/>
        <a:p>
          <a:endParaRPr lang="pl-PL"/>
        </a:p>
      </dgm:t>
    </dgm:pt>
    <dgm:pt modelId="{26585186-211A-46EB-89D5-B6F8E3355D43}" type="parTrans" cxnId="{14B9B92E-D0EC-4D70-97C9-2080B0637D3A}">
      <dgm:prSet/>
      <dgm:spPr/>
      <dgm:t>
        <a:bodyPr/>
        <a:lstStyle/>
        <a:p>
          <a:endParaRPr lang="pl-PL"/>
        </a:p>
      </dgm:t>
    </dgm:pt>
    <dgm:pt modelId="{EEEC5A8C-0FF6-4DC7-A6D2-4316D51F2195}">
      <dgm:prSet/>
      <dgm:spPr/>
      <dgm:t>
        <a:bodyPr/>
        <a:lstStyle/>
        <a:p>
          <a:endParaRPr lang="pl-PL" dirty="0"/>
        </a:p>
      </dgm:t>
    </dgm:pt>
    <dgm:pt modelId="{BB5D1659-F24E-4B7C-BD50-F2C90C12B954}" type="parTrans" cxnId="{BD3445C8-A88C-4B69-ABD9-81FC2941F501}">
      <dgm:prSet/>
      <dgm:spPr/>
      <dgm:t>
        <a:bodyPr/>
        <a:lstStyle/>
        <a:p>
          <a:endParaRPr lang="pl-PL"/>
        </a:p>
      </dgm:t>
    </dgm:pt>
    <dgm:pt modelId="{BC53FF8F-E12B-4622-AB44-B470E3478CAF}" type="sibTrans" cxnId="{BD3445C8-A88C-4B69-ABD9-81FC2941F501}">
      <dgm:prSet/>
      <dgm:spPr/>
      <dgm:t>
        <a:bodyPr/>
        <a:lstStyle/>
        <a:p>
          <a:endParaRPr lang="pl-PL"/>
        </a:p>
      </dgm:t>
    </dgm:pt>
    <dgm:pt modelId="{C746299E-FC2D-4DF3-BE02-32459D06895D}" type="pres">
      <dgm:prSet presAssocID="{ACAB6E9D-CE36-4545-9C8F-837FC681DD7D}" presName="outerComposite" presStyleCnt="0">
        <dgm:presLayoutVars>
          <dgm:chMax val="2"/>
          <dgm:animLvl val="lvl"/>
          <dgm:resizeHandles val="exact"/>
        </dgm:presLayoutVars>
      </dgm:prSet>
      <dgm:spPr/>
      <dgm:t>
        <a:bodyPr/>
        <a:lstStyle/>
        <a:p>
          <a:endParaRPr lang="pl-PL"/>
        </a:p>
      </dgm:t>
    </dgm:pt>
    <dgm:pt modelId="{D60B0D2E-A624-4553-9544-EC5D517A0487}" type="pres">
      <dgm:prSet presAssocID="{ACAB6E9D-CE36-4545-9C8F-837FC681DD7D}" presName="dummyMaxCanvas" presStyleCnt="0"/>
      <dgm:spPr/>
    </dgm:pt>
    <dgm:pt modelId="{EA457258-331A-491F-A25F-47C7F00C6840}" type="pres">
      <dgm:prSet presAssocID="{ACAB6E9D-CE36-4545-9C8F-837FC681DD7D}" presName="parentComposite" presStyleCnt="0"/>
      <dgm:spPr/>
    </dgm:pt>
    <dgm:pt modelId="{67E1DA97-6235-4E45-806A-2D63C4A84283}" type="pres">
      <dgm:prSet presAssocID="{ACAB6E9D-CE36-4545-9C8F-837FC681DD7D}" presName="parent1" presStyleLbl="alignAccFollowNode1" presStyleIdx="0" presStyleCnt="4" custLinFactNeighborX="9501">
        <dgm:presLayoutVars>
          <dgm:chMax val="4"/>
        </dgm:presLayoutVars>
      </dgm:prSet>
      <dgm:spPr/>
      <dgm:t>
        <a:bodyPr/>
        <a:lstStyle/>
        <a:p>
          <a:endParaRPr lang="pl-PL"/>
        </a:p>
      </dgm:t>
    </dgm:pt>
    <dgm:pt modelId="{B8974849-9848-4C59-BACF-893F1D4036C4}" type="pres">
      <dgm:prSet presAssocID="{ACAB6E9D-CE36-4545-9C8F-837FC681DD7D}" presName="parent2" presStyleLbl="alignAccFollowNode1" presStyleIdx="1" presStyleCnt="4">
        <dgm:presLayoutVars>
          <dgm:chMax val="4"/>
        </dgm:presLayoutVars>
      </dgm:prSet>
      <dgm:spPr/>
      <dgm:t>
        <a:bodyPr/>
        <a:lstStyle/>
        <a:p>
          <a:endParaRPr lang="pl-PL"/>
        </a:p>
      </dgm:t>
    </dgm:pt>
    <dgm:pt modelId="{BD43F161-5797-4EF3-8C70-DFCE9E2CAFF8}" type="pres">
      <dgm:prSet presAssocID="{ACAB6E9D-CE36-4545-9C8F-837FC681DD7D}" presName="childrenComposite" presStyleCnt="0"/>
      <dgm:spPr/>
    </dgm:pt>
    <dgm:pt modelId="{3F6E10F5-D7DD-4F59-9850-D2EAED8070EC}" type="pres">
      <dgm:prSet presAssocID="{ACAB6E9D-CE36-4545-9C8F-837FC681DD7D}" presName="dummyMaxCanvas_ChildArea" presStyleCnt="0"/>
      <dgm:spPr/>
    </dgm:pt>
    <dgm:pt modelId="{4380F8E3-4188-4F91-B41A-636F484959C4}" type="pres">
      <dgm:prSet presAssocID="{ACAB6E9D-CE36-4545-9C8F-837FC681DD7D}" presName="fulcrum" presStyleLbl="alignAccFollowNode1" presStyleIdx="2" presStyleCnt="4"/>
      <dgm:spPr/>
    </dgm:pt>
    <dgm:pt modelId="{FB16AD76-AA65-4781-98B4-0A5F7F92F8BD}" type="pres">
      <dgm:prSet presAssocID="{ACAB6E9D-CE36-4545-9C8F-837FC681DD7D}" presName="balance_14" presStyleLbl="alignAccFollowNode1" presStyleIdx="3" presStyleCnt="4">
        <dgm:presLayoutVars>
          <dgm:bulletEnabled val="1"/>
        </dgm:presLayoutVars>
      </dgm:prSet>
      <dgm:spPr/>
    </dgm:pt>
    <dgm:pt modelId="{FD64DC9F-8834-4CBC-B3CD-27277B35FEBA}" type="pres">
      <dgm:prSet presAssocID="{ACAB6E9D-CE36-4545-9C8F-837FC681DD7D}" presName="right_14_1" presStyleLbl="node1" presStyleIdx="0" presStyleCnt="5">
        <dgm:presLayoutVars>
          <dgm:bulletEnabled val="1"/>
        </dgm:presLayoutVars>
      </dgm:prSet>
      <dgm:spPr/>
      <dgm:t>
        <a:bodyPr/>
        <a:lstStyle/>
        <a:p>
          <a:endParaRPr lang="pl-PL"/>
        </a:p>
      </dgm:t>
    </dgm:pt>
    <dgm:pt modelId="{F6307B6F-05D9-4AD9-B01F-D0BDE7507768}" type="pres">
      <dgm:prSet presAssocID="{ACAB6E9D-CE36-4545-9C8F-837FC681DD7D}" presName="right_14_2" presStyleLbl="node1" presStyleIdx="1" presStyleCnt="5" custLinFactX="-45831" custLinFactNeighborX="-100000" custLinFactNeighborY="-23815">
        <dgm:presLayoutVars>
          <dgm:bulletEnabled val="1"/>
        </dgm:presLayoutVars>
      </dgm:prSet>
      <dgm:spPr/>
      <dgm:t>
        <a:bodyPr/>
        <a:lstStyle/>
        <a:p>
          <a:endParaRPr lang="pl-PL"/>
        </a:p>
      </dgm:t>
    </dgm:pt>
    <dgm:pt modelId="{2CC47A5B-F8C8-4EB9-9B82-926175B3563B}" type="pres">
      <dgm:prSet presAssocID="{ACAB6E9D-CE36-4545-9C8F-837FC681DD7D}" presName="right_14_3" presStyleLbl="node1" presStyleIdx="2" presStyleCnt="5" custLinFactX="-44600" custLinFactNeighborX="-100000" custLinFactNeighborY="-22757">
        <dgm:presLayoutVars>
          <dgm:bulletEnabled val="1"/>
        </dgm:presLayoutVars>
      </dgm:prSet>
      <dgm:spPr/>
      <dgm:t>
        <a:bodyPr/>
        <a:lstStyle/>
        <a:p>
          <a:endParaRPr lang="pl-PL"/>
        </a:p>
      </dgm:t>
    </dgm:pt>
    <dgm:pt modelId="{ADB448FE-7706-4B45-A944-233067247D17}" type="pres">
      <dgm:prSet presAssocID="{ACAB6E9D-CE36-4545-9C8F-837FC681DD7D}" presName="right_14_4" presStyleLbl="node1" presStyleIdx="3" presStyleCnt="5" custLinFactX="-43369" custLinFactNeighborX="-100000" custLinFactNeighborY="-21700">
        <dgm:presLayoutVars>
          <dgm:bulletEnabled val="1"/>
        </dgm:presLayoutVars>
      </dgm:prSet>
      <dgm:spPr/>
      <dgm:t>
        <a:bodyPr/>
        <a:lstStyle/>
        <a:p>
          <a:endParaRPr lang="pl-PL"/>
        </a:p>
      </dgm:t>
    </dgm:pt>
    <dgm:pt modelId="{E8CB2BA5-2456-45D3-BBAB-29679710427E}" type="pres">
      <dgm:prSet presAssocID="{ACAB6E9D-CE36-4545-9C8F-837FC681DD7D}" presName="left_14_1" presStyleLbl="node1" presStyleIdx="4" presStyleCnt="5" custLinFactNeighborX="-4596" custLinFactNeighborY="-548">
        <dgm:presLayoutVars>
          <dgm:bulletEnabled val="1"/>
        </dgm:presLayoutVars>
      </dgm:prSet>
      <dgm:spPr/>
      <dgm:t>
        <a:bodyPr/>
        <a:lstStyle/>
        <a:p>
          <a:endParaRPr lang="pl-PL"/>
        </a:p>
      </dgm:t>
    </dgm:pt>
  </dgm:ptLst>
  <dgm:cxnLst>
    <dgm:cxn modelId="{14B9B92E-D0EC-4D70-97C9-2080B0637D3A}" srcId="{8C07216A-C387-4302-995A-83A709DAF2C2}" destId="{E3A665E2-20A6-44F9-A01B-EBE15BB135CD}" srcOrd="3" destOrd="0" parTransId="{26585186-211A-46EB-89D5-B6F8E3355D43}" sibTransId="{7ACB0652-9F6E-4D3F-8024-80FD5FE7EDFA}"/>
    <dgm:cxn modelId="{7F642F26-7139-41D9-9B62-15167B16B55A}" srcId="{8C07216A-C387-4302-995A-83A709DAF2C2}" destId="{B52BBF67-A4FF-4BD7-947D-A2D7B3E9D07C}" srcOrd="2" destOrd="0" parTransId="{5FA531BE-52C0-4C49-8AD6-35C7687CF242}" sibTransId="{531FA4C5-DCFB-4CD3-BD0B-781DBE07E9C7}"/>
    <dgm:cxn modelId="{710F4340-699F-49E2-A68D-E1C8237CC883}" type="presOf" srcId="{ACAB6E9D-CE36-4545-9C8F-837FC681DD7D}" destId="{C746299E-FC2D-4DF3-BE02-32459D06895D}" srcOrd="0" destOrd="0" presId="urn:microsoft.com/office/officeart/2005/8/layout/balance1"/>
    <dgm:cxn modelId="{DB709D56-FC0C-41B9-94F9-8228AF34F178}" type="presOf" srcId="{F3DC1E30-9CD7-4238-9BFD-9A264DE7CA81}" destId="{67E1DA97-6235-4E45-806A-2D63C4A84283}" srcOrd="0" destOrd="0" presId="urn:microsoft.com/office/officeart/2005/8/layout/balance1"/>
    <dgm:cxn modelId="{78E52A05-146B-46C8-BA47-2B25E269E1F9}" type="presOf" srcId="{B52BBF67-A4FF-4BD7-947D-A2D7B3E9D07C}" destId="{2CC47A5B-F8C8-4EB9-9B82-926175B3563B}" srcOrd="0" destOrd="0" presId="urn:microsoft.com/office/officeart/2005/8/layout/balance1"/>
    <dgm:cxn modelId="{FB027E7D-6903-4957-AFAE-367545C4DE08}" srcId="{ACAB6E9D-CE36-4545-9C8F-837FC681DD7D}" destId="{F3DC1E30-9CD7-4238-9BFD-9A264DE7CA81}" srcOrd="0" destOrd="0" parTransId="{CAD354E1-8173-4BA4-9D0C-3431B76B1AA4}" sibTransId="{F3BFF82A-FE06-41D7-B0F1-B56204A5E4DA}"/>
    <dgm:cxn modelId="{63222B79-2FD2-4807-A5B9-3D2C5874C597}" srcId="{F3DC1E30-9CD7-4238-9BFD-9A264DE7CA81}" destId="{79097DBC-630F-4C20-85EA-7867360C1DF6}" srcOrd="0" destOrd="0" parTransId="{B6400930-B49C-4E1E-8147-0C01F90316CD}" sibTransId="{BF58A754-F86B-4A70-B04C-9064EEF5FD90}"/>
    <dgm:cxn modelId="{516B0136-5C76-40AA-9C31-DC9A995F4E0B}" srcId="{ACAB6E9D-CE36-4545-9C8F-837FC681DD7D}" destId="{8C07216A-C387-4302-995A-83A709DAF2C2}" srcOrd="1" destOrd="0" parTransId="{F2A5BA94-D47D-4357-A4AD-CF2E4045EFA0}" sibTransId="{173ABE68-8DDB-436B-BD0A-C869A5521EC3}"/>
    <dgm:cxn modelId="{6318FC44-56EA-4360-A353-4B80FF5D742A}" type="presOf" srcId="{8C07216A-C387-4302-995A-83A709DAF2C2}" destId="{B8974849-9848-4C59-BACF-893F1D4036C4}" srcOrd="0" destOrd="0" presId="urn:microsoft.com/office/officeart/2005/8/layout/balance1"/>
    <dgm:cxn modelId="{C011CF0A-7E31-461D-8A93-BD4B21F4664F}" type="presOf" srcId="{3A7263C6-C71C-4866-9C4D-53F2E293A4FA}" destId="{F6307B6F-05D9-4AD9-B01F-D0BDE7507768}" srcOrd="0" destOrd="0" presId="urn:microsoft.com/office/officeart/2005/8/layout/balance1"/>
    <dgm:cxn modelId="{56867D9D-902A-48C8-A75E-B8BC5E72D9B3}" srcId="{8C07216A-C387-4302-995A-83A709DAF2C2}" destId="{3A7263C6-C71C-4866-9C4D-53F2E293A4FA}" srcOrd="1" destOrd="0" parTransId="{066E2D43-DE2A-4C17-8FA0-053D99679117}" sibTransId="{A6B3C218-D982-4115-A697-A5D0E15A09B2}"/>
    <dgm:cxn modelId="{16D08CA3-27DA-4C04-B0F0-52B6C6638352}" srcId="{8C07216A-C387-4302-995A-83A709DAF2C2}" destId="{606038E7-ED2C-4D2D-9F31-0552DAAEC85C}" srcOrd="0" destOrd="0" parTransId="{9641B743-858C-4020-A0B3-320E10AAD6FD}" sibTransId="{A24AD88B-29A9-4A04-A74E-FBEFFF429B8D}"/>
    <dgm:cxn modelId="{B0EA4635-1524-47FC-BDCF-3F98EB72C977}" type="presOf" srcId="{E3A665E2-20A6-44F9-A01B-EBE15BB135CD}" destId="{ADB448FE-7706-4B45-A944-233067247D17}" srcOrd="0" destOrd="0" presId="urn:microsoft.com/office/officeart/2005/8/layout/balance1"/>
    <dgm:cxn modelId="{9AB48B67-9010-4641-93ED-5D2FB4751B3D}" type="presOf" srcId="{79097DBC-630F-4C20-85EA-7867360C1DF6}" destId="{E8CB2BA5-2456-45D3-BBAB-29679710427E}" srcOrd="0" destOrd="0" presId="urn:microsoft.com/office/officeart/2005/8/layout/balance1"/>
    <dgm:cxn modelId="{3764A9BB-0F0A-449D-886B-1C8F03B9B0EC}" type="presOf" srcId="{606038E7-ED2C-4D2D-9F31-0552DAAEC85C}" destId="{FD64DC9F-8834-4CBC-B3CD-27277B35FEBA}" srcOrd="0" destOrd="0" presId="urn:microsoft.com/office/officeart/2005/8/layout/balance1"/>
    <dgm:cxn modelId="{BD3445C8-A88C-4B69-ABD9-81FC2941F501}" srcId="{8C07216A-C387-4302-995A-83A709DAF2C2}" destId="{EEEC5A8C-0FF6-4DC7-A6D2-4316D51F2195}" srcOrd="4" destOrd="0" parTransId="{BB5D1659-F24E-4B7C-BD50-F2C90C12B954}" sibTransId="{BC53FF8F-E12B-4622-AB44-B470E3478CAF}"/>
    <dgm:cxn modelId="{1A699831-C209-4345-ADA5-5545C5BEE538}" type="presParOf" srcId="{C746299E-FC2D-4DF3-BE02-32459D06895D}" destId="{D60B0D2E-A624-4553-9544-EC5D517A0487}" srcOrd="0" destOrd="0" presId="urn:microsoft.com/office/officeart/2005/8/layout/balance1"/>
    <dgm:cxn modelId="{6FC95757-E264-427D-A458-22F06F7C4330}" type="presParOf" srcId="{C746299E-FC2D-4DF3-BE02-32459D06895D}" destId="{EA457258-331A-491F-A25F-47C7F00C6840}" srcOrd="1" destOrd="0" presId="urn:microsoft.com/office/officeart/2005/8/layout/balance1"/>
    <dgm:cxn modelId="{05888142-7838-447A-9E8A-5D1E831AB03F}" type="presParOf" srcId="{EA457258-331A-491F-A25F-47C7F00C6840}" destId="{67E1DA97-6235-4E45-806A-2D63C4A84283}" srcOrd="0" destOrd="0" presId="urn:microsoft.com/office/officeart/2005/8/layout/balance1"/>
    <dgm:cxn modelId="{1F54EBC8-5E79-4F96-8DBD-94CA5D7F4325}" type="presParOf" srcId="{EA457258-331A-491F-A25F-47C7F00C6840}" destId="{B8974849-9848-4C59-BACF-893F1D4036C4}" srcOrd="1" destOrd="0" presId="urn:microsoft.com/office/officeart/2005/8/layout/balance1"/>
    <dgm:cxn modelId="{B474648B-2AE0-4A26-823C-5477A25483F2}" type="presParOf" srcId="{C746299E-FC2D-4DF3-BE02-32459D06895D}" destId="{BD43F161-5797-4EF3-8C70-DFCE9E2CAFF8}" srcOrd="2" destOrd="0" presId="urn:microsoft.com/office/officeart/2005/8/layout/balance1"/>
    <dgm:cxn modelId="{788CD2AB-6482-4493-8AA9-0263AB7D551D}" type="presParOf" srcId="{BD43F161-5797-4EF3-8C70-DFCE9E2CAFF8}" destId="{3F6E10F5-D7DD-4F59-9850-D2EAED8070EC}" srcOrd="0" destOrd="0" presId="urn:microsoft.com/office/officeart/2005/8/layout/balance1"/>
    <dgm:cxn modelId="{C7BF0E75-D812-4D73-922B-7388234FDB5E}" type="presParOf" srcId="{BD43F161-5797-4EF3-8C70-DFCE9E2CAFF8}" destId="{4380F8E3-4188-4F91-B41A-636F484959C4}" srcOrd="1" destOrd="0" presId="urn:microsoft.com/office/officeart/2005/8/layout/balance1"/>
    <dgm:cxn modelId="{039BD3EC-ABB7-4424-8B8C-925BBCA5A172}" type="presParOf" srcId="{BD43F161-5797-4EF3-8C70-DFCE9E2CAFF8}" destId="{FB16AD76-AA65-4781-98B4-0A5F7F92F8BD}" srcOrd="2" destOrd="0" presId="urn:microsoft.com/office/officeart/2005/8/layout/balance1"/>
    <dgm:cxn modelId="{E9359E2D-6AE0-452B-A75E-89870483368F}" type="presParOf" srcId="{BD43F161-5797-4EF3-8C70-DFCE9E2CAFF8}" destId="{FD64DC9F-8834-4CBC-B3CD-27277B35FEBA}" srcOrd="3" destOrd="0" presId="urn:microsoft.com/office/officeart/2005/8/layout/balance1"/>
    <dgm:cxn modelId="{0FDF812E-3CA3-4C82-8368-C6D75A723E2D}" type="presParOf" srcId="{BD43F161-5797-4EF3-8C70-DFCE9E2CAFF8}" destId="{F6307B6F-05D9-4AD9-B01F-D0BDE7507768}" srcOrd="4" destOrd="0" presId="urn:microsoft.com/office/officeart/2005/8/layout/balance1"/>
    <dgm:cxn modelId="{58B8FA10-9978-472A-9F40-797C2CA91681}" type="presParOf" srcId="{BD43F161-5797-4EF3-8C70-DFCE9E2CAFF8}" destId="{2CC47A5B-F8C8-4EB9-9B82-926175B3563B}" srcOrd="5" destOrd="0" presId="urn:microsoft.com/office/officeart/2005/8/layout/balance1"/>
    <dgm:cxn modelId="{37E08E37-3886-484F-870C-7C28C1AE29FB}" type="presParOf" srcId="{BD43F161-5797-4EF3-8C70-DFCE9E2CAFF8}" destId="{ADB448FE-7706-4B45-A944-233067247D17}" srcOrd="6" destOrd="0" presId="urn:microsoft.com/office/officeart/2005/8/layout/balance1"/>
    <dgm:cxn modelId="{B142927F-58BF-46F5-BBE9-CD0F45853F53}" type="presParOf" srcId="{BD43F161-5797-4EF3-8C70-DFCE9E2CAFF8}" destId="{E8CB2BA5-2456-45D3-BBAB-29679710427E}"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34B40-D787-429A-B26C-4AB330F973FE}" type="doc">
      <dgm:prSet loTypeId="urn:microsoft.com/office/officeart/2005/8/layout/gear1" loCatId="cycle" qsTypeId="urn:microsoft.com/office/officeart/2005/8/quickstyle/simple3" qsCatId="simple" csTypeId="urn:microsoft.com/office/officeart/2005/8/colors/accent5_2" csCatId="accent5" phldr="1"/>
      <dgm:spPr/>
      <dgm:t>
        <a:bodyPr/>
        <a:lstStyle/>
        <a:p>
          <a:endParaRPr lang="pl-PL"/>
        </a:p>
      </dgm:t>
    </dgm:pt>
    <dgm:pt modelId="{D1E48134-CAE0-4429-B324-AA2E8A4F444F}">
      <dgm:prSet phldrT="[Tekst]"/>
      <dgm:spPr/>
      <dgm:t>
        <a:bodyPr/>
        <a:lstStyle/>
        <a:p>
          <a:r>
            <a:rPr lang="pl-PL" dirty="0" smtClean="0"/>
            <a:t>Spotkania informacyjne/ szkolenia/warsztaty</a:t>
          </a:r>
          <a:endParaRPr lang="pl-PL" dirty="0"/>
        </a:p>
      </dgm:t>
    </dgm:pt>
    <dgm:pt modelId="{0DECD2D7-3692-4E29-AD84-DC5ACEDFA71C}" type="parTrans" cxnId="{C143E1B4-CF46-4B80-86EA-2C2C398550E8}">
      <dgm:prSet/>
      <dgm:spPr/>
      <dgm:t>
        <a:bodyPr/>
        <a:lstStyle/>
        <a:p>
          <a:endParaRPr lang="pl-PL"/>
        </a:p>
      </dgm:t>
    </dgm:pt>
    <dgm:pt modelId="{A210B68E-7FDD-4E71-8802-5304994B118B}" type="sibTrans" cxnId="{C143E1B4-CF46-4B80-86EA-2C2C398550E8}">
      <dgm:prSet/>
      <dgm:spPr/>
      <dgm:t>
        <a:bodyPr/>
        <a:lstStyle/>
        <a:p>
          <a:endParaRPr lang="pl-PL"/>
        </a:p>
      </dgm:t>
    </dgm:pt>
    <dgm:pt modelId="{41E859D7-1971-4F14-B623-DBBB31B068C3}">
      <dgm:prSet phldrT="[Tekst]"/>
      <dgm:spPr/>
      <dgm:t>
        <a:bodyPr/>
        <a:lstStyle/>
        <a:p>
          <a:r>
            <a:rPr lang="pl-PL" dirty="0" smtClean="0"/>
            <a:t>Konsultacje</a:t>
          </a:r>
          <a:endParaRPr lang="pl-PL" dirty="0"/>
        </a:p>
      </dgm:t>
    </dgm:pt>
    <dgm:pt modelId="{5770E331-8B93-4384-B94A-E660664A4D09}" type="parTrans" cxnId="{BAD6EEB1-7519-42F7-A2F9-A626D5C4498A}">
      <dgm:prSet/>
      <dgm:spPr/>
      <dgm:t>
        <a:bodyPr/>
        <a:lstStyle/>
        <a:p>
          <a:endParaRPr lang="pl-PL"/>
        </a:p>
      </dgm:t>
    </dgm:pt>
    <dgm:pt modelId="{CA78725D-2043-4E0B-B015-49B8292FEC75}" type="sibTrans" cxnId="{BAD6EEB1-7519-42F7-A2F9-A626D5C4498A}">
      <dgm:prSet/>
      <dgm:spPr/>
      <dgm:t>
        <a:bodyPr/>
        <a:lstStyle/>
        <a:p>
          <a:endParaRPr lang="pl-PL"/>
        </a:p>
      </dgm:t>
    </dgm:pt>
    <dgm:pt modelId="{03FF715F-E0B3-44C9-BFBA-09D39E325CDC}">
      <dgm:prSet phldrT="[Tekst]" custT="1"/>
      <dgm:spPr/>
      <dgm:t>
        <a:bodyPr/>
        <a:lstStyle/>
        <a:p>
          <a:r>
            <a:rPr lang="pl-PL" sz="1200" dirty="0" smtClean="0"/>
            <a:t>osobiste</a:t>
          </a:r>
          <a:endParaRPr lang="pl-PL" sz="1200" dirty="0"/>
        </a:p>
      </dgm:t>
    </dgm:pt>
    <dgm:pt modelId="{F79FC2F2-798D-47C1-BF16-1F9358B65359}" type="parTrans" cxnId="{96F43265-B963-49EA-9951-A7113FC5D57A}">
      <dgm:prSet/>
      <dgm:spPr/>
      <dgm:t>
        <a:bodyPr/>
        <a:lstStyle/>
        <a:p>
          <a:endParaRPr lang="pl-PL"/>
        </a:p>
      </dgm:t>
    </dgm:pt>
    <dgm:pt modelId="{E95413D4-F2CF-47F9-B9F6-992720D8E1D6}" type="sibTrans" cxnId="{96F43265-B963-49EA-9951-A7113FC5D57A}">
      <dgm:prSet/>
      <dgm:spPr/>
      <dgm:t>
        <a:bodyPr/>
        <a:lstStyle/>
        <a:p>
          <a:endParaRPr lang="pl-PL"/>
        </a:p>
      </dgm:t>
    </dgm:pt>
    <dgm:pt modelId="{EA7006B5-14C5-4C5F-8754-7F48BE83F7C1}">
      <dgm:prSet phldrT="[Tekst]" custT="1"/>
      <dgm:spPr/>
      <dgm:t>
        <a:bodyPr/>
        <a:lstStyle/>
        <a:p>
          <a:r>
            <a:rPr lang="pl-PL" sz="1200" dirty="0" smtClean="0"/>
            <a:t>mailowe</a:t>
          </a:r>
          <a:endParaRPr lang="pl-PL" sz="1200" dirty="0"/>
        </a:p>
      </dgm:t>
    </dgm:pt>
    <dgm:pt modelId="{A6D4CDA8-6476-49D3-9E66-50F851078616}" type="parTrans" cxnId="{C1B57B50-6F65-4062-A1C3-B5E1B9D3FFB9}">
      <dgm:prSet/>
      <dgm:spPr/>
      <dgm:t>
        <a:bodyPr/>
        <a:lstStyle/>
        <a:p>
          <a:endParaRPr lang="pl-PL"/>
        </a:p>
      </dgm:t>
    </dgm:pt>
    <dgm:pt modelId="{46D5260F-F0E8-4873-B3B6-853B2B6E891F}" type="sibTrans" cxnId="{C1B57B50-6F65-4062-A1C3-B5E1B9D3FFB9}">
      <dgm:prSet/>
      <dgm:spPr/>
      <dgm:t>
        <a:bodyPr/>
        <a:lstStyle/>
        <a:p>
          <a:endParaRPr lang="pl-PL"/>
        </a:p>
      </dgm:t>
    </dgm:pt>
    <dgm:pt modelId="{5A0E2269-DED8-4731-9F58-06FACA60D32D}">
      <dgm:prSet phldrT="[Tekst]" custT="1"/>
      <dgm:spPr/>
      <dgm:t>
        <a:bodyPr/>
        <a:lstStyle/>
        <a:p>
          <a:r>
            <a:rPr lang="pl-PL" sz="1200" dirty="0" smtClean="0"/>
            <a:t>telefoniczne</a:t>
          </a:r>
          <a:endParaRPr lang="pl-PL" sz="1200" dirty="0"/>
        </a:p>
      </dgm:t>
    </dgm:pt>
    <dgm:pt modelId="{E0ECAB15-23AE-4422-B91E-5F8CCDAF5696}" type="parTrans" cxnId="{D1D2A67B-9DCE-4120-BB28-DA7412B24C10}">
      <dgm:prSet/>
      <dgm:spPr/>
      <dgm:t>
        <a:bodyPr/>
        <a:lstStyle/>
        <a:p>
          <a:endParaRPr lang="pl-PL"/>
        </a:p>
      </dgm:t>
    </dgm:pt>
    <dgm:pt modelId="{2F1C38A3-9A58-47FF-A58B-E0308E33320E}" type="sibTrans" cxnId="{D1D2A67B-9DCE-4120-BB28-DA7412B24C10}">
      <dgm:prSet/>
      <dgm:spPr/>
      <dgm:t>
        <a:bodyPr/>
        <a:lstStyle/>
        <a:p>
          <a:endParaRPr lang="pl-PL"/>
        </a:p>
      </dgm:t>
    </dgm:pt>
    <dgm:pt modelId="{6E0F8129-3941-4D94-853D-100E75A32AE7}">
      <dgm:prSet phldrT="[Tekst]"/>
      <dgm:spPr/>
      <dgm:t>
        <a:bodyPr/>
        <a:lstStyle/>
        <a:p>
          <a:r>
            <a:rPr lang="pl-PL" dirty="0" smtClean="0"/>
            <a:t>Mobilne Punkty Informacyjne</a:t>
          </a:r>
          <a:endParaRPr lang="pl-PL" dirty="0"/>
        </a:p>
      </dgm:t>
    </dgm:pt>
    <dgm:pt modelId="{AB41659C-2744-48D6-89AF-2ACB7F27E3E9}" type="parTrans" cxnId="{FB6701F6-8400-4F43-AA0C-0890C3BC0871}">
      <dgm:prSet/>
      <dgm:spPr/>
      <dgm:t>
        <a:bodyPr/>
        <a:lstStyle/>
        <a:p>
          <a:endParaRPr lang="pl-PL"/>
        </a:p>
      </dgm:t>
    </dgm:pt>
    <dgm:pt modelId="{B2E57C67-3513-4A88-AA61-4EDFCAFEF3D0}" type="sibTrans" cxnId="{FB6701F6-8400-4F43-AA0C-0890C3BC0871}">
      <dgm:prSet/>
      <dgm:spPr/>
      <dgm:t>
        <a:bodyPr/>
        <a:lstStyle/>
        <a:p>
          <a:endParaRPr lang="pl-PL"/>
        </a:p>
      </dgm:t>
    </dgm:pt>
    <dgm:pt modelId="{DBFE4BE7-0570-48EB-B6E7-61BB641B1E97}">
      <dgm:prSet phldrT="[Tekst]" custT="1"/>
      <dgm:spPr/>
      <dgm:t>
        <a:bodyPr/>
        <a:lstStyle/>
        <a:p>
          <a:r>
            <a:rPr lang="pl-PL" sz="1200" dirty="0" smtClean="0"/>
            <a:t>dyżury eksperckie</a:t>
          </a:r>
          <a:endParaRPr lang="pl-PL" sz="1200" dirty="0"/>
        </a:p>
      </dgm:t>
    </dgm:pt>
    <dgm:pt modelId="{48B13825-7E67-4325-A564-E750617808ED}" type="parTrans" cxnId="{692D7418-104E-4F1A-A70D-966996C83486}">
      <dgm:prSet/>
      <dgm:spPr/>
      <dgm:t>
        <a:bodyPr/>
        <a:lstStyle/>
        <a:p>
          <a:endParaRPr lang="pl-PL"/>
        </a:p>
      </dgm:t>
    </dgm:pt>
    <dgm:pt modelId="{53C3F1CC-D61E-4B90-9EFB-C8BF8638BC4A}" type="sibTrans" cxnId="{692D7418-104E-4F1A-A70D-966996C83486}">
      <dgm:prSet/>
      <dgm:spPr/>
      <dgm:t>
        <a:bodyPr/>
        <a:lstStyle/>
        <a:p>
          <a:endParaRPr lang="pl-PL"/>
        </a:p>
      </dgm:t>
    </dgm:pt>
    <dgm:pt modelId="{7DF6483E-BBA6-4DC0-92E5-AEAE2BD3E5DB}">
      <dgm:prSet phldrT="[Tekst]" custT="1"/>
      <dgm:spPr/>
      <dgm:t>
        <a:bodyPr/>
        <a:lstStyle/>
        <a:p>
          <a:r>
            <a:rPr lang="pl-PL" sz="1200" dirty="0" smtClean="0"/>
            <a:t>wydarzenia plenerowe</a:t>
          </a:r>
          <a:endParaRPr lang="pl-PL" sz="1200" dirty="0"/>
        </a:p>
      </dgm:t>
    </dgm:pt>
    <dgm:pt modelId="{815F1721-2C51-4ED2-A798-3BBAEF1A6953}" type="parTrans" cxnId="{6F41D5BA-C983-480C-A369-3DF9B9979715}">
      <dgm:prSet/>
      <dgm:spPr/>
      <dgm:t>
        <a:bodyPr/>
        <a:lstStyle/>
        <a:p>
          <a:endParaRPr lang="pl-PL"/>
        </a:p>
      </dgm:t>
    </dgm:pt>
    <dgm:pt modelId="{C60B2883-38A3-42D5-826C-60D61B0F1AC3}" type="sibTrans" cxnId="{6F41D5BA-C983-480C-A369-3DF9B9979715}">
      <dgm:prSet/>
      <dgm:spPr/>
      <dgm:t>
        <a:bodyPr/>
        <a:lstStyle/>
        <a:p>
          <a:endParaRPr lang="pl-PL"/>
        </a:p>
      </dgm:t>
    </dgm:pt>
    <dgm:pt modelId="{7A37580A-43B4-4836-9B34-ADF983D0F336}">
      <dgm:prSet phldrT="[Tekst]" custT="1"/>
      <dgm:spPr/>
      <dgm:t>
        <a:bodyPr/>
        <a:lstStyle/>
        <a:p>
          <a:r>
            <a:rPr lang="pl-PL" sz="1200" dirty="0" smtClean="0"/>
            <a:t>konferencje</a:t>
          </a:r>
          <a:endParaRPr lang="pl-PL" sz="1200" dirty="0"/>
        </a:p>
      </dgm:t>
    </dgm:pt>
    <dgm:pt modelId="{CB4B1EBF-98BE-4F4D-B2B0-551AAEDFB4AA}" type="parTrans" cxnId="{8371113A-1822-4C5A-BFF2-CF07B1FC00E9}">
      <dgm:prSet/>
      <dgm:spPr/>
      <dgm:t>
        <a:bodyPr/>
        <a:lstStyle/>
        <a:p>
          <a:endParaRPr lang="pl-PL"/>
        </a:p>
      </dgm:t>
    </dgm:pt>
    <dgm:pt modelId="{7B036848-1DF7-4659-B9CD-6B2489417E85}" type="sibTrans" cxnId="{8371113A-1822-4C5A-BFF2-CF07B1FC00E9}">
      <dgm:prSet/>
      <dgm:spPr/>
      <dgm:t>
        <a:bodyPr/>
        <a:lstStyle/>
        <a:p>
          <a:endParaRPr lang="pl-PL"/>
        </a:p>
      </dgm:t>
    </dgm:pt>
    <dgm:pt modelId="{78626C21-B79C-4258-89F9-090DD57AD74C}">
      <dgm:prSet phldrT="[Tekst]"/>
      <dgm:spPr/>
      <dgm:t>
        <a:bodyPr/>
        <a:lstStyle/>
        <a:p>
          <a:endParaRPr lang="pl-PL"/>
        </a:p>
      </dgm:t>
    </dgm:pt>
    <dgm:pt modelId="{122E5830-0481-49B5-AF46-CAAAD2A0D565}" type="parTrans" cxnId="{82AE7862-4CF8-444B-80A9-AB456EA4AFAB}">
      <dgm:prSet/>
      <dgm:spPr/>
      <dgm:t>
        <a:bodyPr/>
        <a:lstStyle/>
        <a:p>
          <a:endParaRPr lang="pl-PL"/>
        </a:p>
      </dgm:t>
    </dgm:pt>
    <dgm:pt modelId="{05DFE331-7E56-40B3-8150-91A6FEA86927}" type="sibTrans" cxnId="{82AE7862-4CF8-444B-80A9-AB456EA4AFAB}">
      <dgm:prSet custAng="8139663"/>
      <dgm:spPr/>
      <dgm:t>
        <a:bodyPr/>
        <a:lstStyle/>
        <a:p>
          <a:endParaRPr lang="pl-PL"/>
        </a:p>
      </dgm:t>
    </dgm:pt>
    <dgm:pt modelId="{DE8D311B-9D87-4DB3-BFA5-3C10ED4DE2A0}" type="pres">
      <dgm:prSet presAssocID="{46A34B40-D787-429A-B26C-4AB330F973FE}" presName="composite" presStyleCnt="0">
        <dgm:presLayoutVars>
          <dgm:chMax val="3"/>
          <dgm:animLvl val="lvl"/>
          <dgm:resizeHandles val="exact"/>
        </dgm:presLayoutVars>
      </dgm:prSet>
      <dgm:spPr/>
      <dgm:t>
        <a:bodyPr/>
        <a:lstStyle/>
        <a:p>
          <a:endParaRPr lang="pl-PL"/>
        </a:p>
      </dgm:t>
    </dgm:pt>
    <dgm:pt modelId="{C21D3309-195F-4394-8A7E-19BFE30D50DF}" type="pres">
      <dgm:prSet presAssocID="{D1E48134-CAE0-4429-B324-AA2E8A4F444F}" presName="gear1" presStyleLbl="node1" presStyleIdx="0" presStyleCnt="3">
        <dgm:presLayoutVars>
          <dgm:chMax val="1"/>
          <dgm:bulletEnabled val="1"/>
        </dgm:presLayoutVars>
      </dgm:prSet>
      <dgm:spPr/>
      <dgm:t>
        <a:bodyPr/>
        <a:lstStyle/>
        <a:p>
          <a:endParaRPr lang="pl-PL"/>
        </a:p>
      </dgm:t>
    </dgm:pt>
    <dgm:pt modelId="{E1107562-58DB-4941-8DE8-0FBCC60324C3}" type="pres">
      <dgm:prSet presAssocID="{D1E48134-CAE0-4429-B324-AA2E8A4F444F}" presName="gear1srcNode" presStyleLbl="node1" presStyleIdx="0" presStyleCnt="3"/>
      <dgm:spPr/>
      <dgm:t>
        <a:bodyPr/>
        <a:lstStyle/>
        <a:p>
          <a:endParaRPr lang="pl-PL"/>
        </a:p>
      </dgm:t>
    </dgm:pt>
    <dgm:pt modelId="{A961D5D4-E335-4978-AEEC-425D54BF9595}" type="pres">
      <dgm:prSet presAssocID="{D1E48134-CAE0-4429-B324-AA2E8A4F444F}" presName="gear1dstNode" presStyleLbl="node1" presStyleIdx="0" presStyleCnt="3"/>
      <dgm:spPr/>
      <dgm:t>
        <a:bodyPr/>
        <a:lstStyle/>
        <a:p>
          <a:endParaRPr lang="pl-PL"/>
        </a:p>
      </dgm:t>
    </dgm:pt>
    <dgm:pt modelId="{7587EE14-BCAF-48D6-AE9A-61A3B2BCF693}" type="pres">
      <dgm:prSet presAssocID="{41E859D7-1971-4F14-B623-DBBB31B068C3}" presName="gear2" presStyleLbl="node1" presStyleIdx="1" presStyleCnt="3">
        <dgm:presLayoutVars>
          <dgm:chMax val="1"/>
          <dgm:bulletEnabled val="1"/>
        </dgm:presLayoutVars>
      </dgm:prSet>
      <dgm:spPr/>
      <dgm:t>
        <a:bodyPr/>
        <a:lstStyle/>
        <a:p>
          <a:endParaRPr lang="pl-PL"/>
        </a:p>
      </dgm:t>
    </dgm:pt>
    <dgm:pt modelId="{D02FCDF3-802C-4C4E-9D9D-757CDA253A9A}" type="pres">
      <dgm:prSet presAssocID="{41E859D7-1971-4F14-B623-DBBB31B068C3}" presName="gear2srcNode" presStyleLbl="node1" presStyleIdx="1" presStyleCnt="3"/>
      <dgm:spPr/>
      <dgm:t>
        <a:bodyPr/>
        <a:lstStyle/>
        <a:p>
          <a:endParaRPr lang="pl-PL"/>
        </a:p>
      </dgm:t>
    </dgm:pt>
    <dgm:pt modelId="{ED29B1BB-4F02-4A53-8B86-B9F1240CEB7C}" type="pres">
      <dgm:prSet presAssocID="{41E859D7-1971-4F14-B623-DBBB31B068C3}" presName="gear2dstNode" presStyleLbl="node1" presStyleIdx="1" presStyleCnt="3"/>
      <dgm:spPr/>
      <dgm:t>
        <a:bodyPr/>
        <a:lstStyle/>
        <a:p>
          <a:endParaRPr lang="pl-PL"/>
        </a:p>
      </dgm:t>
    </dgm:pt>
    <dgm:pt modelId="{4700AD3E-E19A-4C9F-A22A-44B49E06383A}" type="pres">
      <dgm:prSet presAssocID="{41E859D7-1971-4F14-B623-DBBB31B068C3}" presName="gear2ch" presStyleLbl="fgAcc1" presStyleIdx="0" presStyleCnt="2" custScaleY="72566" custLinFactNeighborX="-4378">
        <dgm:presLayoutVars>
          <dgm:chMax val="0"/>
          <dgm:bulletEnabled val="1"/>
        </dgm:presLayoutVars>
      </dgm:prSet>
      <dgm:spPr/>
      <dgm:t>
        <a:bodyPr/>
        <a:lstStyle/>
        <a:p>
          <a:endParaRPr lang="pl-PL"/>
        </a:p>
      </dgm:t>
    </dgm:pt>
    <dgm:pt modelId="{25380738-EB77-4747-93AF-334657FDD4F4}" type="pres">
      <dgm:prSet presAssocID="{6E0F8129-3941-4D94-853D-100E75A32AE7}" presName="gear3" presStyleLbl="node1" presStyleIdx="2" presStyleCnt="3"/>
      <dgm:spPr/>
      <dgm:t>
        <a:bodyPr/>
        <a:lstStyle/>
        <a:p>
          <a:endParaRPr lang="pl-PL"/>
        </a:p>
      </dgm:t>
    </dgm:pt>
    <dgm:pt modelId="{01595D13-64F8-4EF6-BA3A-C88CCA06F0FE}" type="pres">
      <dgm:prSet presAssocID="{6E0F8129-3941-4D94-853D-100E75A32AE7}" presName="gear3tx" presStyleLbl="node1" presStyleIdx="2" presStyleCnt="3">
        <dgm:presLayoutVars>
          <dgm:chMax val="1"/>
          <dgm:bulletEnabled val="1"/>
        </dgm:presLayoutVars>
      </dgm:prSet>
      <dgm:spPr/>
      <dgm:t>
        <a:bodyPr/>
        <a:lstStyle/>
        <a:p>
          <a:endParaRPr lang="pl-PL"/>
        </a:p>
      </dgm:t>
    </dgm:pt>
    <dgm:pt modelId="{5E328D13-2446-4E8C-B905-1530EDBCDC7B}" type="pres">
      <dgm:prSet presAssocID="{6E0F8129-3941-4D94-853D-100E75A32AE7}" presName="gear3srcNode" presStyleLbl="node1" presStyleIdx="2" presStyleCnt="3"/>
      <dgm:spPr/>
      <dgm:t>
        <a:bodyPr/>
        <a:lstStyle/>
        <a:p>
          <a:endParaRPr lang="pl-PL"/>
        </a:p>
      </dgm:t>
    </dgm:pt>
    <dgm:pt modelId="{57128E7C-9763-4158-BC31-F1F8B391970E}" type="pres">
      <dgm:prSet presAssocID="{6E0F8129-3941-4D94-853D-100E75A32AE7}" presName="gear3dstNode" presStyleLbl="node1" presStyleIdx="2" presStyleCnt="3"/>
      <dgm:spPr/>
      <dgm:t>
        <a:bodyPr/>
        <a:lstStyle/>
        <a:p>
          <a:endParaRPr lang="pl-PL"/>
        </a:p>
      </dgm:t>
    </dgm:pt>
    <dgm:pt modelId="{C60308E2-8E92-4D6C-9C27-F399E436DF7C}" type="pres">
      <dgm:prSet presAssocID="{6E0F8129-3941-4D94-853D-100E75A32AE7}" presName="gear3ch" presStyleLbl="fgAcc1" presStyleIdx="1" presStyleCnt="2" custScaleX="127000" custScaleY="80787" custLinFactX="-64562" custLinFactNeighborX="-100000" custLinFactNeighborY="-42856">
        <dgm:presLayoutVars>
          <dgm:chMax val="0"/>
          <dgm:bulletEnabled val="1"/>
        </dgm:presLayoutVars>
      </dgm:prSet>
      <dgm:spPr/>
      <dgm:t>
        <a:bodyPr/>
        <a:lstStyle/>
        <a:p>
          <a:endParaRPr lang="pl-PL"/>
        </a:p>
      </dgm:t>
    </dgm:pt>
    <dgm:pt modelId="{C6099C48-F00E-4A94-91A3-6B4968E972BC}" type="pres">
      <dgm:prSet presAssocID="{A210B68E-7FDD-4E71-8802-5304994B118B}" presName="connector1" presStyleLbl="sibTrans2D1" presStyleIdx="0" presStyleCnt="3"/>
      <dgm:spPr/>
      <dgm:t>
        <a:bodyPr/>
        <a:lstStyle/>
        <a:p>
          <a:endParaRPr lang="pl-PL"/>
        </a:p>
      </dgm:t>
    </dgm:pt>
    <dgm:pt modelId="{F5A49135-F36F-4E78-B41E-CE389A5F1CEB}" type="pres">
      <dgm:prSet presAssocID="{CA78725D-2043-4E0B-B015-49B8292FEC75}" presName="connector2" presStyleLbl="sibTrans2D1" presStyleIdx="1" presStyleCnt="3"/>
      <dgm:spPr/>
      <dgm:t>
        <a:bodyPr/>
        <a:lstStyle/>
        <a:p>
          <a:endParaRPr lang="pl-PL"/>
        </a:p>
      </dgm:t>
    </dgm:pt>
    <dgm:pt modelId="{C4C54D66-60AD-4E0A-93B2-A0D96157904A}" type="pres">
      <dgm:prSet presAssocID="{B2E57C67-3513-4A88-AA61-4EDFCAFEF3D0}" presName="connector3" presStyleLbl="sibTrans2D1" presStyleIdx="2" presStyleCnt="3" custAng="8139663"/>
      <dgm:spPr/>
      <dgm:t>
        <a:bodyPr/>
        <a:lstStyle/>
        <a:p>
          <a:endParaRPr lang="pl-PL"/>
        </a:p>
      </dgm:t>
    </dgm:pt>
  </dgm:ptLst>
  <dgm:cxnLst>
    <dgm:cxn modelId="{B97E2942-5999-4279-A6E3-546953EFE82E}" type="presOf" srcId="{EA7006B5-14C5-4C5F-8754-7F48BE83F7C1}" destId="{4700AD3E-E19A-4C9F-A22A-44B49E06383A}" srcOrd="0" destOrd="1" presId="urn:microsoft.com/office/officeart/2005/8/layout/gear1"/>
    <dgm:cxn modelId="{A2965CDF-1B43-4982-ACBE-23E3A04A785F}" type="presOf" srcId="{41E859D7-1971-4F14-B623-DBBB31B068C3}" destId="{7587EE14-BCAF-48D6-AE9A-61A3B2BCF693}" srcOrd="0" destOrd="0" presId="urn:microsoft.com/office/officeart/2005/8/layout/gear1"/>
    <dgm:cxn modelId="{C143E1B4-CF46-4B80-86EA-2C2C398550E8}" srcId="{46A34B40-D787-429A-B26C-4AB330F973FE}" destId="{D1E48134-CAE0-4429-B324-AA2E8A4F444F}" srcOrd="0" destOrd="0" parTransId="{0DECD2D7-3692-4E29-AD84-DC5ACEDFA71C}" sibTransId="{A210B68E-7FDD-4E71-8802-5304994B118B}"/>
    <dgm:cxn modelId="{D1D2A67B-9DCE-4120-BB28-DA7412B24C10}" srcId="{41E859D7-1971-4F14-B623-DBBB31B068C3}" destId="{5A0E2269-DED8-4731-9F58-06FACA60D32D}" srcOrd="2" destOrd="0" parTransId="{E0ECAB15-23AE-4422-B91E-5F8CCDAF5696}" sibTransId="{2F1C38A3-9A58-47FF-A58B-E0308E33320E}"/>
    <dgm:cxn modelId="{692D7418-104E-4F1A-A70D-966996C83486}" srcId="{6E0F8129-3941-4D94-853D-100E75A32AE7}" destId="{DBFE4BE7-0570-48EB-B6E7-61BB641B1E97}" srcOrd="0" destOrd="0" parTransId="{48B13825-7E67-4325-A564-E750617808ED}" sibTransId="{53C3F1CC-D61E-4B90-9EFB-C8BF8638BC4A}"/>
    <dgm:cxn modelId="{67201F5C-2F57-4454-9A06-C6BAAF236046}" type="presOf" srcId="{7A37580A-43B4-4836-9B34-ADF983D0F336}" destId="{C60308E2-8E92-4D6C-9C27-F399E436DF7C}" srcOrd="0" destOrd="2" presId="urn:microsoft.com/office/officeart/2005/8/layout/gear1"/>
    <dgm:cxn modelId="{82AE7862-4CF8-444B-80A9-AB456EA4AFAB}" srcId="{46A34B40-D787-429A-B26C-4AB330F973FE}" destId="{78626C21-B79C-4258-89F9-090DD57AD74C}" srcOrd="3" destOrd="0" parTransId="{122E5830-0481-49B5-AF46-CAAAD2A0D565}" sibTransId="{05DFE331-7E56-40B3-8150-91A6FEA86927}"/>
    <dgm:cxn modelId="{505DE94B-0C0C-4D97-BA29-3A2861BA1EE9}" type="presOf" srcId="{46A34B40-D787-429A-B26C-4AB330F973FE}" destId="{DE8D311B-9D87-4DB3-BFA5-3C10ED4DE2A0}" srcOrd="0" destOrd="0" presId="urn:microsoft.com/office/officeart/2005/8/layout/gear1"/>
    <dgm:cxn modelId="{4824D9AC-9B98-4DBA-8FFF-6ABEF1FBCD06}" type="presOf" srcId="{6E0F8129-3941-4D94-853D-100E75A32AE7}" destId="{25380738-EB77-4747-93AF-334657FDD4F4}" srcOrd="0" destOrd="0" presId="urn:microsoft.com/office/officeart/2005/8/layout/gear1"/>
    <dgm:cxn modelId="{AA8A4A6B-3F03-4F73-9AA7-738E75B80927}" type="presOf" srcId="{D1E48134-CAE0-4429-B324-AA2E8A4F444F}" destId="{E1107562-58DB-4941-8DE8-0FBCC60324C3}" srcOrd="1" destOrd="0" presId="urn:microsoft.com/office/officeart/2005/8/layout/gear1"/>
    <dgm:cxn modelId="{43FA099C-10EA-42B5-96C1-4D542B45F59B}" type="presOf" srcId="{CA78725D-2043-4E0B-B015-49B8292FEC75}" destId="{F5A49135-F36F-4E78-B41E-CE389A5F1CEB}" srcOrd="0" destOrd="0" presId="urn:microsoft.com/office/officeart/2005/8/layout/gear1"/>
    <dgm:cxn modelId="{2E5B384D-3131-4AFA-8B48-29F8AB890444}" type="presOf" srcId="{6E0F8129-3941-4D94-853D-100E75A32AE7}" destId="{01595D13-64F8-4EF6-BA3A-C88CCA06F0FE}" srcOrd="1" destOrd="0" presId="urn:microsoft.com/office/officeart/2005/8/layout/gear1"/>
    <dgm:cxn modelId="{8371113A-1822-4C5A-BFF2-CF07B1FC00E9}" srcId="{6E0F8129-3941-4D94-853D-100E75A32AE7}" destId="{7A37580A-43B4-4836-9B34-ADF983D0F336}" srcOrd="2" destOrd="0" parTransId="{CB4B1EBF-98BE-4F4D-B2B0-551AAEDFB4AA}" sibTransId="{7B036848-1DF7-4659-B9CD-6B2489417E85}"/>
    <dgm:cxn modelId="{40D32C10-863B-4F7C-B528-04A36BF12BB9}" type="presOf" srcId="{DBFE4BE7-0570-48EB-B6E7-61BB641B1E97}" destId="{C60308E2-8E92-4D6C-9C27-F399E436DF7C}" srcOrd="0" destOrd="0" presId="urn:microsoft.com/office/officeart/2005/8/layout/gear1"/>
    <dgm:cxn modelId="{C1B57B50-6F65-4062-A1C3-B5E1B9D3FFB9}" srcId="{41E859D7-1971-4F14-B623-DBBB31B068C3}" destId="{EA7006B5-14C5-4C5F-8754-7F48BE83F7C1}" srcOrd="1" destOrd="0" parTransId="{A6D4CDA8-6476-49D3-9E66-50F851078616}" sibTransId="{46D5260F-F0E8-4873-B3B6-853B2B6E891F}"/>
    <dgm:cxn modelId="{FB6701F6-8400-4F43-AA0C-0890C3BC0871}" srcId="{46A34B40-D787-429A-B26C-4AB330F973FE}" destId="{6E0F8129-3941-4D94-853D-100E75A32AE7}" srcOrd="2" destOrd="0" parTransId="{AB41659C-2744-48D6-89AF-2ACB7F27E3E9}" sibTransId="{B2E57C67-3513-4A88-AA61-4EDFCAFEF3D0}"/>
    <dgm:cxn modelId="{1CE7FC5E-BBE2-4DBA-AC6D-5B73C607E835}" type="presOf" srcId="{6E0F8129-3941-4D94-853D-100E75A32AE7}" destId="{57128E7C-9763-4158-BC31-F1F8B391970E}" srcOrd="3" destOrd="0" presId="urn:microsoft.com/office/officeart/2005/8/layout/gear1"/>
    <dgm:cxn modelId="{54D55C9D-8C38-4CC6-95FE-2046B50B3578}" type="presOf" srcId="{D1E48134-CAE0-4429-B324-AA2E8A4F444F}" destId="{A961D5D4-E335-4978-AEEC-425D54BF9595}" srcOrd="2" destOrd="0" presId="urn:microsoft.com/office/officeart/2005/8/layout/gear1"/>
    <dgm:cxn modelId="{9C36EE1B-704C-4941-BC43-B81583A8AA4B}" type="presOf" srcId="{A210B68E-7FDD-4E71-8802-5304994B118B}" destId="{C6099C48-F00E-4A94-91A3-6B4968E972BC}" srcOrd="0" destOrd="0" presId="urn:microsoft.com/office/officeart/2005/8/layout/gear1"/>
    <dgm:cxn modelId="{B0F09D3D-0E86-4456-BFB7-C0A4E4A93F12}" type="presOf" srcId="{03FF715F-E0B3-44C9-BFBA-09D39E325CDC}" destId="{4700AD3E-E19A-4C9F-A22A-44B49E06383A}" srcOrd="0" destOrd="0" presId="urn:microsoft.com/office/officeart/2005/8/layout/gear1"/>
    <dgm:cxn modelId="{84585B78-6FBE-49B8-87DC-F3BA8F025263}" type="presOf" srcId="{41E859D7-1971-4F14-B623-DBBB31B068C3}" destId="{D02FCDF3-802C-4C4E-9D9D-757CDA253A9A}" srcOrd="1" destOrd="0" presId="urn:microsoft.com/office/officeart/2005/8/layout/gear1"/>
    <dgm:cxn modelId="{A81AD3C7-0727-4F29-B560-048B8F0B99E9}" type="presOf" srcId="{6E0F8129-3941-4D94-853D-100E75A32AE7}" destId="{5E328D13-2446-4E8C-B905-1530EDBCDC7B}" srcOrd="2" destOrd="0" presId="urn:microsoft.com/office/officeart/2005/8/layout/gear1"/>
    <dgm:cxn modelId="{EAB89BEE-B5EE-40A8-A6E8-A962DEF27CFD}" type="presOf" srcId="{B2E57C67-3513-4A88-AA61-4EDFCAFEF3D0}" destId="{C4C54D66-60AD-4E0A-93B2-A0D96157904A}" srcOrd="0" destOrd="0" presId="urn:microsoft.com/office/officeart/2005/8/layout/gear1"/>
    <dgm:cxn modelId="{BC746DAE-26BB-418E-9057-27733430519D}" type="presOf" srcId="{41E859D7-1971-4F14-B623-DBBB31B068C3}" destId="{ED29B1BB-4F02-4A53-8B86-B9F1240CEB7C}" srcOrd="2" destOrd="0" presId="urn:microsoft.com/office/officeart/2005/8/layout/gear1"/>
    <dgm:cxn modelId="{4249AA45-C305-4E0F-99C4-05B442AFBBEB}" type="presOf" srcId="{D1E48134-CAE0-4429-B324-AA2E8A4F444F}" destId="{C21D3309-195F-4394-8A7E-19BFE30D50DF}" srcOrd="0" destOrd="0" presId="urn:microsoft.com/office/officeart/2005/8/layout/gear1"/>
    <dgm:cxn modelId="{BAD6EEB1-7519-42F7-A2F9-A626D5C4498A}" srcId="{46A34B40-D787-429A-B26C-4AB330F973FE}" destId="{41E859D7-1971-4F14-B623-DBBB31B068C3}" srcOrd="1" destOrd="0" parTransId="{5770E331-8B93-4384-B94A-E660664A4D09}" sibTransId="{CA78725D-2043-4E0B-B015-49B8292FEC75}"/>
    <dgm:cxn modelId="{96F43265-B963-49EA-9951-A7113FC5D57A}" srcId="{41E859D7-1971-4F14-B623-DBBB31B068C3}" destId="{03FF715F-E0B3-44C9-BFBA-09D39E325CDC}" srcOrd="0" destOrd="0" parTransId="{F79FC2F2-798D-47C1-BF16-1F9358B65359}" sibTransId="{E95413D4-F2CF-47F9-B9F6-992720D8E1D6}"/>
    <dgm:cxn modelId="{6F41D5BA-C983-480C-A369-3DF9B9979715}" srcId="{6E0F8129-3941-4D94-853D-100E75A32AE7}" destId="{7DF6483E-BBA6-4DC0-92E5-AEAE2BD3E5DB}" srcOrd="1" destOrd="0" parTransId="{815F1721-2C51-4ED2-A798-3BBAEF1A6953}" sibTransId="{C60B2883-38A3-42D5-826C-60D61B0F1AC3}"/>
    <dgm:cxn modelId="{682E4FD3-C9E0-40AB-B0DE-9E123B9BD96D}" type="presOf" srcId="{5A0E2269-DED8-4731-9F58-06FACA60D32D}" destId="{4700AD3E-E19A-4C9F-A22A-44B49E06383A}" srcOrd="0" destOrd="2" presId="urn:microsoft.com/office/officeart/2005/8/layout/gear1"/>
    <dgm:cxn modelId="{7191D6C6-0B04-4187-9D37-7C44771DB948}" type="presOf" srcId="{7DF6483E-BBA6-4DC0-92E5-AEAE2BD3E5DB}" destId="{C60308E2-8E92-4D6C-9C27-F399E436DF7C}" srcOrd="0" destOrd="1" presId="urn:microsoft.com/office/officeart/2005/8/layout/gear1"/>
    <dgm:cxn modelId="{DD691E68-E82D-440B-ADE3-BD2C09E9ED87}" type="presParOf" srcId="{DE8D311B-9D87-4DB3-BFA5-3C10ED4DE2A0}" destId="{C21D3309-195F-4394-8A7E-19BFE30D50DF}" srcOrd="0" destOrd="0" presId="urn:microsoft.com/office/officeart/2005/8/layout/gear1"/>
    <dgm:cxn modelId="{31F8F86F-1086-4F14-97E3-7161E40FD33B}" type="presParOf" srcId="{DE8D311B-9D87-4DB3-BFA5-3C10ED4DE2A0}" destId="{E1107562-58DB-4941-8DE8-0FBCC60324C3}" srcOrd="1" destOrd="0" presId="urn:microsoft.com/office/officeart/2005/8/layout/gear1"/>
    <dgm:cxn modelId="{931FAE77-F5F6-45EB-A42B-199333053641}" type="presParOf" srcId="{DE8D311B-9D87-4DB3-BFA5-3C10ED4DE2A0}" destId="{A961D5D4-E335-4978-AEEC-425D54BF9595}" srcOrd="2" destOrd="0" presId="urn:microsoft.com/office/officeart/2005/8/layout/gear1"/>
    <dgm:cxn modelId="{816A9D04-883A-479E-BA33-8F90FD8F110E}" type="presParOf" srcId="{DE8D311B-9D87-4DB3-BFA5-3C10ED4DE2A0}" destId="{7587EE14-BCAF-48D6-AE9A-61A3B2BCF693}" srcOrd="3" destOrd="0" presId="urn:microsoft.com/office/officeart/2005/8/layout/gear1"/>
    <dgm:cxn modelId="{7075411E-3F2F-43D5-95B9-EC5D16C6B9B6}" type="presParOf" srcId="{DE8D311B-9D87-4DB3-BFA5-3C10ED4DE2A0}" destId="{D02FCDF3-802C-4C4E-9D9D-757CDA253A9A}" srcOrd="4" destOrd="0" presId="urn:microsoft.com/office/officeart/2005/8/layout/gear1"/>
    <dgm:cxn modelId="{A55A55D1-C7B1-45D2-8A98-A6BF3845D0D4}" type="presParOf" srcId="{DE8D311B-9D87-4DB3-BFA5-3C10ED4DE2A0}" destId="{ED29B1BB-4F02-4A53-8B86-B9F1240CEB7C}" srcOrd="5" destOrd="0" presId="urn:microsoft.com/office/officeart/2005/8/layout/gear1"/>
    <dgm:cxn modelId="{A67DF944-0A62-4C78-85E3-C6137C6CECC8}" type="presParOf" srcId="{DE8D311B-9D87-4DB3-BFA5-3C10ED4DE2A0}" destId="{4700AD3E-E19A-4C9F-A22A-44B49E06383A}" srcOrd="6" destOrd="0" presId="urn:microsoft.com/office/officeart/2005/8/layout/gear1"/>
    <dgm:cxn modelId="{0FEC71EF-332E-42B6-AAC0-B5850BCD4D7E}" type="presParOf" srcId="{DE8D311B-9D87-4DB3-BFA5-3C10ED4DE2A0}" destId="{25380738-EB77-4747-93AF-334657FDD4F4}" srcOrd="7" destOrd="0" presId="urn:microsoft.com/office/officeart/2005/8/layout/gear1"/>
    <dgm:cxn modelId="{2FD94061-DBA0-4BE2-A4D1-60E82585E51E}" type="presParOf" srcId="{DE8D311B-9D87-4DB3-BFA5-3C10ED4DE2A0}" destId="{01595D13-64F8-4EF6-BA3A-C88CCA06F0FE}" srcOrd="8" destOrd="0" presId="urn:microsoft.com/office/officeart/2005/8/layout/gear1"/>
    <dgm:cxn modelId="{D038DAFD-1A29-4B0B-AE6B-9A30625E4425}" type="presParOf" srcId="{DE8D311B-9D87-4DB3-BFA5-3C10ED4DE2A0}" destId="{5E328D13-2446-4E8C-B905-1530EDBCDC7B}" srcOrd="9" destOrd="0" presId="urn:microsoft.com/office/officeart/2005/8/layout/gear1"/>
    <dgm:cxn modelId="{6D33C750-B700-45D6-A53D-DE73275A4134}" type="presParOf" srcId="{DE8D311B-9D87-4DB3-BFA5-3C10ED4DE2A0}" destId="{57128E7C-9763-4158-BC31-F1F8B391970E}" srcOrd="10" destOrd="0" presId="urn:microsoft.com/office/officeart/2005/8/layout/gear1"/>
    <dgm:cxn modelId="{F15BE15C-7D68-4D6E-BC03-301D70D6CB03}" type="presParOf" srcId="{DE8D311B-9D87-4DB3-BFA5-3C10ED4DE2A0}" destId="{C60308E2-8E92-4D6C-9C27-F399E436DF7C}" srcOrd="11" destOrd="0" presId="urn:microsoft.com/office/officeart/2005/8/layout/gear1"/>
    <dgm:cxn modelId="{A7A4AD92-6C7F-4F8C-A667-CF34862C7906}" type="presParOf" srcId="{DE8D311B-9D87-4DB3-BFA5-3C10ED4DE2A0}" destId="{C6099C48-F00E-4A94-91A3-6B4968E972BC}" srcOrd="12" destOrd="0" presId="urn:microsoft.com/office/officeart/2005/8/layout/gear1"/>
    <dgm:cxn modelId="{55E00B47-6218-4E56-9BE3-42578310AA15}" type="presParOf" srcId="{DE8D311B-9D87-4DB3-BFA5-3C10ED4DE2A0}" destId="{F5A49135-F36F-4E78-B41E-CE389A5F1CEB}" srcOrd="13" destOrd="0" presId="urn:microsoft.com/office/officeart/2005/8/layout/gear1"/>
    <dgm:cxn modelId="{BF70B736-756A-42AA-B1EB-73E32294FBF6}" type="presParOf" srcId="{DE8D311B-9D87-4DB3-BFA5-3C10ED4DE2A0}" destId="{C4C54D66-60AD-4E0A-93B2-A0D96157904A}" srcOrd="14"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E1DA97-6235-4E45-806A-2D63C4A84283}">
      <dsp:nvSpPr>
        <dsp:cNvPr id="0" name=""/>
        <dsp:cNvSpPr/>
      </dsp:nvSpPr>
      <dsp:spPr>
        <a:xfrm>
          <a:off x="2037295" y="0"/>
          <a:ext cx="1567564" cy="870869"/>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smtClean="0">
              <a:solidFill>
                <a:srgbClr val="21489F"/>
              </a:solidFill>
            </a:rPr>
            <a:t>PROGRAMY KRAJOWE</a:t>
          </a:r>
          <a:endParaRPr lang="pl-PL" sz="2200" kern="1200" dirty="0">
            <a:solidFill>
              <a:srgbClr val="21489F"/>
            </a:solidFill>
          </a:endParaRPr>
        </a:p>
      </dsp:txBody>
      <dsp:txXfrm>
        <a:off x="2037295" y="0"/>
        <a:ext cx="1567564" cy="870869"/>
      </dsp:txXfrm>
    </dsp:sp>
    <dsp:sp modelId="{B8974849-9848-4C59-BACF-893F1D4036C4}">
      <dsp:nvSpPr>
        <dsp:cNvPr id="0" name=""/>
        <dsp:cNvSpPr/>
      </dsp:nvSpPr>
      <dsp:spPr>
        <a:xfrm>
          <a:off x="4152621" y="0"/>
          <a:ext cx="1567564" cy="870869"/>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smtClean="0">
              <a:solidFill>
                <a:srgbClr val="FF0000"/>
              </a:solidFill>
            </a:rPr>
            <a:t>RPO WM 2014-2020</a:t>
          </a:r>
          <a:endParaRPr lang="pl-PL" sz="2200" kern="1200" dirty="0">
            <a:solidFill>
              <a:srgbClr val="FF0000"/>
            </a:solidFill>
          </a:endParaRPr>
        </a:p>
      </dsp:txBody>
      <dsp:txXfrm>
        <a:off x="4152621" y="0"/>
        <a:ext cx="1567564" cy="870869"/>
      </dsp:txXfrm>
    </dsp:sp>
    <dsp:sp modelId="{4380F8E3-4188-4F91-B41A-636F484959C4}">
      <dsp:nvSpPr>
        <dsp:cNvPr id="0" name=""/>
        <dsp:cNvSpPr/>
      </dsp:nvSpPr>
      <dsp:spPr>
        <a:xfrm>
          <a:off x="3477697" y="3701194"/>
          <a:ext cx="653151" cy="653151"/>
        </a:xfrm>
        <a:prstGeom prst="triangle">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FB16AD76-AA65-4781-98B4-0A5F7F92F8BD}">
      <dsp:nvSpPr>
        <dsp:cNvPr id="0" name=""/>
        <dsp:cNvSpPr/>
      </dsp:nvSpPr>
      <dsp:spPr>
        <a:xfrm rot="240000">
          <a:off x="1844219" y="3421311"/>
          <a:ext cx="3920108" cy="27412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FD64DC9F-8834-4CBC-B3CD-27277B35FEBA}">
      <dsp:nvSpPr>
        <dsp:cNvPr id="0" name=""/>
        <dsp:cNvSpPr/>
      </dsp:nvSpPr>
      <dsp:spPr>
        <a:xfrm rot="240000">
          <a:off x="4202121" y="2927472"/>
          <a:ext cx="1555650" cy="5372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1" kern="1200" dirty="0" smtClean="0">
              <a:latin typeface="Calibri"/>
              <a:ea typeface="Times New Roman"/>
              <a:cs typeface="Times New Roman"/>
            </a:rPr>
            <a:t>2,08 mld EUR </a:t>
          </a:r>
          <a:endParaRPr lang="pl-PL" sz="1100" kern="1200" dirty="0"/>
        </a:p>
      </dsp:txBody>
      <dsp:txXfrm rot="240000">
        <a:off x="4202121" y="2927472"/>
        <a:ext cx="1555650" cy="537235"/>
      </dsp:txXfrm>
    </dsp:sp>
    <dsp:sp modelId="{F6307B6F-05D9-4AD9-B01F-D0BDE7507768}">
      <dsp:nvSpPr>
        <dsp:cNvPr id="0" name=""/>
        <dsp:cNvSpPr/>
      </dsp:nvSpPr>
      <dsp:spPr>
        <a:xfrm rot="240000">
          <a:off x="1927920" y="2199224"/>
          <a:ext cx="1555650" cy="5372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POWER: </a:t>
          </a:r>
        </a:p>
        <a:p>
          <a:pPr lvl="0" algn="ctr" defTabSz="488950">
            <a:lnSpc>
              <a:spcPct val="90000"/>
            </a:lnSpc>
            <a:spcBef>
              <a:spcPct val="0"/>
            </a:spcBef>
            <a:spcAft>
              <a:spcPct val="35000"/>
            </a:spcAft>
          </a:pPr>
          <a:r>
            <a:rPr lang="pl-PL" sz="1100" kern="1200" dirty="0" smtClean="0"/>
            <a:t>568 mln EUR</a:t>
          </a:r>
          <a:endParaRPr lang="pl-PL" sz="1100" kern="1200" dirty="0"/>
        </a:p>
      </dsp:txBody>
      <dsp:txXfrm rot="240000">
        <a:off x="1927920" y="2199224"/>
        <a:ext cx="1555650" cy="537235"/>
      </dsp:txXfrm>
    </dsp:sp>
    <dsp:sp modelId="{2CC47A5B-F8C8-4EB9-9B82-926175B3563B}">
      <dsp:nvSpPr>
        <dsp:cNvPr id="0" name=""/>
        <dsp:cNvSpPr/>
      </dsp:nvSpPr>
      <dsp:spPr>
        <a:xfrm rot="240000">
          <a:off x="1991028" y="1631269"/>
          <a:ext cx="1555650" cy="53723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POIŚ: </a:t>
          </a:r>
          <a:br>
            <a:rPr lang="pl-PL" sz="1100" kern="1200" dirty="0" smtClean="0"/>
          </a:br>
          <a:r>
            <a:rPr lang="pl-PL" sz="1100" kern="1200" dirty="0" smtClean="0"/>
            <a:t>182 mln EUR</a:t>
          </a:r>
          <a:endParaRPr lang="pl-PL" sz="1100" kern="1200" dirty="0"/>
        </a:p>
      </dsp:txBody>
      <dsp:txXfrm rot="240000">
        <a:off x="1991028" y="1631269"/>
        <a:ext cx="1555650" cy="537235"/>
      </dsp:txXfrm>
    </dsp:sp>
    <dsp:sp modelId="{ADB448FE-7706-4B45-A944-233067247D17}">
      <dsp:nvSpPr>
        <dsp:cNvPr id="0" name=""/>
        <dsp:cNvSpPr/>
      </dsp:nvSpPr>
      <dsp:spPr>
        <a:xfrm rot="240000">
          <a:off x="2054136" y="1063307"/>
          <a:ext cx="1555650" cy="5372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POPC: </a:t>
          </a:r>
          <a:br>
            <a:rPr lang="pl-PL" sz="1100" kern="1200" dirty="0" smtClean="0"/>
          </a:br>
          <a:r>
            <a:rPr lang="pl-PL" sz="1100" kern="1200" dirty="0" smtClean="0"/>
            <a:t>149 mln EUR </a:t>
          </a:r>
          <a:endParaRPr lang="pl-PL" sz="1100" kern="1200" dirty="0"/>
        </a:p>
      </dsp:txBody>
      <dsp:txXfrm rot="240000">
        <a:off x="2054136" y="1063307"/>
        <a:ext cx="1555650" cy="537235"/>
      </dsp:txXfrm>
    </dsp:sp>
    <dsp:sp modelId="{E8CB2BA5-2456-45D3-BBAB-29679710427E}">
      <dsp:nvSpPr>
        <dsp:cNvPr id="0" name=""/>
        <dsp:cNvSpPr/>
      </dsp:nvSpPr>
      <dsp:spPr>
        <a:xfrm rot="240000">
          <a:off x="1864816" y="2767184"/>
          <a:ext cx="1555650" cy="53723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POIR:</a:t>
          </a:r>
          <a:br>
            <a:rPr lang="pl-PL" sz="1100" kern="1200" dirty="0" smtClean="0"/>
          </a:br>
          <a:r>
            <a:rPr lang="pl-PL" sz="1100" kern="1200" dirty="0" smtClean="0"/>
            <a:t>759 mln EUR</a:t>
          </a:r>
          <a:endParaRPr lang="pl-PL" sz="1100" kern="1200" dirty="0"/>
        </a:p>
      </dsp:txBody>
      <dsp:txXfrm rot="240000">
        <a:off x="1864816" y="2767184"/>
        <a:ext cx="1555650" cy="5372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dirty="0">
                <a:latin typeface="Georgia" pitchFamily="18" charset="0"/>
              </a:defRPr>
            </a:lvl1pPr>
          </a:lstStyle>
          <a:p>
            <a:pPr>
              <a:defRPr/>
            </a:pPr>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atin typeface="Georgia" pitchFamily="18" charset="0"/>
              </a:defRPr>
            </a:lvl1pPr>
          </a:lstStyle>
          <a:p>
            <a:pPr>
              <a:defRPr/>
            </a:pPr>
            <a:fld id="{CC983C9B-6574-4EF9-B42B-BBCF0EBB8248}" type="datetimeFigureOut">
              <a:rPr lang="pl-PL"/>
              <a:pPr>
                <a:defRPr/>
              </a:pPr>
              <a:t>2016-10-10</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l-PL" noProof="0" dirty="0" smtClean="0"/>
              <a:t>Kliknij, aby edytować style wzorca tekstu</a:t>
            </a:r>
          </a:p>
          <a:p>
            <a:pPr lvl="1"/>
            <a:r>
              <a:rPr lang="pl-PL" noProof="0" dirty="0" smtClean="0"/>
              <a:t>Drugi poziom</a:t>
            </a:r>
          </a:p>
          <a:p>
            <a:pPr lvl="2"/>
            <a:r>
              <a:rPr lang="pl-PL" noProof="0" dirty="0" smtClean="0"/>
              <a:t>Trzeci poziom</a:t>
            </a:r>
          </a:p>
          <a:p>
            <a:pPr lvl="3"/>
            <a:r>
              <a:rPr lang="pl-PL" noProof="0" dirty="0" smtClean="0"/>
              <a:t>Czwarty poziom</a:t>
            </a:r>
          </a:p>
          <a:p>
            <a:pPr lvl="4"/>
            <a:r>
              <a:rPr lang="pl-PL" noProof="0" dirty="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dirty="0">
                <a:latin typeface="Georgia" pitchFamily="18" charset="0"/>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Georgia" pitchFamily="18" charset="0"/>
              </a:defRPr>
            </a:lvl1pPr>
          </a:lstStyle>
          <a:p>
            <a:pPr>
              <a:defRPr/>
            </a:pPr>
            <a:fld id="{04256009-0A46-4BCF-9E23-02475AC41B12}" type="slidenum">
              <a:rPr lang="pl-PL" altLang="pl-PL"/>
              <a:pPr>
                <a:defRPr/>
              </a:pPr>
              <a:t>‹#›</a:t>
            </a:fld>
            <a:endParaRPr lang="pl-PL" altLang="pl-PL" dirty="0"/>
          </a:p>
        </p:txBody>
      </p:sp>
    </p:spTree>
    <p:extLst>
      <p:ext uri="{BB962C8B-B14F-4D97-AF65-F5344CB8AC3E}">
        <p14:creationId xmlns="" xmlns:p14="http://schemas.microsoft.com/office/powerpoint/2010/main" val="4186075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Georg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Georg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04256009-0A46-4BCF-9E23-02475AC41B12}" type="slidenum">
              <a:rPr lang="pl-PL" altLang="pl-PL" smtClean="0"/>
              <a:pPr>
                <a:defRPr/>
              </a:pPr>
              <a:t>1</a:t>
            </a:fld>
            <a:endParaRPr lang="pl-PL" alt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04256009-0A46-4BCF-9E23-02475AC41B12}" type="slidenum">
              <a:rPr lang="pl-PL" altLang="pl-PL" smtClean="0"/>
              <a:pPr>
                <a:defRPr/>
              </a:pPr>
              <a:t>65</a:t>
            </a:fld>
            <a:endParaRPr lang="pl-PL" altLang="pl-P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1748" name="Symbol zastępczy nagłówka 4"/>
          <p:cNvSpPr>
            <a:spLocks noGrp="1"/>
          </p:cNvSpPr>
          <p:nvPr>
            <p:ph type="hdr" sz="quarter"/>
          </p:nvPr>
        </p:nvSpPr>
        <p:spPr bwMode="auto">
          <a:xfrm>
            <a:off x="4" y="3"/>
            <a:ext cx="2946145" cy="496813"/>
          </a:xfrm>
          <a:prstGeom prst="rect">
            <a:avLst/>
          </a:prstGeom>
          <a:ln>
            <a:miter lim="800000"/>
            <a:headEnd/>
            <a:tailEnd/>
          </a:ln>
        </p:spPr>
        <p:txBody>
          <a:bodyPr wrap="square" lIns="93070" tIns="46534" rIns="93070" bIns="46534" numCol="1" anchor="t" anchorCtr="0" compatLnSpc="1">
            <a:prstTxWarp prst="textNoShape">
              <a:avLst/>
            </a:prstTxWarp>
          </a:bodyPr>
          <a:lstStyle/>
          <a:p>
            <a:pPr fontAlgn="base">
              <a:spcBef>
                <a:spcPct val="0"/>
              </a:spcBef>
              <a:spcAft>
                <a:spcPct val="0"/>
              </a:spcAft>
              <a:defRPr/>
            </a:pPr>
            <a:r>
              <a:rPr lang="pl-PL" smtClean="0"/>
              <a:t>jhhk</a:t>
            </a:r>
          </a:p>
        </p:txBody>
      </p:sp>
    </p:spTree>
    <p:extLst>
      <p:ext uri="{BB962C8B-B14F-4D97-AF65-F5344CB8AC3E}">
        <p14:creationId xmlns:p14="http://schemas.microsoft.com/office/powerpoint/2010/main" xmlns="" val="95576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1748" name="Symbol zastępczy nagłówka 4"/>
          <p:cNvSpPr>
            <a:spLocks noGrp="1"/>
          </p:cNvSpPr>
          <p:nvPr>
            <p:ph type="hdr" sz="quarter"/>
          </p:nvPr>
        </p:nvSpPr>
        <p:spPr bwMode="auto">
          <a:xfrm>
            <a:off x="5" y="4"/>
            <a:ext cx="2946145" cy="496813"/>
          </a:xfrm>
          <a:prstGeom prst="rect">
            <a:avLst/>
          </a:prstGeom>
          <a:ln>
            <a:miter lim="800000"/>
            <a:headEnd/>
            <a:tailEnd/>
          </a:ln>
        </p:spPr>
        <p:txBody>
          <a:bodyPr wrap="square" lIns="93070" tIns="46534" rIns="93070" bIns="46534" numCol="1" anchor="t" anchorCtr="0" compatLnSpc="1">
            <a:prstTxWarp prst="textNoShape">
              <a:avLst/>
            </a:prstTxWarp>
          </a:bodyPr>
          <a:lstStyle/>
          <a:p>
            <a:pPr fontAlgn="base">
              <a:spcBef>
                <a:spcPct val="0"/>
              </a:spcBef>
              <a:spcAft>
                <a:spcPct val="0"/>
              </a:spcAft>
              <a:defRPr/>
            </a:pPr>
            <a:r>
              <a:rPr lang="pl-PL" smtClean="0"/>
              <a:t>jhhk</a:t>
            </a:r>
          </a:p>
        </p:txBody>
      </p:sp>
    </p:spTree>
    <p:extLst>
      <p:ext uri="{BB962C8B-B14F-4D97-AF65-F5344CB8AC3E}">
        <p14:creationId xmlns:p14="http://schemas.microsoft.com/office/powerpoint/2010/main" xmlns="" val="108567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1748" name="Symbol zastępczy nagłówka 4"/>
          <p:cNvSpPr>
            <a:spLocks noGrp="1"/>
          </p:cNvSpPr>
          <p:nvPr>
            <p:ph type="hdr" sz="quarter"/>
          </p:nvPr>
        </p:nvSpPr>
        <p:spPr bwMode="auto">
          <a:xfrm>
            <a:off x="5" y="4"/>
            <a:ext cx="2946145" cy="496813"/>
          </a:xfrm>
          <a:prstGeom prst="rect">
            <a:avLst/>
          </a:prstGeom>
          <a:ln>
            <a:miter lim="800000"/>
            <a:headEnd/>
            <a:tailEnd/>
          </a:ln>
        </p:spPr>
        <p:txBody>
          <a:bodyPr wrap="square" lIns="93070" tIns="46534" rIns="93070" bIns="46534" numCol="1" anchor="t" anchorCtr="0" compatLnSpc="1">
            <a:prstTxWarp prst="textNoShape">
              <a:avLst/>
            </a:prstTxWarp>
          </a:bodyPr>
          <a:lstStyle/>
          <a:p>
            <a:pPr fontAlgn="base">
              <a:spcBef>
                <a:spcPct val="0"/>
              </a:spcBef>
              <a:spcAft>
                <a:spcPct val="0"/>
              </a:spcAft>
              <a:defRPr/>
            </a:pPr>
            <a:r>
              <a:rPr lang="pl-PL" smtClean="0">
                <a:solidFill>
                  <a:prstClr val="black"/>
                </a:solidFill>
              </a:rPr>
              <a:t>jhhk</a:t>
            </a:r>
          </a:p>
        </p:txBody>
      </p:sp>
    </p:spTree>
    <p:extLst>
      <p:ext uri="{BB962C8B-B14F-4D97-AF65-F5344CB8AC3E}">
        <p14:creationId xmlns:p14="http://schemas.microsoft.com/office/powerpoint/2010/main" xmlns="" val="9687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04256009-0A46-4BCF-9E23-02475AC41B12}" type="slidenum">
              <a:rPr lang="pl-PL" altLang="pl-PL" smtClean="0"/>
              <a:pPr>
                <a:defRPr/>
              </a:pPr>
              <a:t>28</a:t>
            </a:fld>
            <a:endParaRPr lang="pl-PL" alt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1748" name="Symbol zastępczy nagłówka 4"/>
          <p:cNvSpPr>
            <a:spLocks noGrp="1"/>
          </p:cNvSpPr>
          <p:nvPr>
            <p:ph type="hdr" sz="quarter"/>
          </p:nvPr>
        </p:nvSpPr>
        <p:spPr bwMode="auto">
          <a:xfrm>
            <a:off x="4" y="3"/>
            <a:ext cx="2946145" cy="496813"/>
          </a:xfrm>
          <a:prstGeom prst="rect">
            <a:avLst/>
          </a:prstGeom>
          <a:ln>
            <a:miter lim="800000"/>
            <a:headEnd/>
            <a:tailEnd/>
          </a:ln>
        </p:spPr>
        <p:txBody>
          <a:bodyPr wrap="square" lIns="93086" tIns="46542" rIns="93086" bIns="46542" numCol="1" anchor="t" anchorCtr="0" compatLnSpc="1">
            <a:prstTxWarp prst="textNoShape">
              <a:avLst/>
            </a:prstTxWarp>
          </a:bodyPr>
          <a:lstStyle/>
          <a:p>
            <a:pPr fontAlgn="base">
              <a:spcBef>
                <a:spcPct val="0"/>
              </a:spcBef>
              <a:spcAft>
                <a:spcPct val="0"/>
              </a:spcAft>
              <a:defRPr/>
            </a:pPr>
            <a:r>
              <a:rPr lang="pl-PL" smtClean="0"/>
              <a:t>jhhk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1748" name="Symbol zastępczy nagłówka 4"/>
          <p:cNvSpPr>
            <a:spLocks noGrp="1"/>
          </p:cNvSpPr>
          <p:nvPr>
            <p:ph type="hdr" sz="quarter"/>
          </p:nvPr>
        </p:nvSpPr>
        <p:spPr bwMode="auto">
          <a:xfrm>
            <a:off x="4" y="3"/>
            <a:ext cx="2946145" cy="496813"/>
          </a:xfrm>
          <a:prstGeom prst="rect">
            <a:avLst/>
          </a:prstGeom>
          <a:ln>
            <a:miter lim="800000"/>
            <a:headEnd/>
            <a:tailEnd/>
          </a:ln>
        </p:spPr>
        <p:txBody>
          <a:bodyPr wrap="square" lIns="93086" tIns="46542" rIns="93086" bIns="46542" numCol="1" anchor="t" anchorCtr="0" compatLnSpc="1">
            <a:prstTxWarp prst="textNoShape">
              <a:avLst/>
            </a:prstTxWarp>
          </a:bodyPr>
          <a:lstStyle/>
          <a:p>
            <a:pPr fontAlgn="base">
              <a:spcBef>
                <a:spcPct val="0"/>
              </a:spcBef>
              <a:spcAft>
                <a:spcPct val="0"/>
              </a:spcAft>
              <a:defRPr/>
            </a:pPr>
            <a:r>
              <a:rPr lang="pl-PL" smtClean="0"/>
              <a:t>jhhk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1748" name="Symbol zastępczy nagłówka 4"/>
          <p:cNvSpPr>
            <a:spLocks noGrp="1"/>
          </p:cNvSpPr>
          <p:nvPr>
            <p:ph type="hdr" sz="quarter"/>
          </p:nvPr>
        </p:nvSpPr>
        <p:spPr bwMode="auto">
          <a:xfrm>
            <a:off x="5" y="4"/>
            <a:ext cx="2946145" cy="496813"/>
          </a:xfrm>
          <a:prstGeom prst="rect">
            <a:avLst/>
          </a:prstGeom>
          <a:ln>
            <a:miter lim="800000"/>
            <a:headEnd/>
            <a:tailEnd/>
          </a:ln>
        </p:spPr>
        <p:txBody>
          <a:bodyPr wrap="square" lIns="93070" tIns="46534" rIns="93070" bIns="46534" numCol="1" anchor="t" anchorCtr="0" compatLnSpc="1">
            <a:prstTxWarp prst="textNoShape">
              <a:avLst/>
            </a:prstTxWarp>
          </a:bodyPr>
          <a:lstStyle/>
          <a:p>
            <a:pPr fontAlgn="base">
              <a:spcBef>
                <a:spcPct val="0"/>
              </a:spcBef>
              <a:spcAft>
                <a:spcPct val="0"/>
              </a:spcAft>
              <a:defRPr/>
            </a:pPr>
            <a:r>
              <a:rPr lang="pl-PL" smtClean="0"/>
              <a:t>jhhk</a:t>
            </a:r>
          </a:p>
        </p:txBody>
      </p:sp>
    </p:spTree>
    <p:extLst>
      <p:ext uri="{BB962C8B-B14F-4D97-AF65-F5344CB8AC3E}">
        <p14:creationId xmlns:p14="http://schemas.microsoft.com/office/powerpoint/2010/main" xmlns="" val="26589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120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dirty="0" smtClean="0"/>
          </a:p>
        </p:txBody>
      </p:sp>
      <p:sp>
        <p:nvSpPr>
          <p:cNvPr id="31748" name="Symbol zastępczy nagłówka 4"/>
          <p:cNvSpPr>
            <a:spLocks noGrp="1"/>
          </p:cNvSpPr>
          <p:nvPr>
            <p:ph type="hdr" sz="quarter"/>
          </p:nvPr>
        </p:nvSpPr>
        <p:spPr bwMode="auto">
          <a:xfrm>
            <a:off x="3" y="2"/>
            <a:ext cx="2946145" cy="496813"/>
          </a:xfrm>
          <a:prstGeom prst="rect">
            <a:avLst/>
          </a:prstGeom>
          <a:ln>
            <a:miter lim="800000"/>
            <a:headEnd/>
            <a:tailEnd/>
          </a:ln>
        </p:spPr>
        <p:txBody>
          <a:bodyPr wrap="square" lIns="93070" tIns="46534" rIns="93070" bIns="46534" numCol="1" anchor="t" anchorCtr="0" compatLnSpc="1">
            <a:prstTxWarp prst="textNoShape">
              <a:avLst/>
            </a:prstTxWarp>
          </a:bodyPr>
          <a:lstStyle/>
          <a:p>
            <a:pPr>
              <a:defRPr/>
            </a:pPr>
            <a:r>
              <a:rPr lang="pl-PL" smtClean="0">
                <a:solidFill>
                  <a:prstClr val="black"/>
                </a:solidFill>
              </a:rPr>
              <a:t>jhhk</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Dziękuję za uwagę</a:t>
            </a:r>
            <a:endParaRPr lang="pl-PL" dirty="0">
              <a:solidFill>
                <a:schemeClr val="bg1"/>
              </a:solidFill>
              <a:latin typeface="Georgia" pitchFamily="18" charset="0"/>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221186" name="Obraz 1" descr="cid:image004.jpg@01D13416.482675E0"/>
          <p:cNvPicPr>
            <a:picLocks noChangeAspect="1" noChangeArrowheads="1"/>
          </p:cNvPicPr>
          <p:nvPr userDrawn="1"/>
        </p:nvPicPr>
        <p:blipFill>
          <a:blip r:embed="rId3" cstate="print"/>
          <a:srcRect/>
          <a:stretch>
            <a:fillRect/>
          </a:stretch>
        </p:blipFill>
        <p:spPr bwMode="auto">
          <a:xfrm>
            <a:off x="124691" y="216131"/>
            <a:ext cx="5762625" cy="4857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0268432C-00F5-41DF-A2EA-4692A3BE238C}" type="slidenum">
              <a:rPr lang="pl-PL" altLang="pl-PL"/>
              <a:pPr>
                <a:defRPr/>
              </a:pPr>
              <a:t>‹#›</a:t>
            </a:fld>
            <a:endParaRPr lang="pl-PL" altLang="pl-PL"/>
          </a:p>
        </p:txBody>
      </p:sp>
      <p:pic>
        <p:nvPicPr>
          <p:cNvPr id="8"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7" name="Slide Number Placeholder 6"/>
          <p:cNvSpPr>
            <a:spLocks noGrp="1"/>
          </p:cNvSpPr>
          <p:nvPr>
            <p:ph type="sldNum" sz="quarter" idx="10"/>
          </p:nvPr>
        </p:nvSpPr>
        <p:spPr/>
        <p:txBody>
          <a:bodyPr/>
          <a:lstStyle>
            <a:lvl1pPr>
              <a:defRPr smtClean="0"/>
            </a:lvl1pPr>
          </a:lstStyle>
          <a:p>
            <a:pPr>
              <a:defRPr/>
            </a:pPr>
            <a:fld id="{5DD6914C-26D3-4B95-813A-38164A3D7EF2}" type="slidenum">
              <a:rPr lang="pl-PL" altLang="pl-PL"/>
              <a:pPr>
                <a:defRPr/>
              </a:pPr>
              <a:t>‹#›</a:t>
            </a:fld>
            <a:endParaRPr lang="pl-PL" altLang="pl-PL"/>
          </a:p>
        </p:txBody>
      </p:sp>
      <p:pic>
        <p:nvPicPr>
          <p:cNvPr id="9" name="Obraz 1" descr="cid:image004.jpg@01D13416.482675E0"/>
          <p:cNvPicPr>
            <a:picLocks noChangeAspect="1" noChangeArrowheads="1"/>
          </p:cNvPicPr>
          <p:nvPr userDrawn="1"/>
        </p:nvPicPr>
        <p:blipFill>
          <a:blip r:embed="rId3"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FDC56F3A-AE89-4BDA-8CDA-DA6630966090}" type="slidenum">
              <a:rPr lang="pl-PL" altLang="pl-PL"/>
              <a:pPr>
                <a:defRPr/>
              </a:pPr>
              <a:t>‹#›</a:t>
            </a:fld>
            <a:endParaRPr lang="pl-PL" alt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E2A2BFF7-098E-479A-9E25-7DA0EAB49D81}" type="slidenum">
              <a:rPr lang="pl-PL" altLang="pl-PL"/>
              <a:pPr>
                <a:defRPr/>
              </a:pPr>
              <a:t>‹#›</a:t>
            </a:fld>
            <a:endParaRPr lang="pl-PL" alt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B0176ABA-FDBB-4B1E-A84C-817A29A8C134}" type="slidenum">
              <a:rPr lang="pl-PL" altLang="pl-PL"/>
              <a:pPr>
                <a:defRPr/>
              </a:pPr>
              <a:t>‹#›</a:t>
            </a:fld>
            <a:endParaRPr lang="pl-PL" alt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D604102E-449E-4C7E-96EF-9B360362025E}" type="slidenum">
              <a:rPr lang="pl-PL" altLang="pl-PL"/>
              <a:pPr>
                <a:defRPr/>
              </a:pPr>
              <a:t>‹#›</a:t>
            </a:fld>
            <a:endParaRPr lang="pl-PL" alt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B5A1356E-5A1E-401E-AD3A-33D46C7B4D06}" type="slidenum">
              <a:rPr lang="pl-PL" altLang="pl-PL"/>
              <a:pPr>
                <a:defRPr/>
              </a:pPr>
              <a:t>‹#›</a:t>
            </a:fld>
            <a:endParaRPr lang="pl-PL" alt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F12ABE2D-8AFF-44FE-80A7-1DDB4B8D6BC4}" type="slidenum">
              <a:rPr lang="pl-PL" altLang="pl-PL"/>
              <a:pPr>
                <a:defRPr/>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schemeClr val="bg1"/>
              </a:solidFill>
              <a:latin typeface="Georgia" pitchFamily="18" charset="0"/>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baseline="0">
                <a:solidFill>
                  <a:schemeClr val="bg1"/>
                </a:solidFill>
              </a:defRPr>
            </a:lvl1pPr>
          </a:lstStyle>
          <a:p>
            <a:pPr lvl="0"/>
            <a:r>
              <a:rPr lang="pl-PL" smtClean="0"/>
              <a:t>Kliknij, aby edytować style wzorca tekstu</a:t>
            </a:r>
          </a:p>
        </p:txBody>
      </p:sp>
      <p:pic>
        <p:nvPicPr>
          <p:cNvPr id="220163" name="Obraz 1" descr="cid:image004.jpg@01D13416.482675E0"/>
          <p:cNvPicPr>
            <a:picLocks noChangeAspect="1" noChangeArrowheads="1"/>
          </p:cNvPicPr>
          <p:nvPr userDrawn="1"/>
        </p:nvPicPr>
        <p:blipFill>
          <a:blip r:embed="rId3" cstate="print"/>
          <a:srcRect/>
          <a:stretch>
            <a:fillRect/>
          </a:stretch>
        </p:blipFill>
        <p:spPr bwMode="auto">
          <a:xfrm>
            <a:off x="157943" y="282633"/>
            <a:ext cx="5461462" cy="46038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5473D59D-59F5-4B27-A57A-CC30F03CC909}" type="slidenum">
              <a:rPr lang="pl-PL" altLang="pl-PL"/>
              <a:pPr>
                <a:defRPr/>
              </a:pPr>
              <a:t>‹#›</a:t>
            </a:fld>
            <a:endParaRPr lang="pl-PL" alt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8E4063B2-0909-452C-9F7D-41F12DAE71A2}" type="slidenum">
              <a:rPr lang="pl-PL" altLang="pl-PL"/>
              <a:pPr>
                <a:defRPr/>
              </a:pPr>
              <a:t>‹#›</a:t>
            </a:fld>
            <a:endParaRPr lang="pl-PL" alt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7A0550F6-850E-47FC-868A-A000D5910377}" type="slidenum">
              <a:rPr lang="pl-PL" altLang="pl-PL"/>
              <a:pPr>
                <a:defRPr/>
              </a:pPr>
              <a:t>‹#›</a:t>
            </a:fld>
            <a:endParaRPr lang="pl-PL" alt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CB60BF31-D958-4CE3-9281-3F013CCC24E1}" type="slidenum">
              <a:rPr lang="pl-PL" altLang="pl-PL"/>
              <a:pPr>
                <a:defRPr/>
              </a:pPr>
              <a:t>‹#›</a:t>
            </a:fld>
            <a:endParaRPr lang="pl-PL" alt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3075D56E-6802-4B0E-A29D-911A185D71BA}" type="slidenum">
              <a:rPr lang="pl-PL" altLang="pl-PL"/>
              <a:pPr>
                <a:defRPr/>
              </a:pPr>
              <a:t>‹#›</a:t>
            </a:fld>
            <a:endParaRPr lang="pl-PL" alt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894F2239-1727-4881-B397-43E296622E06}" type="slidenum">
              <a:rPr lang="pl-PL" altLang="pl-PL"/>
              <a:pPr>
                <a:defRPr/>
              </a:pPr>
              <a:t>‹#›</a:t>
            </a:fld>
            <a:endParaRPr lang="pl-PL" alt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119077F3-2BB1-460A-A911-59243404B38D}" type="slidenum">
              <a:rPr lang="pl-PL" altLang="pl-PL"/>
              <a:pPr>
                <a:defRPr/>
              </a:pPr>
              <a:t>‹#›</a:t>
            </a:fld>
            <a:endParaRPr lang="pl-PL" alt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948275C5-7A04-40A2-B83B-E104BD409F77}" type="slidenum">
              <a:rPr lang="pl-PL" altLang="pl-PL"/>
              <a:pPr>
                <a:defRPr/>
              </a:pPr>
              <a:t>‹#›</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79A3BDAA-2FCE-42A3-8B76-C000DD11134A}" type="slidenum">
              <a:rPr lang="pl-PL" altLang="pl-PL"/>
              <a:pPr>
                <a:defRPr/>
              </a:pPr>
              <a:t>‹#›</a:t>
            </a:fld>
            <a:endParaRPr lang="pl-PL" altLang="pl-PL"/>
          </a:p>
        </p:txBody>
      </p:sp>
      <p:pic>
        <p:nvPicPr>
          <p:cNvPr id="7"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855D8454-F3E9-486C-A7A5-DD5F7B128C79}" type="slidenum">
              <a:rPr lang="pl-PL" altLang="pl-PL"/>
              <a:pPr>
                <a:defRPr/>
              </a:pPr>
              <a:t>‹#›</a:t>
            </a:fld>
            <a:endParaRPr lang="pl-PL" alt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A60A4DFA-5D94-4EAA-9920-B4756807FC3D}" type="slidenum">
              <a:rPr lang="pl-PL" altLang="pl-PL"/>
              <a:pPr>
                <a:defRPr/>
              </a:pPr>
              <a:t>‹#›</a:t>
            </a:fld>
            <a:endParaRPr lang="pl-PL" alt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AB3B6BC-92E7-485A-98B9-9071FA136157}" type="slidenum">
              <a:rPr lang="pl-PL" altLang="pl-PL"/>
              <a:pPr>
                <a:defRPr/>
              </a:pPr>
              <a:t>‹#›</a:t>
            </a:fld>
            <a:endParaRPr lang="pl-PL" alt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EF5A1CEB-A39A-4297-95DC-5C062C84A059}" type="slidenum">
              <a:rPr lang="pl-PL" altLang="pl-PL"/>
              <a:pPr>
                <a:defRPr/>
              </a:pPr>
              <a:t>‹#›</a:t>
            </a:fld>
            <a:endParaRPr lang="pl-PL" alt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9D765F7F-1E4D-4C63-8F02-2CC4D99220CC}" type="slidenum">
              <a:rPr lang="pl-PL" altLang="pl-PL"/>
              <a:pPr>
                <a:defRPr/>
              </a:pPr>
              <a:t>‹#›</a:t>
            </a:fld>
            <a:endParaRPr lang="pl-PL" altLang="pl-P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7BAA4A67-5E82-4EAB-9A56-0B89A4EA75B5}" type="slidenum">
              <a:rPr lang="pl-PL" altLang="pl-PL"/>
              <a:pPr>
                <a:defRPr/>
              </a:pPr>
              <a:t>‹#›</a:t>
            </a:fld>
            <a:endParaRPr lang="pl-PL" alt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08E3C9E4-4520-4051-87C5-EBAF8CF2CE70}" type="slidenum">
              <a:rPr lang="pl-PL" altLang="pl-PL"/>
              <a:pPr>
                <a:defRPr/>
              </a:pPr>
              <a:t>‹#›</a:t>
            </a:fld>
            <a:endParaRPr lang="pl-PL" alt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6767B95D-407A-43E3-A282-56EBDE05296C}" type="slidenum">
              <a:rPr lang="pl-PL" altLang="pl-PL"/>
              <a:pPr>
                <a:defRPr/>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D05DF79C-9FF5-44FE-887C-029D0C29FFAC}" type="slidenum">
              <a:rPr lang="pl-PL" altLang="pl-PL"/>
              <a:pPr>
                <a:defRPr/>
              </a:pPr>
              <a:t>‹#›</a:t>
            </a:fld>
            <a:endParaRPr lang="pl-PL" altLang="pl-PL"/>
          </a:p>
        </p:txBody>
      </p:sp>
      <p:pic>
        <p:nvPicPr>
          <p:cNvPr id="7"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47D3D8AE-DDC5-4B43-B349-FAA248BF2D4E}" type="slidenum">
              <a:rPr lang="pl-PL" altLang="pl-PL"/>
              <a:pPr>
                <a:defRPr/>
              </a:pPr>
              <a:t>‹#›</a:t>
            </a:fld>
            <a:endParaRPr lang="pl-PL" alt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4210693B-F4D8-4988-9B33-131DA6E87C9C}" type="slidenum">
              <a:rPr lang="pl-PL" altLang="pl-PL"/>
              <a:pPr>
                <a:defRPr/>
              </a:pPr>
              <a:t>‹#›</a:t>
            </a:fld>
            <a:endParaRPr lang="pl-PL" alt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9889606D-AFEB-439A-944E-8FC11028AB9A}" type="slidenum">
              <a:rPr lang="pl-PL" altLang="pl-PL"/>
              <a:pPr>
                <a:defRPr/>
              </a:pPr>
              <a:t>‹#›</a:t>
            </a:fld>
            <a:endParaRPr lang="pl-PL" alt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800600" y="-142875"/>
            <a:ext cx="4238625" cy="10525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1F50781-08FE-4B9B-B6B8-0B5DBE5E5680}" type="slidenum">
              <a:rPr lang="pl-PL" altLang="pl-PL"/>
              <a:pPr>
                <a:defRPr/>
              </a:pPr>
              <a:t>‹#›</a:t>
            </a:fld>
            <a:endParaRPr lang="pl-PL" alt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800600" y="-142875"/>
            <a:ext cx="4238625" cy="10525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A4581E35-A156-431D-BD8C-33D64384053E}" type="slidenum">
              <a:rPr lang="pl-PL" altLang="pl-PL"/>
              <a:pPr>
                <a:defRPr/>
              </a:pPr>
              <a:t>‹#›</a:t>
            </a:fld>
            <a:endParaRPr lang="pl-PL" alt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577E7F27-929C-4626-A161-B7A97CEFF58F}" type="slidenum">
              <a:rPr lang="pl-PL" altLang="pl-PL"/>
              <a:pPr>
                <a:defRPr/>
              </a:pPr>
              <a:t>‹#›</a:t>
            </a:fld>
            <a:endParaRPr lang="pl-PL" altLang="pl-P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0A311F0E-5520-46E9-BB94-A5C8D8025B38}" type="slidenum">
              <a:rPr lang="pl-PL" altLang="pl-PL"/>
              <a:pPr>
                <a:defRPr/>
              </a:pPr>
              <a:t>‹#›</a:t>
            </a:fld>
            <a:endParaRPr lang="pl-PL" alt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6D25319C-20F5-45BA-B987-8222AC7741C0}" type="slidenum">
              <a:rPr lang="pl-PL" altLang="pl-PL"/>
              <a:pPr>
                <a:defRPr/>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7E95E4F3-C8E0-4F2A-B196-6A42C16EEA14}" type="slidenum">
              <a:rPr lang="pl-PL" altLang="pl-PL"/>
              <a:pPr>
                <a:defRPr/>
              </a:pPr>
              <a:t>‹#›</a:t>
            </a:fld>
            <a:endParaRPr lang="pl-PL" altLang="pl-PL"/>
          </a:p>
        </p:txBody>
      </p:sp>
      <p:pic>
        <p:nvPicPr>
          <p:cNvPr id="7"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60435CAF-0D5C-477F-ADA6-DB6A2B438414}" type="slidenum">
              <a:rPr lang="pl-PL" altLang="pl-PL"/>
              <a:pPr>
                <a:defRPr/>
              </a:pPr>
              <a:t>‹#›</a:t>
            </a:fld>
            <a:endParaRPr lang="pl-PL" alt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8B3E9623-63F1-45E2-932C-5C93F17A70AF}" type="slidenum">
              <a:rPr lang="pl-PL" altLang="pl-PL"/>
              <a:pPr>
                <a:defRPr/>
              </a:pPr>
              <a:t>‹#›</a:t>
            </a:fld>
            <a:endParaRPr lang="pl-PL" alt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E475C88C-3FF9-4CBA-B0F1-A9149FBDE4E4}" type="slidenum">
              <a:rPr lang="pl-PL" altLang="pl-PL"/>
              <a:pPr>
                <a:defRPr/>
              </a:pPr>
              <a:t>‹#›</a:t>
            </a:fld>
            <a:endParaRPr lang="pl-PL" alt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3A42A7AD-2D34-4ADB-BA75-5B56A1305443}" type="slidenum">
              <a:rPr lang="pl-PL" altLang="pl-PL"/>
              <a:pPr>
                <a:defRPr/>
              </a:pPr>
              <a:t>‹#›</a:t>
            </a:fld>
            <a:endParaRPr lang="pl-PL" alt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9625BC9-A4BC-42E1-A8AD-DAB367002489}" type="slidenum">
              <a:rPr lang="pl-PL" altLang="pl-PL"/>
              <a:pPr>
                <a:defRPr/>
              </a:pPr>
              <a:t>‹#›</a:t>
            </a:fld>
            <a:endParaRPr lang="pl-PL" alt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3BF749B-62DE-452F-8F15-F27B2E0B8962}" type="slidenum">
              <a:rPr lang="pl-PL" altLang="pl-PL"/>
              <a:pPr>
                <a:defRPr/>
              </a:pPr>
              <a:t>‹#›</a:t>
            </a:fld>
            <a:endParaRPr lang="pl-PL" alt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6839851F-4D2A-4211-8489-1A2C38D7BAAB}" type="slidenum">
              <a:rPr lang="pl-PL" altLang="pl-PL"/>
              <a:pPr>
                <a:defRPr/>
              </a:pPr>
              <a:t>‹#›</a:t>
            </a:fld>
            <a:endParaRPr lang="pl-PL" altLang="pl-P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C07E0C35-7FDE-433F-9024-88687D145ABB}" type="slidenum">
              <a:rPr lang="pl-PL" altLang="pl-PL"/>
              <a:pPr>
                <a:defRPr/>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DE2ED332-B9CA-491C-8D9A-CCB5F838C3AB}" type="slidenum">
              <a:rPr lang="pl-PL" altLang="pl-PL"/>
              <a:pPr>
                <a:defRPr/>
              </a:pPr>
              <a:t>‹#›</a:t>
            </a:fld>
            <a:endParaRPr lang="pl-PL" altLang="pl-PL"/>
          </a:p>
        </p:txBody>
      </p:sp>
      <p:pic>
        <p:nvPicPr>
          <p:cNvPr id="8"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BBB40201-29F6-4300-BE24-A8D532242F79}" type="slidenum">
              <a:rPr lang="pl-PL" altLang="pl-PL"/>
              <a:pPr>
                <a:defRPr/>
              </a:pPr>
              <a:t>‹#›</a:t>
            </a:fld>
            <a:endParaRPr lang="pl-PL" alt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43EA8083-48E9-4AFD-BD8E-C929AF8D4E7F}" type="slidenum">
              <a:rPr lang="pl-PL" altLang="pl-PL"/>
              <a:pPr>
                <a:defRPr/>
              </a:pPr>
              <a:t>‹#›</a:t>
            </a:fld>
            <a:endParaRPr lang="pl-PL" alt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61B02C2F-D73F-4B31-9480-965EB636B862}" type="slidenum">
              <a:rPr lang="pl-PL" altLang="pl-PL"/>
              <a:pPr>
                <a:defRPr/>
              </a:pPr>
              <a:t>‹#›</a:t>
            </a:fld>
            <a:endParaRPr lang="pl-PL" alt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9194D0D2-2C67-44D7-B184-E68F59B2579A}" type="slidenum">
              <a:rPr lang="pl-PL" altLang="pl-PL"/>
              <a:pPr>
                <a:defRPr/>
              </a:pPr>
              <a:t>‹#›</a:t>
            </a:fld>
            <a:endParaRPr lang="pl-PL" alt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852171B3-F384-4294-926E-E7DA2CC0B5B6}" type="slidenum">
              <a:rPr lang="pl-PL" altLang="pl-PL"/>
              <a:pPr>
                <a:defRPr/>
              </a:pPr>
              <a:t>‹#›</a:t>
            </a:fld>
            <a:endParaRPr lang="pl-PL" alt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8E614928-A675-49E3-9C83-B6A4AEE63046}" type="slidenum">
              <a:rPr lang="pl-PL" altLang="pl-PL"/>
              <a:pPr>
                <a:defRPr/>
              </a:pPr>
              <a:t>‹#›</a:t>
            </a:fld>
            <a:endParaRPr lang="pl-PL" alt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03B2ECE8-8223-416D-B9F1-6D5D6431DF77}" type="slidenum">
              <a:rPr lang="pl-PL" altLang="pl-PL"/>
              <a:pPr>
                <a:defRPr/>
              </a:pPr>
              <a:t>‹#›</a:t>
            </a:fld>
            <a:endParaRPr lang="pl-PL" alt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D5F70E3A-A5D6-4C18-90D0-1930A1FA70EB}" type="slidenum">
              <a:rPr lang="pl-PL" altLang="pl-PL"/>
              <a:pPr>
                <a:defRPr/>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3DDF644E-9374-441F-AFE3-AAFA9C6159C6}" type="slidenum">
              <a:rPr lang="pl-PL" altLang="pl-PL"/>
              <a:pPr>
                <a:defRPr/>
              </a:pPr>
              <a:t>‹#›</a:t>
            </a:fld>
            <a:endParaRPr lang="pl-PL" altLang="pl-PL"/>
          </a:p>
        </p:txBody>
      </p:sp>
      <p:pic>
        <p:nvPicPr>
          <p:cNvPr id="10"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85F5F5DB-BDE5-4D4D-8F22-8EE1A575073E}" type="slidenum">
              <a:rPr lang="pl-PL" altLang="pl-PL"/>
              <a:pPr>
                <a:defRPr/>
              </a:pPr>
              <a:t>‹#›</a:t>
            </a:fld>
            <a:endParaRPr lang="pl-PL" altLang="pl-P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DDA1A5C3-13FB-45D0-97C6-A6E872148AC6}" type="slidenum">
              <a:rPr lang="pl-PL" altLang="pl-PL"/>
              <a:pPr>
                <a:defRPr/>
              </a:pPr>
              <a:t>‹#›</a:t>
            </a:fld>
            <a:endParaRPr lang="pl-PL" alt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400A8C00-706D-46BC-80BC-BBDC4EF0E799}" type="slidenum">
              <a:rPr lang="pl-PL" altLang="pl-PL"/>
              <a:pPr>
                <a:defRPr/>
              </a:pPr>
              <a:t>‹#›</a:t>
            </a:fld>
            <a:endParaRPr lang="pl-PL" alt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690A3620-0890-4563-A0DF-092793FF17BE}" type="slidenum">
              <a:rPr lang="pl-PL" altLang="pl-PL"/>
              <a:pPr>
                <a:defRPr/>
              </a:pPr>
              <a:t>‹#›</a:t>
            </a:fld>
            <a:endParaRPr lang="pl-PL" alt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1FC44240-6AC2-4DA5-AD4C-8869E2F0344D}" type="slidenum">
              <a:rPr lang="pl-PL" altLang="pl-PL"/>
              <a:pPr>
                <a:defRPr/>
              </a:pPr>
              <a:t>‹#›</a:t>
            </a:fld>
            <a:endParaRPr lang="pl-PL" alt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2FF4A84D-D9F3-4E55-84F0-5F57A91F6699}" type="slidenum">
              <a:rPr lang="pl-PL" altLang="pl-PL"/>
              <a:pPr>
                <a:defRPr/>
              </a:pPr>
              <a:t>‹#›</a:t>
            </a:fld>
            <a:endParaRPr lang="pl-PL" alt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FC454C41-B22F-483F-BD65-489C8D717E31}" type="slidenum">
              <a:rPr lang="pl-PL" altLang="pl-PL"/>
              <a:pPr>
                <a:defRPr/>
              </a:pPr>
              <a:t>‹#›</a:t>
            </a:fld>
            <a:endParaRPr lang="pl-PL" alt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212D06E7-ED3E-495B-8E9A-7B7924D042CD}" type="slidenum">
              <a:rPr lang="pl-PL" altLang="pl-PL"/>
              <a:pPr>
                <a:defRPr/>
              </a:pPr>
              <a:t>‹#›</a:t>
            </a:fld>
            <a:endParaRPr lang="pl-PL" alt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F9F228D4-A3D2-4CAC-8179-E1924E8A364C}" type="slidenum">
              <a:rPr lang="pl-PL" altLang="pl-PL"/>
              <a:pPr>
                <a:defRPr/>
              </a:pPr>
              <a:t>‹#›</a:t>
            </a:fld>
            <a:endParaRPr lang="pl-PL" altLang="pl-PL"/>
          </a:p>
        </p:txBody>
      </p:sp>
      <p:pic>
        <p:nvPicPr>
          <p:cNvPr id="6"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A2656424-72C5-4DA1-8CFB-DDE7FD841F44}" type="slidenum">
              <a:rPr lang="pl-PL" altLang="pl-PL"/>
              <a:pPr>
                <a:defRPr/>
              </a:pPr>
              <a:t>‹#›</a:t>
            </a:fld>
            <a:endParaRPr lang="pl-PL" altLang="pl-PL"/>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74C7872C-EA3E-4045-97F6-683BD873F4E1}" type="slidenum">
              <a:rPr lang="pl-PL" altLang="pl-PL"/>
              <a:pPr>
                <a:defRPr/>
              </a:pPr>
              <a:t>‹#›</a:t>
            </a:fld>
            <a:endParaRPr lang="pl-PL" altLang="pl-P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0340B732-5011-4937-8C2F-383FD0807ABE}" type="slidenum">
              <a:rPr lang="pl-PL" altLang="pl-PL"/>
              <a:pPr>
                <a:defRPr/>
              </a:pPr>
              <a:t>‹#›</a:t>
            </a:fld>
            <a:endParaRPr lang="pl-PL" altLang="pl-P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238FA97B-D7F3-4AA3-B4C9-6036458BDC3C}" type="slidenum">
              <a:rPr lang="pl-PL" altLang="pl-PL"/>
              <a:pPr>
                <a:defRPr/>
              </a:pPr>
              <a:t>‹#›</a:t>
            </a:fld>
            <a:endParaRPr lang="pl-PL" alt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35F7C5F9-9EAD-41CF-83AA-7F19D238BAF1}" type="slidenum">
              <a:rPr lang="pl-PL" altLang="pl-PL"/>
              <a:pPr>
                <a:defRPr/>
              </a:pPr>
              <a:t>‹#›</a:t>
            </a:fld>
            <a:endParaRPr lang="pl-PL" alt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EA5A8845-276B-4D66-8A17-F9D790144059}" type="slidenum">
              <a:rPr lang="pl-PL" altLang="pl-PL"/>
              <a:pPr>
                <a:defRPr/>
              </a:pPr>
              <a:t>‹#›</a:t>
            </a:fld>
            <a:endParaRPr lang="pl-PL" alt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1EB09DE0-7410-46D8-BC5E-6BF3A70EAB32}" type="slidenum">
              <a:rPr lang="pl-PL" altLang="pl-PL"/>
              <a:pPr>
                <a:defRPr/>
              </a:pPr>
              <a:t>‹#›</a:t>
            </a:fld>
            <a:endParaRPr lang="pl-PL" alt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6F7A2D4-CFE1-492E-9383-2E3A8785AD8F}" type="slidenum">
              <a:rPr lang="pl-PL" altLang="pl-PL"/>
              <a:pPr>
                <a:defRPr/>
              </a:pPr>
              <a:t>‹#›</a:t>
            </a:fld>
            <a:endParaRPr lang="pl-PL" alt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7CA65FB2-C7E0-421C-82B4-F1F6C9C0AB08}" type="slidenum">
              <a:rPr lang="pl-PL" altLang="pl-PL"/>
              <a:pPr>
                <a:defRPr/>
              </a:pPr>
              <a:t>‹#›</a:t>
            </a:fld>
            <a:endParaRPr lang="pl-PL" alt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smtClean="0"/>
            </a:lvl1pPr>
          </a:lstStyle>
          <a:p>
            <a:pPr>
              <a:defRPr/>
            </a:pPr>
            <a:fld id="{B6948297-50EC-46FF-ADAE-F97C83C35B9B}" type="slidenum">
              <a:rPr lang="pl-PL" altLang="pl-PL"/>
              <a:pPr>
                <a:defRPr/>
              </a:pPr>
              <a:t>‹#›</a:t>
            </a:fld>
            <a:endParaRPr lang="pl-PL" altLang="pl-PL"/>
          </a:p>
        </p:txBody>
      </p:sp>
      <p:pic>
        <p:nvPicPr>
          <p:cNvPr id="5"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5CAFA0C-3F5F-4F34-A300-4028C6CA0864}" type="datetimeFigureOut">
              <a:rPr lang="pl-PL" smtClean="0">
                <a:solidFill>
                  <a:prstClr val="black">
                    <a:tint val="75000"/>
                  </a:prstClr>
                </a:solidFill>
              </a:rPr>
              <a:pPr/>
              <a:t>2016-10-10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FC61A5CB-F86B-4110-9818-24AAC639618C}" type="slidenum">
              <a:rPr lang="pl-PL" smtClean="0">
                <a:solidFill>
                  <a:prstClr val="black">
                    <a:tint val="75000"/>
                  </a:prstClr>
                </a:solidFill>
              </a:rPr>
              <a:pPr/>
              <a:t>‹#›</a:t>
            </a:fld>
            <a:endParaRPr lang="pl-PL">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30E91725-9610-4E19-8806-A3773C4F84F2}"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54" r:id="rId1"/>
    <p:sldLayoutId id="2147487055" r:id="rId2"/>
    <p:sldLayoutId id="2147487056" r:id="rId3"/>
    <p:sldLayoutId id="2147487057" r:id="rId4"/>
    <p:sldLayoutId id="2147487058" r:id="rId5"/>
    <p:sldLayoutId id="2147487059" r:id="rId6"/>
    <p:sldLayoutId id="2147487060" r:id="rId7"/>
    <p:sldLayoutId id="2147487061" r:id="rId8"/>
    <p:sldLayoutId id="2147487062" r:id="rId9"/>
    <p:sldLayoutId id="2147487063" r:id="rId10"/>
    <p:sldLayoutId id="214748706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1228C016-894D-4B6F-8C4C-713DC14E65D3}"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65" r:id="rId1"/>
    <p:sldLayoutId id="2147487066" r:id="rId2"/>
    <p:sldLayoutId id="2147487067" r:id="rId3"/>
    <p:sldLayoutId id="2147487068" r:id="rId4"/>
    <p:sldLayoutId id="2147487069" r:id="rId5"/>
    <p:sldLayoutId id="2147487070" r:id="rId6"/>
    <p:sldLayoutId id="2147487071" r:id="rId7"/>
    <p:sldLayoutId id="2147487072" r:id="rId8"/>
    <p:sldLayoutId id="2147487073" r:id="rId9"/>
    <p:sldLayoutId id="2147487074" r:id="rId10"/>
    <p:sldLayoutId id="214748707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74651AA9-8F5E-44D4-B6FC-2AC10281E3F5}"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76" r:id="rId1"/>
    <p:sldLayoutId id="2147487077" r:id="rId2"/>
    <p:sldLayoutId id="2147487078" r:id="rId3"/>
    <p:sldLayoutId id="2147487079" r:id="rId4"/>
    <p:sldLayoutId id="2147487080" r:id="rId5"/>
    <p:sldLayoutId id="2147487081" r:id="rId6"/>
    <p:sldLayoutId id="2147487082" r:id="rId7"/>
    <p:sldLayoutId id="2147487083" r:id="rId8"/>
    <p:sldLayoutId id="2147487084" r:id="rId9"/>
    <p:sldLayoutId id="2147487085" r:id="rId10"/>
    <p:sldLayoutId id="214748708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4954C8D2-7160-4E0E-A351-A23764BE4C8B}"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87" r:id="rId1"/>
    <p:sldLayoutId id="2147487088" r:id="rId2"/>
    <p:sldLayoutId id="2147487089" r:id="rId3"/>
    <p:sldLayoutId id="2147487090" r:id="rId4"/>
    <p:sldLayoutId id="2147487091" r:id="rId5"/>
    <p:sldLayoutId id="2147487092" r:id="rId6"/>
    <p:sldLayoutId id="2147487093" r:id="rId7"/>
    <p:sldLayoutId id="2147487094" r:id="rId8"/>
    <p:sldLayoutId id="2147487095" r:id="rId9"/>
    <p:sldLayoutId id="2147487096" r:id="rId10"/>
    <p:sldLayoutId id="214748709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BEC97BB5-2697-4703-B203-83C7155566F2}"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98" r:id="rId1"/>
    <p:sldLayoutId id="2147487099" r:id="rId2"/>
    <p:sldLayoutId id="2147487100" r:id="rId3"/>
    <p:sldLayoutId id="2147487101" r:id="rId4"/>
    <p:sldLayoutId id="2147487102" r:id="rId5"/>
    <p:sldLayoutId id="2147487103" r:id="rId6"/>
    <p:sldLayoutId id="2147487104" r:id="rId7"/>
    <p:sldLayoutId id="2147487105" r:id="rId8"/>
    <p:sldLayoutId id="2147487106" r:id="rId9"/>
    <p:sldLayoutId id="2147487107" r:id="rId10"/>
    <p:sldLayoutId id="214748710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39278FD7-D88C-4F29-AF6C-6B454492DE2A}"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109" r:id="rId1"/>
    <p:sldLayoutId id="2147487110" r:id="rId2"/>
    <p:sldLayoutId id="2147487111" r:id="rId3"/>
    <p:sldLayoutId id="2147487112" r:id="rId4"/>
    <p:sldLayoutId id="2147487113" r:id="rId5"/>
    <p:sldLayoutId id="2147487114" r:id="rId6"/>
    <p:sldLayoutId id="2147487115" r:id="rId7"/>
    <p:sldLayoutId id="2147487116" r:id="rId8"/>
    <p:sldLayoutId id="2147487117" r:id="rId9"/>
    <p:sldLayoutId id="2147487118" r:id="rId10"/>
    <p:sldLayoutId id="214748711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FC2159CD-9E70-4CB4-80BD-23EE255B02B7}"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120" r:id="rId1"/>
    <p:sldLayoutId id="2147487121" r:id="rId2"/>
    <p:sldLayoutId id="2147487122" r:id="rId3"/>
    <p:sldLayoutId id="2147487123" r:id="rId4"/>
    <p:sldLayoutId id="2147487124" r:id="rId5"/>
    <p:sldLayoutId id="2147487125" r:id="rId6"/>
    <p:sldLayoutId id="2147487126" r:id="rId7"/>
    <p:sldLayoutId id="2147487127" r:id="rId8"/>
    <p:sldLayoutId id="2147487128" r:id="rId9"/>
    <p:sldLayoutId id="2147487129" r:id="rId10"/>
    <p:sldLayoutId id="214748713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409B2A9A-32CD-49FE-9931-94E8C45CD80A}"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131" r:id="rId1"/>
    <p:sldLayoutId id="2147487132" r:id="rId2"/>
    <p:sldLayoutId id="2147487133" r:id="rId3"/>
    <p:sldLayoutId id="2147487134" r:id="rId4"/>
    <p:sldLayoutId id="2147487135" r:id="rId5"/>
    <p:sldLayoutId id="2147487136" r:id="rId6"/>
    <p:sldLayoutId id="2147487137" r:id="rId7"/>
    <p:sldLayoutId id="2147487138" r:id="rId8"/>
    <p:sldLayoutId id="2147487139" r:id="rId9"/>
    <p:sldLayoutId id="2147487140" r:id="rId10"/>
    <p:sldLayoutId id="214748714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AFA0C-3F5F-4F34-A300-4028C6CA0864}" type="datetimeFigureOut">
              <a:rPr lang="pl-PL" smtClean="0">
                <a:solidFill>
                  <a:prstClr val="black">
                    <a:tint val="75000"/>
                  </a:prstClr>
                </a:solidFill>
                <a:latin typeface="Calibri"/>
              </a:rPr>
              <a:pPr/>
              <a:t>2016-10-10</a:t>
            </a:fld>
            <a:endParaRPr lang="pl-PL">
              <a:solidFill>
                <a:prstClr val="black">
                  <a:tint val="75000"/>
                </a:prstClr>
              </a:solidFill>
              <a:latin typeface="Calibri"/>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latin typeface="Calibri"/>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1A5CB-F86B-4110-9818-24AAC639618C}" type="slidenum">
              <a:rPr lang="pl-PL" smtClean="0">
                <a:solidFill>
                  <a:prstClr val="black">
                    <a:tint val="75000"/>
                  </a:prstClr>
                </a:solidFill>
                <a:latin typeface="Calibri"/>
              </a:rPr>
              <a:pPr/>
              <a:t>‹#›</a:t>
            </a:fld>
            <a:endParaRPr lang="pl-PL">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7143" r:id="rId1"/>
    <p:sldLayoutId id="2147487144" r:id="rId2"/>
    <p:sldLayoutId id="2147487145" r:id="rId3"/>
    <p:sldLayoutId id="2147487146" r:id="rId4"/>
    <p:sldLayoutId id="2147487147" r:id="rId5"/>
    <p:sldLayoutId id="2147487148" r:id="rId6"/>
    <p:sldLayoutId id="2147487149" r:id="rId7"/>
    <p:sldLayoutId id="2147487150" r:id="rId8"/>
    <p:sldLayoutId id="2147487151" r:id="rId9"/>
    <p:sldLayoutId id="2147487152" r:id="rId10"/>
    <p:sldLayoutId id="21474871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image" Target="../media/image42.jpeg"/><Relationship Id="rId5" Type="http://schemas.openxmlformats.org/officeDocument/2006/relationships/image" Target="cid:image004.jpg@01D13416.482675E0" TargetMode="Externa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9.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arimr.gov.pl" TargetMode="External"/><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hyperlink" Target="mailto:katarzyna.laskowska@minrol.gov.pl" TargetMode="External"/><Relationship Id="rId5" Type="http://schemas.openxmlformats.org/officeDocument/2006/relationships/hyperlink" Target="mailto:Alina.osinska@minrol.gov.pl" TargetMode="External"/><Relationship Id="rId4" Type="http://schemas.openxmlformats.org/officeDocument/2006/relationships/hyperlink" Target="http://www.arimr.gov.pl/o-arimr/oddzialy-regionalne.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mazowieckie.ksow.p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ksow.pl/" TargetMode="External"/><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pozyczkinafirme.p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mailto:info@pozyczki.pl"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kswp.org.pl/pl/oferta/pozyczki/gotowka-na-star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pozyczkimazowieckie.pl/oferta/pozyczki-dla-firm-dzialajacych-do-roku" TargetMode="External"/><Relationship Id="rId2" Type="http://schemas.openxmlformats.org/officeDocument/2006/relationships/hyperlink" Target="http://pozyczkimazowieckie.pl/oferta/pozyczki-dla-firm-dzialajacych-dluzej-niz-rok" TargetMode="Externa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www.pozyczkimazowieckie.pl/"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fdpa-funduszpozyczkowy.org.pl/" TargetMode="External"/><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mailto:monika@fdpa.org.p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jeremie.com.pl/wizytowki-posrednikow/idea-bank-s-a/" TargetMode="External"/><Relationship Id="rId2" Type="http://schemas.openxmlformats.org/officeDocument/2006/relationships/hyperlink" Target="http://www.jeremie.com.pl/wizytowki-posrednikow/biz-bank/" TargetMode="Externa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3.png"/><Relationship Id="rId4" Type="http://schemas.openxmlformats.org/officeDocument/2006/relationships/hyperlink" Target="http://www.jeremie.com.pl/mazowiecki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4.jpeg"/><Relationship Id="rId1" Type="http://schemas.openxmlformats.org/officeDocument/2006/relationships/slideLayout" Target="../slideLayouts/slideLayout9.xml"/><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ksu.parp.gov.pl/pl/" TargetMode="Externa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ksu.parp.gov.pl/oferta_ksu/poreczenia" TargetMode="External"/><Relationship Id="rId2" Type="http://schemas.openxmlformats.org/officeDocument/2006/relationships/hyperlink" Target="http://ksu.parp.gov.pl/oferta_ksu/pozyczki"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hyperlink" Target="http://www.inwestycjawkadry.pl/"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fdpa-funduszpozyczkowy.org.pl/" TargetMode="External"/><Relationship Id="rId4" Type="http://schemas.openxmlformats.org/officeDocument/2006/relationships/image" Target="../media/image72.jpeg"/></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6.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6.xml.rels><?xml version="1.0" encoding="UTF-8" standalone="yes"?>
<Relationships xmlns="http://schemas.openxmlformats.org/package/2006/relationships"><Relationship Id="rId3" Type="http://schemas.openxmlformats.org/officeDocument/2006/relationships/hyperlink" Target="mailto:punkt_kontaktowy@mazowia.eu" TargetMode="External"/><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5148944"/>
            <a:ext cx="9002486" cy="1709056"/>
          </a:xfrm>
        </p:spPr>
        <p:txBody>
          <a:bodyPr>
            <a:noAutofit/>
          </a:bodyPr>
          <a:lstStyle/>
          <a:p>
            <a:r>
              <a:rPr lang="pl-PL" sz="3400" dirty="0" smtClean="0">
                <a:effectLst>
                  <a:outerShdw blurRad="38100" dist="38100" dir="2700000" algn="tl">
                    <a:srgbClr val="000000">
                      <a:alpha val="43137"/>
                    </a:srgbClr>
                  </a:outerShdw>
                </a:effectLst>
              </a:rPr>
              <a:t>Fundusze Europejskie na założenie działalności gospodarczej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3"/>
          <p:cNvSpPr txBox="1">
            <a:spLocks/>
          </p:cNvSpPr>
          <p:nvPr/>
        </p:nvSpPr>
        <p:spPr>
          <a:xfrm>
            <a:off x="610721" y="1111250"/>
            <a:ext cx="7886700" cy="93345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dirty="0" smtClean="0">
                <a:ln>
                  <a:noFill/>
                </a:ln>
                <a:solidFill>
                  <a:schemeClr val="tx1"/>
                </a:solidFill>
                <a:effectLst/>
                <a:uLnTx/>
                <a:uFillTx/>
                <a:latin typeface="Georgia" pitchFamily="18" charset="0"/>
                <a:ea typeface="+mj-ea"/>
                <a:cs typeface="+mj-cs"/>
              </a:rPr>
            </a:br>
            <a:endParaRPr kumimoji="0" lang="pl-PL" sz="10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graphicFrame>
        <p:nvGraphicFramePr>
          <p:cNvPr id="3" name="Diagram 2"/>
          <p:cNvGraphicFramePr>
            <a:graphicFrameLocks noChangeAspect="1"/>
          </p:cNvGraphicFramePr>
          <p:nvPr>
            <p:extLst>
              <p:ext uri="{D42A27DB-BD31-4B8C-83A1-F6EECF244321}">
                <p14:modId xmlns="" xmlns:p14="http://schemas.microsoft.com/office/powerpoint/2010/main" val="1862656628"/>
              </p:ext>
            </p:extLst>
          </p:nvPr>
        </p:nvGraphicFramePr>
        <p:xfrm>
          <a:off x="599282" y="1896029"/>
          <a:ext cx="7608547" cy="4354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 name="Prostokąt 4"/>
          <p:cNvSpPr/>
          <p:nvPr/>
        </p:nvSpPr>
        <p:spPr>
          <a:xfrm>
            <a:off x="250373" y="1099458"/>
            <a:ext cx="8686800"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1600" b="1" dirty="0" smtClean="0">
                <a:solidFill>
                  <a:schemeClr val="bg1"/>
                </a:solidFill>
              </a:rPr>
              <a:t>PODZIAŁ  ALOKACJI  DLA  MAZOWSZA</a:t>
            </a:r>
            <a:br>
              <a:rPr lang="pl-PL" sz="1600" b="1" dirty="0" smtClean="0">
                <a:solidFill>
                  <a:schemeClr val="bg1"/>
                </a:solidFill>
              </a:rPr>
            </a:br>
            <a:r>
              <a:rPr lang="pl-PL" sz="1600" b="1" dirty="0" smtClean="0">
                <a:solidFill>
                  <a:schemeClr val="bg1"/>
                </a:solidFill>
              </a:rPr>
              <a:t> KRAJ/REGION W POSZCZEGÓLNYCH PROGRAMACH OPERACYJNYCH</a:t>
            </a:r>
            <a:endParaRPr lang="pl-PL" sz="1600" dirty="0">
              <a:solidFill>
                <a:schemeClr val="bg1"/>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ymbol zastępczy zawartości 2"/>
          <p:cNvSpPr>
            <a:spLocks noGrp="1"/>
          </p:cNvSpPr>
          <p:nvPr>
            <p:ph idx="1"/>
          </p:nvPr>
        </p:nvSpPr>
        <p:spPr>
          <a:xfrm>
            <a:off x="179512" y="980728"/>
            <a:ext cx="8964488" cy="648072"/>
          </a:xfrm>
        </p:spPr>
        <p:txBody>
          <a:bodyPr>
            <a:normAutofit/>
          </a:bodyPr>
          <a:lstStyle/>
          <a:p>
            <a:pPr marL="0" indent="0" algn="ctr">
              <a:buNone/>
            </a:pPr>
            <a:r>
              <a:rPr lang="pl-PL" sz="3000" b="1" dirty="0" smtClean="0">
                <a:latin typeface="+mj-lt"/>
                <a:cs typeface="Arial" panose="020B0604020202020204" pitchFamily="34" charset="0"/>
              </a:rPr>
              <a:t>Programy Operacyjne na lata 2014-2020</a:t>
            </a:r>
          </a:p>
        </p:txBody>
      </p:sp>
      <p:sp>
        <p:nvSpPr>
          <p:cNvPr id="10" name="Prostokąt 9"/>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rostokąt 10"/>
          <p:cNvSpPr/>
          <p:nvPr/>
        </p:nvSpPr>
        <p:spPr>
          <a:xfrm>
            <a:off x="2578774" y="1560109"/>
            <a:ext cx="381642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ymbol zastępczy zawartości 2"/>
          <p:cNvSpPr txBox="1">
            <a:spLocks/>
          </p:cNvSpPr>
          <p:nvPr/>
        </p:nvSpPr>
        <p:spPr>
          <a:xfrm>
            <a:off x="714347" y="1700808"/>
            <a:ext cx="5912083" cy="92363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pl-PL" b="1" i="0" u="none" strike="noStrike" kern="1200" cap="none" spc="0" normalizeH="0" baseline="0" noProof="0" dirty="0" smtClean="0">
                <a:ln>
                  <a:noFill/>
                </a:ln>
                <a:solidFill>
                  <a:schemeClr val="tx1"/>
                </a:solidFill>
                <a:effectLst/>
                <a:uLnTx/>
                <a:uFillTx/>
                <a:ea typeface="+mn-ea"/>
                <a:cs typeface="Arial" panose="020B0604020202020204" pitchFamily="34" charset="0"/>
              </a:rPr>
              <a:t>     </a:t>
            </a:r>
            <a:r>
              <a:rPr kumimoji="0" lang="pl-PL" b="1" i="0" u="none" strike="noStrike" kern="1200" cap="none" spc="0" normalizeH="0" noProof="0" dirty="0" smtClean="0">
                <a:ln>
                  <a:noFill/>
                </a:ln>
                <a:solidFill>
                  <a:schemeClr val="tx1"/>
                </a:solidFill>
                <a:effectLst/>
                <a:uLnTx/>
                <a:uFillTx/>
                <a:ea typeface="+mn-ea"/>
                <a:cs typeface="Arial" panose="020B0604020202020204" pitchFamily="34" charset="0"/>
              </a:rPr>
              <a:t>                              </a:t>
            </a:r>
            <a:r>
              <a:rPr kumimoji="0" lang="pl-PL" b="1" i="0" u="none" strike="noStrike" kern="1200" cap="none" spc="0" normalizeH="0" baseline="0" noProof="0" dirty="0" smtClean="0">
                <a:ln>
                  <a:noFill/>
                </a:ln>
                <a:solidFill>
                  <a:schemeClr val="tx1"/>
                </a:solidFill>
                <a:effectLst/>
                <a:uLnTx/>
                <a:uFillTx/>
                <a:ea typeface="+mn-ea"/>
                <a:cs typeface="Arial" panose="020B0604020202020204" pitchFamily="34" charset="0"/>
              </a:rPr>
              <a:t>Założenie działalności gospodarczej</a:t>
            </a:r>
          </a:p>
        </p:txBody>
      </p:sp>
      <p:sp>
        <p:nvSpPr>
          <p:cNvPr id="13" name="Elipsa 12"/>
          <p:cNvSpPr/>
          <p:nvPr/>
        </p:nvSpPr>
        <p:spPr>
          <a:xfrm>
            <a:off x="1331679" y="2774741"/>
            <a:ext cx="1800200"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dirty="0"/>
          </a:p>
        </p:txBody>
      </p:sp>
      <p:sp>
        <p:nvSpPr>
          <p:cNvPr id="14" name="Symbol zastępczy zawartości 2"/>
          <p:cNvSpPr txBox="1">
            <a:spLocks/>
          </p:cNvSpPr>
          <p:nvPr/>
        </p:nvSpPr>
        <p:spPr>
          <a:xfrm>
            <a:off x="819398" y="2718332"/>
            <a:ext cx="2850078" cy="11521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pl-PL" sz="1600" b="1" dirty="0" smtClean="0">
                <a:cs typeface="Arial" panose="020B0604020202020204" pitchFamily="34" charset="0"/>
              </a:rPr>
              <a:t>Dotacje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pl-PL" sz="1600" b="1" dirty="0" smtClean="0">
                <a:cs typeface="Arial" panose="020B0604020202020204" pitchFamily="34" charset="0"/>
              </a:rPr>
              <a:t> bezzwrotne</a:t>
            </a:r>
            <a:endParaRPr kumimoji="0" lang="pl-PL" sz="1600" b="1" i="0" u="none" strike="noStrike" kern="1200" cap="none" spc="0" normalizeH="0" baseline="0" noProof="0" dirty="0" smtClean="0">
              <a:ln>
                <a:noFill/>
              </a:ln>
              <a:solidFill>
                <a:schemeClr val="tx1"/>
              </a:solidFill>
              <a:effectLst/>
              <a:uLnTx/>
              <a:uFillTx/>
              <a:cs typeface="Arial" panose="020B0604020202020204" pitchFamily="34" charset="0"/>
            </a:endParaRPr>
          </a:p>
        </p:txBody>
      </p:sp>
      <p:sp>
        <p:nvSpPr>
          <p:cNvPr id="15" name="Symbol zastępczy zawartości 2"/>
          <p:cNvSpPr txBox="1">
            <a:spLocks/>
          </p:cNvSpPr>
          <p:nvPr/>
        </p:nvSpPr>
        <p:spPr>
          <a:xfrm>
            <a:off x="5148064" y="3429000"/>
            <a:ext cx="2987824"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pl-PL" sz="2200" b="1" i="0" u="none" strike="noStrike" kern="1200" cap="none" spc="0" normalizeH="0" baseline="0" noProof="0" dirty="0" smtClean="0">
              <a:ln>
                <a:noFill/>
              </a:ln>
              <a:solidFill>
                <a:schemeClr val="tx1"/>
              </a:solidFill>
              <a:effectLst/>
              <a:uLnTx/>
              <a:uFillTx/>
              <a:latin typeface="+mj-lt"/>
              <a:ea typeface="+mn-ea"/>
              <a:cs typeface="Arial" panose="020B0604020202020204" pitchFamily="34" charset="0"/>
            </a:endParaRPr>
          </a:p>
        </p:txBody>
      </p:sp>
      <p:sp>
        <p:nvSpPr>
          <p:cNvPr id="17" name="Prostokąt zaokrąglony 16"/>
          <p:cNvSpPr/>
          <p:nvPr/>
        </p:nvSpPr>
        <p:spPr>
          <a:xfrm>
            <a:off x="309285" y="5191573"/>
            <a:ext cx="129614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400" dirty="0" smtClean="0"/>
              <a:t>RPO WM 2014-2020</a:t>
            </a:r>
            <a:endParaRPr lang="pl-PL" sz="1400" dirty="0"/>
          </a:p>
        </p:txBody>
      </p:sp>
      <p:sp>
        <p:nvSpPr>
          <p:cNvPr id="18" name="Symbol zastępczy zawartości 2"/>
          <p:cNvSpPr txBox="1">
            <a:spLocks/>
          </p:cNvSpPr>
          <p:nvPr/>
        </p:nvSpPr>
        <p:spPr>
          <a:xfrm>
            <a:off x="251520" y="4509120"/>
            <a:ext cx="1080120" cy="43204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pl-PL" sz="2200" b="1" i="0" u="none" strike="noStrike" kern="1200" cap="none" spc="0" normalizeH="0" baseline="0" noProof="0" dirty="0" smtClean="0">
              <a:ln>
                <a:noFill/>
              </a:ln>
              <a:solidFill>
                <a:schemeClr val="tx1"/>
              </a:solidFill>
              <a:effectLst/>
              <a:uLnTx/>
              <a:uFillTx/>
              <a:latin typeface="+mj-lt"/>
              <a:ea typeface="+mn-ea"/>
              <a:cs typeface="Arial" panose="020B0604020202020204" pitchFamily="34" charset="0"/>
            </a:endParaRPr>
          </a:p>
        </p:txBody>
      </p:sp>
      <p:sp>
        <p:nvSpPr>
          <p:cNvPr id="19" name="Prostokąt zaokrąglony 18"/>
          <p:cNvSpPr/>
          <p:nvPr/>
        </p:nvSpPr>
        <p:spPr>
          <a:xfrm>
            <a:off x="2117868" y="5191572"/>
            <a:ext cx="129614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400" dirty="0" smtClean="0"/>
              <a:t>PO WER </a:t>
            </a:r>
          </a:p>
          <a:p>
            <a:pPr algn="ctr"/>
            <a:r>
              <a:rPr lang="pl-PL" sz="1400" dirty="0" smtClean="0"/>
              <a:t>2014-2020</a:t>
            </a:r>
            <a:endParaRPr lang="pl-PL" sz="1400" dirty="0"/>
          </a:p>
        </p:txBody>
      </p:sp>
      <p:sp>
        <p:nvSpPr>
          <p:cNvPr id="20" name="Symbol zastępczy zawartości 2"/>
          <p:cNvSpPr txBox="1">
            <a:spLocks/>
          </p:cNvSpPr>
          <p:nvPr/>
        </p:nvSpPr>
        <p:spPr>
          <a:xfrm>
            <a:off x="2294832" y="5442200"/>
            <a:ext cx="864096" cy="43204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pl-PL" sz="2200" b="1" i="0" u="none" strike="noStrike" kern="1200" cap="none" spc="0" normalizeH="0" baseline="0" noProof="0" dirty="0" smtClean="0">
              <a:ln>
                <a:noFill/>
              </a:ln>
              <a:solidFill>
                <a:schemeClr val="tx1"/>
              </a:solidFill>
              <a:effectLst/>
              <a:uLnTx/>
              <a:uFillTx/>
              <a:latin typeface="+mj-lt"/>
              <a:ea typeface="+mn-ea"/>
              <a:cs typeface="Arial" panose="020B0604020202020204" pitchFamily="34" charset="0"/>
            </a:endParaRPr>
          </a:p>
        </p:txBody>
      </p:sp>
      <p:sp>
        <p:nvSpPr>
          <p:cNvPr id="22" name="Symbol zastępczy zawartości 2"/>
          <p:cNvSpPr txBox="1">
            <a:spLocks/>
          </p:cNvSpPr>
          <p:nvPr/>
        </p:nvSpPr>
        <p:spPr>
          <a:xfrm>
            <a:off x="107504" y="5877272"/>
            <a:ext cx="3707904" cy="43204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pl-PL" sz="2200" b="1" i="0" u="none" strike="noStrike" kern="1200" cap="none" spc="0" normalizeH="0" baseline="0" noProof="0" dirty="0" smtClean="0">
              <a:ln>
                <a:noFill/>
              </a:ln>
              <a:solidFill>
                <a:schemeClr val="tx1"/>
              </a:solidFill>
              <a:effectLst/>
              <a:uLnTx/>
              <a:uFillTx/>
              <a:latin typeface="+mj-lt"/>
              <a:ea typeface="+mn-ea"/>
              <a:cs typeface="Arial" panose="020B0604020202020204" pitchFamily="34" charset="0"/>
            </a:endParaRPr>
          </a:p>
        </p:txBody>
      </p:sp>
      <p:sp>
        <p:nvSpPr>
          <p:cNvPr id="26" name="Symbol zastępczy zawartości 2"/>
          <p:cNvSpPr txBox="1">
            <a:spLocks/>
          </p:cNvSpPr>
          <p:nvPr/>
        </p:nvSpPr>
        <p:spPr>
          <a:xfrm>
            <a:off x="5004048" y="4581128"/>
            <a:ext cx="3203848" cy="43204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pl-PL" sz="2200" b="1" i="0" u="none" strike="noStrike" kern="1200" cap="none" spc="0" normalizeH="0" baseline="0" noProof="0" dirty="0" smtClean="0">
              <a:ln>
                <a:noFill/>
              </a:ln>
              <a:solidFill>
                <a:schemeClr val="tx1"/>
              </a:solidFill>
              <a:effectLst/>
              <a:uLnTx/>
              <a:uFillTx/>
              <a:latin typeface="+mj-lt"/>
              <a:ea typeface="+mn-ea"/>
              <a:cs typeface="Arial" panose="020B0604020202020204" pitchFamily="34" charset="0"/>
            </a:endParaRPr>
          </a:p>
        </p:txBody>
      </p:sp>
      <p:sp>
        <p:nvSpPr>
          <p:cNvPr id="27" name="Symbol zastępczy zawartości 2"/>
          <p:cNvSpPr txBox="1">
            <a:spLocks/>
          </p:cNvSpPr>
          <p:nvPr/>
        </p:nvSpPr>
        <p:spPr>
          <a:xfrm>
            <a:off x="5076056" y="5229200"/>
            <a:ext cx="3203848" cy="43204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pl-PL" sz="2200" b="1" i="0" u="none" strike="noStrike" kern="1200" cap="none" spc="0" normalizeH="0" baseline="0" noProof="0" dirty="0" smtClean="0">
              <a:ln>
                <a:noFill/>
              </a:ln>
              <a:solidFill>
                <a:schemeClr val="tx1"/>
              </a:solidFill>
              <a:effectLst/>
              <a:uLnTx/>
              <a:uFillTx/>
              <a:latin typeface="+mj-lt"/>
              <a:ea typeface="+mn-ea"/>
              <a:cs typeface="Arial" panose="020B0604020202020204" pitchFamily="34" charset="0"/>
            </a:endParaRPr>
          </a:p>
        </p:txBody>
      </p:sp>
      <p:sp>
        <p:nvSpPr>
          <p:cNvPr id="28" name="Elipsa 27"/>
          <p:cNvSpPr/>
          <p:nvPr/>
        </p:nvSpPr>
        <p:spPr>
          <a:xfrm>
            <a:off x="5600131" y="2774741"/>
            <a:ext cx="1800200"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lvl="0" algn="ctr">
              <a:spcBef>
                <a:spcPct val="20000"/>
              </a:spcBef>
              <a:defRPr/>
            </a:pPr>
            <a:r>
              <a:rPr lang="pl-PL" sz="1600" b="1" dirty="0">
                <a:solidFill>
                  <a:schemeClr val="tx1"/>
                </a:solidFill>
                <a:cs typeface="Arial" panose="020B0604020202020204" pitchFamily="34" charset="0"/>
              </a:rPr>
              <a:t>Instrumenty finansowe</a:t>
            </a:r>
          </a:p>
        </p:txBody>
      </p:sp>
      <p:sp>
        <p:nvSpPr>
          <p:cNvPr id="29" name="Prostokąt zaokrąglony 28"/>
          <p:cNvSpPr/>
          <p:nvPr/>
        </p:nvSpPr>
        <p:spPr>
          <a:xfrm>
            <a:off x="2117870" y="5798700"/>
            <a:ext cx="129614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400" dirty="0" smtClean="0"/>
              <a:t>PROW </a:t>
            </a:r>
          </a:p>
          <a:p>
            <a:pPr algn="ctr"/>
            <a:r>
              <a:rPr lang="pl-PL" sz="1400" dirty="0" smtClean="0"/>
              <a:t>2014-2020</a:t>
            </a:r>
            <a:endParaRPr lang="pl-PL" sz="1400" dirty="0"/>
          </a:p>
        </p:txBody>
      </p:sp>
      <p:sp>
        <p:nvSpPr>
          <p:cNvPr id="30" name="Prostokąt zaokrąglony 29"/>
          <p:cNvSpPr/>
          <p:nvPr/>
        </p:nvSpPr>
        <p:spPr>
          <a:xfrm>
            <a:off x="5910190" y="4227438"/>
            <a:ext cx="129614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400" dirty="0" smtClean="0"/>
              <a:t>DZIAŁANIE </a:t>
            </a:r>
          </a:p>
          <a:p>
            <a:pPr algn="ctr"/>
            <a:r>
              <a:rPr lang="pl-PL" sz="1400" dirty="0" smtClean="0"/>
              <a:t>6.2 PO KL</a:t>
            </a:r>
            <a:endParaRPr lang="pl-PL" sz="1400" dirty="0"/>
          </a:p>
        </p:txBody>
      </p:sp>
      <p:sp>
        <p:nvSpPr>
          <p:cNvPr id="31" name="Prostokąt zaokrąglony 30"/>
          <p:cNvSpPr/>
          <p:nvPr/>
        </p:nvSpPr>
        <p:spPr>
          <a:xfrm>
            <a:off x="5910189" y="4941445"/>
            <a:ext cx="129614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400" dirty="0" smtClean="0"/>
              <a:t>WSPARCIE W STARCIE BGK</a:t>
            </a:r>
            <a:endParaRPr lang="pl-PL" sz="1400" dirty="0"/>
          </a:p>
        </p:txBody>
      </p:sp>
      <p:sp>
        <p:nvSpPr>
          <p:cNvPr id="32" name="Elipsa 31"/>
          <p:cNvSpPr/>
          <p:nvPr/>
        </p:nvSpPr>
        <p:spPr>
          <a:xfrm>
            <a:off x="499291" y="4096251"/>
            <a:ext cx="1261255" cy="8991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1200" b="1" dirty="0" smtClean="0"/>
              <a:t>Program regionalny</a:t>
            </a:r>
            <a:endParaRPr lang="pl-PL" sz="1200" b="1" dirty="0"/>
          </a:p>
        </p:txBody>
      </p:sp>
      <p:sp>
        <p:nvSpPr>
          <p:cNvPr id="43" name="Elipsa 42"/>
          <p:cNvSpPr/>
          <p:nvPr/>
        </p:nvSpPr>
        <p:spPr>
          <a:xfrm>
            <a:off x="2082429" y="4143751"/>
            <a:ext cx="1261255" cy="8991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1300" b="1" dirty="0" smtClean="0"/>
              <a:t>Programy krajowe</a:t>
            </a:r>
            <a:endParaRPr lang="pl-PL" sz="1300" b="1" dirty="0"/>
          </a:p>
        </p:txBody>
      </p:sp>
    </p:spTree>
    <p:extLst>
      <p:ext uri="{BB962C8B-B14F-4D97-AF65-F5344CB8AC3E}">
        <p14:creationId xmlns:p14="http://schemas.microsoft.com/office/powerpoint/2010/main" xmlns="" val="2792219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omek\AppData\Local\Microsoft\Windows\Temporary Internet Files\Content.Outlook\X5TDEMVA\Gwiazdy1 (2).jpg"/>
          <p:cNvPicPr>
            <a:picLocks noChangeAspect="1" noChangeArrowheads="1"/>
          </p:cNvPicPr>
          <p:nvPr/>
        </p:nvPicPr>
        <p:blipFill>
          <a:blip r:embed="rId3" cstate="print"/>
          <a:srcRect/>
          <a:stretch>
            <a:fillRect/>
          </a:stretch>
        </p:blipFill>
        <p:spPr bwMode="auto">
          <a:xfrm>
            <a:off x="5759450" y="2321349"/>
            <a:ext cx="3384550" cy="4013200"/>
          </a:xfrm>
          <a:prstGeom prst="rect">
            <a:avLst/>
          </a:prstGeom>
          <a:noFill/>
          <a:ln w="9525">
            <a:noFill/>
            <a:miter lim="800000"/>
            <a:headEnd/>
            <a:tailEnd/>
          </a:ln>
        </p:spPr>
      </p:pic>
      <p:sp>
        <p:nvSpPr>
          <p:cNvPr id="19460" name="Symbol zastępczy zawartości 2"/>
          <p:cNvSpPr>
            <a:spLocks noGrp="1"/>
          </p:cNvSpPr>
          <p:nvPr>
            <p:ph idx="1"/>
          </p:nvPr>
        </p:nvSpPr>
        <p:spPr>
          <a:xfrm>
            <a:off x="10604" y="836712"/>
            <a:ext cx="9108504" cy="5544616"/>
          </a:xfrm>
        </p:spPr>
        <p:txBody>
          <a:bodyPr>
            <a:normAutofit/>
          </a:bodyPr>
          <a:lstStyle/>
          <a:p>
            <a:pPr lvl="0" algn="ctr" defTabSz="449263" eaLnBrk="0" fontAlgn="base" hangingPunct="0">
              <a:lnSpc>
                <a:spcPct val="95000"/>
              </a:lnSpc>
              <a:spcBef>
                <a:spcPct val="0"/>
              </a:spcBef>
              <a:spcAft>
                <a:spcPts val="1425"/>
              </a:spcAft>
              <a:buClr>
                <a:srgbClr val="000000"/>
              </a:buClr>
              <a:buSzPct val="100000"/>
              <a:buNone/>
              <a:defRPr/>
            </a:pPr>
            <a:endParaRPr lang="pl-PL" sz="5200" b="1" kern="0" dirty="0" smtClean="0">
              <a:latin typeface="+mj-lt"/>
              <a:ea typeface="Microsoft YaHei"/>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endParaRPr lang="pl-PL" sz="5200" b="1" kern="0" dirty="0" smtClean="0">
              <a:latin typeface="+mj-lt"/>
              <a:ea typeface="Microsoft YaHei"/>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r>
              <a:rPr lang="pl-PL" sz="5200" b="1" kern="0" dirty="0" smtClean="0">
                <a:latin typeface="+mj-lt"/>
                <a:ea typeface="Microsoft YaHei"/>
                <a:cs typeface="Arial" panose="020B0604020202020204" pitchFamily="34" charset="0"/>
              </a:rPr>
              <a:t>ZAŁOŻENIE DZIAŁALNOŚCI GOSPODARCZEJ</a:t>
            </a:r>
          </a:p>
          <a:p>
            <a:pPr marL="0" lvl="0" indent="0">
              <a:buNone/>
            </a:pPr>
            <a:endParaRPr lang="pl-PL" sz="1500" b="1" dirty="0" smtClean="0">
              <a:solidFill>
                <a:srgbClr val="FF0000"/>
              </a:solidFill>
              <a:latin typeface="+mj-lt"/>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endParaRPr lang="pl-PL" sz="2800" b="1" kern="0" dirty="0" smtClean="0">
              <a:latin typeface="+mj-lt"/>
              <a:ea typeface="Microsoft YaHei"/>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endParaRPr lang="pl-PL" sz="2800" b="1" kern="0" dirty="0">
              <a:latin typeface="+mj-lt"/>
              <a:ea typeface="Microsoft YaHei"/>
              <a:cs typeface="Arial" panose="020B0604020202020204" pitchFamily="34" charset="0"/>
            </a:endParaRPr>
          </a:p>
          <a:p>
            <a:pPr marL="0" indent="0">
              <a:buNone/>
            </a:pPr>
            <a:endParaRPr lang="pl-PL" sz="500" dirty="0">
              <a:latin typeface="+mj-lt"/>
            </a:endParaRPr>
          </a:p>
        </p:txBody>
      </p:sp>
      <p:sp>
        <p:nvSpPr>
          <p:cNvPr id="10" name="Prostokąt 9"/>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solidFill>
                <a:prstClr val="white"/>
              </a:solidFill>
            </a:endParaRPr>
          </a:p>
        </p:txBody>
      </p:sp>
      <p:pic>
        <p:nvPicPr>
          <p:cNvPr id="6" name="Obraz 5" descr="PI MAZOWSZE UE 2014-2020 kolor new.jpg"/>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1619672" y="260648"/>
            <a:ext cx="5760720" cy="485152"/>
          </a:xfrm>
          <a:prstGeom prst="rect">
            <a:avLst/>
          </a:prstGeom>
          <a:noFill/>
          <a:ln>
            <a:noFill/>
          </a:ln>
        </p:spPr>
      </p:pic>
      <p:pic>
        <p:nvPicPr>
          <p:cNvPr id="7" name="Obraz 6" descr="wlasna_firma.jpg"/>
          <p:cNvPicPr>
            <a:picLocks noChangeAspect="1"/>
          </p:cNvPicPr>
          <p:nvPr/>
        </p:nvPicPr>
        <p:blipFill>
          <a:blip r:embed="rId6" cstate="print"/>
          <a:stretch>
            <a:fillRect/>
          </a:stretch>
        </p:blipFill>
        <p:spPr>
          <a:xfrm>
            <a:off x="899592" y="4293096"/>
            <a:ext cx="3600400" cy="1856600"/>
          </a:xfrm>
          <a:prstGeom prst="rect">
            <a:avLst/>
          </a:prstGeom>
        </p:spPr>
      </p:pic>
      <p:pic>
        <p:nvPicPr>
          <p:cNvPr id="11" name="Obraz 10" descr="fotolia_55390301_xs.jpg"/>
          <p:cNvPicPr>
            <a:picLocks noChangeAspect="1"/>
          </p:cNvPicPr>
          <p:nvPr/>
        </p:nvPicPr>
        <p:blipFill>
          <a:blip r:embed="rId7" cstate="print"/>
          <a:stretch>
            <a:fillRect/>
          </a:stretch>
        </p:blipFill>
        <p:spPr>
          <a:xfrm>
            <a:off x="683568" y="764704"/>
            <a:ext cx="3528392" cy="2000126"/>
          </a:xfrm>
          <a:prstGeom prst="rect">
            <a:avLst/>
          </a:prstGeom>
        </p:spPr>
      </p:pic>
    </p:spTree>
    <p:extLst>
      <p:ext uri="{BB962C8B-B14F-4D97-AF65-F5344CB8AC3E}">
        <p14:creationId xmlns:p14="http://schemas.microsoft.com/office/powerpoint/2010/main" xmlns="" val="214564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242887" y="1883229"/>
            <a:ext cx="8574542" cy="4397828"/>
          </a:xfrm>
          <a:prstGeom prst="rect">
            <a:avLst/>
          </a:prstGeom>
        </p:spPr>
        <p:txBody>
          <a:bodyPr anchor="t">
            <a:noAutofit/>
          </a:bodyPr>
          <a:lstStyle/>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600" b="1" i="0" u="none" strike="noStrike" kern="1200" cap="none" spc="0" normalizeH="0" baseline="0" noProof="0" dirty="0" smtClean="0">
                <a:ln>
                  <a:noFill/>
                </a:ln>
                <a:effectLst/>
                <a:uLnTx/>
                <a:uFillTx/>
                <a:latin typeface="+mn-lt"/>
                <a:ea typeface="+mn-ea"/>
                <a:cs typeface="Arial" pitchFamily="34" charset="0"/>
              </a:rPr>
              <a:t>	OP I </a:t>
            </a:r>
            <a:r>
              <a:rPr kumimoji="0" lang="pl-PL" sz="1600" i="0" u="none" strike="noStrike" kern="1200" cap="none" spc="0" normalizeH="0" baseline="0" noProof="0" dirty="0" smtClean="0">
                <a:ln>
                  <a:noFill/>
                </a:ln>
                <a:effectLst/>
                <a:uLnTx/>
                <a:uFillTx/>
                <a:latin typeface="+mn-lt"/>
                <a:ea typeface="+mn-ea"/>
                <a:cs typeface="Arial" pitchFamily="34" charset="0"/>
              </a:rPr>
              <a:t>- Wykorzystanie działalności badawczo-rozwojowej w gospodarce </a:t>
            </a:r>
            <a:r>
              <a:rPr kumimoji="0" lang="pl-PL" altLang="pl-PL" sz="1600" b="1" i="0" u="none" strike="noStrike" kern="1200" cap="none" spc="0" normalizeH="0" baseline="0" noProof="0" dirty="0" smtClean="0">
                <a:ln>
                  <a:noFill/>
                </a:ln>
                <a:effectLst/>
                <a:uLnTx/>
                <a:uFillTx/>
                <a:latin typeface="+mn-lt"/>
                <a:ea typeface="+mn-ea"/>
                <a:cs typeface="Arial" pitchFamily="34" charset="0"/>
              </a:rPr>
              <a:t>278 217 130  € (EFRR)</a:t>
            </a:r>
            <a:r>
              <a:rPr kumimoji="0" lang="pl-PL" sz="1600" b="1" i="0" u="none" strike="noStrike" kern="1200" cap="none" spc="0" normalizeH="0" baseline="0" noProof="0" dirty="0" smtClean="0">
                <a:ln>
                  <a:noFill/>
                </a:ln>
                <a:effectLst/>
                <a:uLnTx/>
                <a:uFillTx/>
                <a:latin typeface="+mn-lt"/>
                <a:ea typeface="+mn-ea"/>
                <a:cs typeface="Arial" pitchFamily="34" charset="0"/>
              </a:rPr>
              <a:t/>
            </a:r>
            <a:br>
              <a:rPr kumimoji="0" lang="pl-PL" sz="1600" b="1" i="0" u="none" strike="noStrike" kern="1200" cap="none" spc="0" normalizeH="0" baseline="0" noProof="0" dirty="0" smtClean="0">
                <a:ln>
                  <a:noFill/>
                </a:ln>
                <a:effectLst/>
                <a:uLnTx/>
                <a:uFillTx/>
                <a:latin typeface="+mn-lt"/>
                <a:ea typeface="+mn-ea"/>
                <a:cs typeface="Arial" pitchFamily="34" charset="0"/>
              </a:rPr>
            </a:br>
            <a:r>
              <a:rPr kumimoji="0" lang="pl-PL" sz="1600" b="1" i="0" u="none" strike="noStrike" kern="1200" cap="none" spc="0" normalizeH="0" baseline="0" noProof="0" dirty="0" smtClean="0">
                <a:ln>
                  <a:noFill/>
                </a:ln>
                <a:effectLst/>
                <a:uLnTx/>
                <a:uFillTx/>
                <a:latin typeface="+mn-lt"/>
                <a:ea typeface="+mn-ea"/>
                <a:cs typeface="Arial" pitchFamily="34" charset="0"/>
              </a:rPr>
              <a:t>OP II</a:t>
            </a:r>
            <a:r>
              <a:rPr kumimoji="0" lang="pl-PL" sz="1600" b="0" i="0" u="none" strike="noStrike" kern="1200" cap="none" spc="0" normalizeH="0" baseline="0" noProof="0" dirty="0" smtClean="0">
                <a:ln>
                  <a:noFill/>
                </a:ln>
                <a:effectLst/>
                <a:uLnTx/>
                <a:uFillTx/>
                <a:latin typeface="+mn-lt"/>
                <a:ea typeface="+mn-ea"/>
                <a:cs typeface="Arial" pitchFamily="34" charset="0"/>
              </a:rPr>
              <a:t> - Wzrost e-potencjału Mazowsza </a:t>
            </a:r>
            <a:r>
              <a:rPr kumimoji="0" lang="pl-PL" altLang="pl-PL" sz="1600" b="1" i="0" u="none" strike="noStrike" kern="1200" cap="none" spc="0" normalizeH="0" baseline="0" noProof="0" dirty="0" smtClean="0">
                <a:ln>
                  <a:noFill/>
                </a:ln>
                <a:effectLst/>
                <a:uLnTx/>
                <a:uFillTx/>
                <a:latin typeface="+mn-lt"/>
                <a:ea typeface="+mn-ea"/>
                <a:cs typeface="Arial" pitchFamily="34" charset="0"/>
              </a:rPr>
              <a:t>153 599 843  € (EFRR)</a:t>
            </a:r>
            <a:r>
              <a:rPr kumimoji="0" lang="pl-PL" sz="1600" b="0" i="0" u="none" strike="noStrike" kern="1200" cap="none" spc="0" normalizeH="0" baseline="0" noProof="0" dirty="0" smtClean="0">
                <a:ln>
                  <a:noFill/>
                </a:ln>
                <a:effectLst/>
                <a:uLnTx/>
                <a:uFillTx/>
                <a:latin typeface="+mn-lt"/>
                <a:ea typeface="+mn-ea"/>
                <a:cs typeface="Arial" pitchFamily="34" charset="0"/>
              </a:rPr>
              <a:t/>
            </a:r>
            <a:br>
              <a:rPr kumimoji="0" lang="pl-PL" sz="1600" b="0" i="0" u="none" strike="noStrike" kern="1200" cap="none" spc="0" normalizeH="0" baseline="0" noProof="0" dirty="0" smtClean="0">
                <a:ln>
                  <a:noFill/>
                </a:ln>
                <a:effectLst/>
                <a:uLnTx/>
                <a:uFillTx/>
                <a:latin typeface="+mn-lt"/>
                <a:ea typeface="+mn-ea"/>
                <a:cs typeface="Arial" pitchFamily="34" charset="0"/>
              </a:rPr>
            </a:br>
            <a:r>
              <a:rPr kumimoji="0" lang="pl-PL" sz="1600" b="1" i="0" u="none" strike="noStrike" kern="1200" cap="none" spc="0" normalizeH="0" baseline="0" noProof="0" dirty="0" smtClean="0">
                <a:ln>
                  <a:noFill/>
                </a:ln>
                <a:effectLst/>
                <a:uLnTx/>
                <a:uFillTx/>
                <a:latin typeface="+mn-lt"/>
                <a:ea typeface="+mn-ea"/>
                <a:cs typeface="Arial" pitchFamily="34" charset="0"/>
              </a:rPr>
              <a:t>OP III </a:t>
            </a:r>
            <a:r>
              <a:rPr kumimoji="0" lang="pl-PL" sz="1600" i="0" u="none" strike="noStrike" kern="1200" cap="none" spc="0" normalizeH="0" baseline="0" noProof="0" dirty="0" smtClean="0">
                <a:ln>
                  <a:noFill/>
                </a:ln>
                <a:effectLst/>
                <a:uLnTx/>
                <a:uFillTx/>
                <a:latin typeface="+mn-lt"/>
                <a:ea typeface="+mn-ea"/>
                <a:cs typeface="Arial" pitchFamily="34" charset="0"/>
              </a:rPr>
              <a:t>- Rozwój potencjału innowacyjnego i przedsiębiorczości </a:t>
            </a:r>
            <a:r>
              <a:rPr kumimoji="0" lang="pl-PL" altLang="pl-PL" sz="1600" b="1" i="0" u="none" strike="noStrike" kern="1200" cap="none" spc="0" normalizeH="0" baseline="0" noProof="0" dirty="0" smtClean="0">
                <a:ln>
                  <a:noFill/>
                </a:ln>
                <a:effectLst/>
                <a:uLnTx/>
                <a:uFillTx/>
                <a:latin typeface="+mn-lt"/>
                <a:ea typeface="+mn-ea"/>
                <a:cs typeface="Arial" pitchFamily="34" charset="0"/>
              </a:rPr>
              <a:t>213 369 786 € (EFRR)</a:t>
            </a:r>
            <a:r>
              <a:rPr kumimoji="0" lang="pl-PL" sz="1600" b="0" i="0" u="none" strike="noStrike" kern="1200" cap="none" spc="0" normalizeH="0" baseline="0" noProof="0" dirty="0" smtClean="0">
                <a:ln>
                  <a:noFill/>
                </a:ln>
                <a:effectLst/>
                <a:uLnTx/>
                <a:uFillTx/>
                <a:latin typeface="+mn-lt"/>
                <a:ea typeface="+mn-ea"/>
                <a:cs typeface="Arial" pitchFamily="34" charset="0"/>
              </a:rPr>
              <a:t/>
            </a:r>
            <a:br>
              <a:rPr kumimoji="0" lang="pl-PL" sz="1600" b="0" i="0" u="none" strike="noStrike" kern="1200" cap="none" spc="0" normalizeH="0" baseline="0" noProof="0" dirty="0" smtClean="0">
                <a:ln>
                  <a:noFill/>
                </a:ln>
                <a:effectLst/>
                <a:uLnTx/>
                <a:uFillTx/>
                <a:latin typeface="+mn-lt"/>
                <a:ea typeface="+mn-ea"/>
                <a:cs typeface="Arial" pitchFamily="34" charset="0"/>
              </a:rPr>
            </a:br>
            <a:r>
              <a:rPr kumimoji="0" lang="pl-PL" sz="1600" b="1" i="0" u="none" strike="noStrike" kern="1200" cap="none" spc="0" normalizeH="0" baseline="0" noProof="0" dirty="0" smtClean="0">
                <a:ln>
                  <a:noFill/>
                </a:ln>
                <a:effectLst/>
                <a:uLnTx/>
                <a:uFillTx/>
                <a:latin typeface="+mn-lt"/>
                <a:ea typeface="+mn-ea"/>
                <a:cs typeface="Arial" pitchFamily="34" charset="0"/>
              </a:rPr>
              <a:t>OP IV </a:t>
            </a:r>
            <a:r>
              <a:rPr kumimoji="0" lang="pl-PL" sz="1600" i="0" u="none" strike="noStrike" kern="1200" cap="none" spc="0" normalizeH="0" baseline="0" noProof="0" dirty="0" smtClean="0">
                <a:ln>
                  <a:noFill/>
                </a:ln>
                <a:effectLst/>
                <a:uLnTx/>
                <a:uFillTx/>
                <a:latin typeface="+mn-lt"/>
                <a:ea typeface="+mn-ea"/>
                <a:cs typeface="Arial" pitchFamily="34" charset="0"/>
              </a:rPr>
              <a:t>- Przejście na gospodarkę niskoemisyjną </a:t>
            </a:r>
            <a:r>
              <a:rPr kumimoji="0" lang="pl-PL" altLang="pl-PL" sz="1600" b="1" i="0" u="none" strike="noStrike" kern="1200" cap="none" spc="0" normalizeH="0" baseline="0" noProof="0" dirty="0" smtClean="0">
                <a:ln>
                  <a:noFill/>
                </a:ln>
                <a:effectLst/>
                <a:uLnTx/>
                <a:uFillTx/>
                <a:latin typeface="+mn-lt"/>
                <a:ea typeface="+mn-ea"/>
                <a:cs typeface="Arial" pitchFamily="34" charset="0"/>
              </a:rPr>
              <a:t>324 359 153 € (EFRR)</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OP V</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 Gospodarka przyjazna środowisku </a:t>
            </a:r>
            <a:r>
              <a:rPr kumimoji="0" lang="pl-PL" alt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91 442 566  € (EFRR) </a:t>
            </a:r>
            <a: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OP VI</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 Jakość życia </a:t>
            </a:r>
            <a:r>
              <a:rPr kumimoji="0" lang="pl-PL" alt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116 411 947 € (EFRR)</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OP VII</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 Rozwój regionalnego systemu transportowego </a:t>
            </a:r>
            <a:r>
              <a:rPr kumimoji="0" lang="pl-PL" alt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367 285 892 € (EFRR)</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solidFill>
                  <a:srgbClr val="FF0000"/>
                </a:solidFill>
                <a:effectLst/>
                <a:uLnTx/>
                <a:uFillTx/>
                <a:latin typeface="+mn-lt"/>
                <a:ea typeface="+mn-ea"/>
                <a:cs typeface="Arial" pitchFamily="34" charset="0"/>
              </a:rPr>
              <a:t>OP VIII - Rozwój rynku pracy </a:t>
            </a:r>
            <a:r>
              <a:rPr kumimoji="0" lang="pl-PL" altLang="pl-PL" sz="1600" b="1" i="0" u="none" strike="noStrike" kern="1200" cap="none" spc="0" normalizeH="0" baseline="0" noProof="0" dirty="0" smtClean="0">
                <a:ln>
                  <a:noFill/>
                </a:ln>
                <a:solidFill>
                  <a:srgbClr val="FF0000"/>
                </a:solidFill>
                <a:effectLst/>
                <a:uLnTx/>
                <a:uFillTx/>
                <a:latin typeface="+mn-lt"/>
                <a:ea typeface="+mn-ea"/>
                <a:cs typeface="Arial" pitchFamily="34" charset="0"/>
              </a:rPr>
              <a:t>137 885 055 € (EFS)</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effectLst/>
                <a:uLnTx/>
                <a:uFillTx/>
                <a:latin typeface="+mn-lt"/>
                <a:ea typeface="+mn-ea"/>
                <a:cs typeface="Arial" pitchFamily="34" charset="0"/>
              </a:rPr>
              <a:t>OP IX </a:t>
            </a:r>
            <a:r>
              <a:rPr kumimoji="0" lang="pl-PL" sz="1600" i="0" u="none" strike="noStrike" kern="1200" cap="none" spc="0" normalizeH="0" baseline="0" noProof="0" dirty="0" smtClean="0">
                <a:ln>
                  <a:noFill/>
                </a:ln>
                <a:effectLst/>
                <a:uLnTx/>
                <a:uFillTx/>
                <a:latin typeface="+mn-lt"/>
                <a:ea typeface="+mn-ea"/>
                <a:cs typeface="Arial" pitchFamily="34" charset="0"/>
              </a:rPr>
              <a:t>- Wspieranie włączenia społecznego i walka z ubóstwem </a:t>
            </a:r>
            <a:r>
              <a:rPr kumimoji="0" lang="pl-PL" altLang="pl-PL" sz="1600" b="1" i="0" u="none" strike="noStrike" kern="1200" cap="none" spc="0" normalizeH="0" baseline="0" noProof="0" dirty="0" smtClean="0">
                <a:ln>
                  <a:noFill/>
                </a:ln>
                <a:effectLst/>
                <a:uLnTx/>
                <a:uFillTx/>
                <a:latin typeface="+mn-lt"/>
                <a:ea typeface="+mn-ea"/>
                <a:cs typeface="Arial" pitchFamily="34" charset="0"/>
              </a:rPr>
              <a:t>172 375 061 € (EFS)</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OP X</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 Edukacja dla rozwoju regionu </a:t>
            </a:r>
            <a:r>
              <a:rPr kumimoji="0" lang="pl-PL" alt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161 901 986 € (EFS )</a:t>
            </a:r>
            <a:br>
              <a:rPr kumimoji="0" lang="pl-PL" alt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600" b="1" i="0" u="none" strike="noStrike" kern="1200" cap="none" spc="0" normalizeH="0" baseline="0" noProof="0" dirty="0" smtClean="0">
                <a:ln>
                  <a:noFill/>
                </a:ln>
                <a:solidFill>
                  <a:prstClr val="black"/>
                </a:solidFill>
                <a:effectLst/>
                <a:uLnTx/>
                <a:uFillTx/>
                <a:latin typeface="+mn-lt"/>
                <a:ea typeface="+mn-ea"/>
                <a:cs typeface="Arial" pitchFamily="34" charset="0"/>
              </a:rPr>
              <a:t>OP XI </a:t>
            </a:r>
            <a:r>
              <a:rPr kumimoji="0" lang="pl-PL" sz="1600" b="0" i="0" u="none" strike="noStrike" kern="1200" cap="none" spc="0" normalizeH="0" baseline="0" noProof="0" dirty="0" smtClean="0">
                <a:ln>
                  <a:noFill/>
                </a:ln>
                <a:solidFill>
                  <a:prstClr val="black"/>
                </a:solidFill>
                <a:effectLst/>
                <a:uLnTx/>
                <a:uFillTx/>
                <a:latin typeface="+mn-lt"/>
                <a:ea typeface="+mn-ea"/>
                <a:cs typeface="Arial" pitchFamily="34" charset="0"/>
              </a:rPr>
              <a:t>– Pomoc techniczna </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28602" y="1099457"/>
            <a:ext cx="8686800"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rPr>
              <a:t>DZIAŁANIA W RAMACH RPO WM 2014 -2020</a:t>
            </a:r>
            <a:endParaRPr lang="pl-PL" sz="3200" dirty="0">
              <a:solidFill>
                <a:schemeClr val="bg1"/>
              </a:solidFill>
              <a:latin typeface="+mj-lt"/>
            </a:endParaRPr>
          </a:p>
        </p:txBody>
      </p:sp>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2" y="1099457"/>
            <a:ext cx="8686800"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altLang="pl-PL" sz="3200" b="1" dirty="0" smtClean="0">
                <a:solidFill>
                  <a:schemeClr val="bg1"/>
                </a:solidFill>
                <a:latin typeface="Arial" panose="020B0604020202020204" pitchFamily="34" charset="0"/>
                <a:ea typeface="Microsoft YaHei" pitchFamily="34" charset="-122"/>
                <a:cs typeface="Arial" panose="020B0604020202020204" pitchFamily="34" charset="0"/>
              </a:rPr>
              <a:t>RPO WM  OŚ PRIORYTETOWA VIII</a:t>
            </a:r>
            <a:endParaRPr lang="pl-PL" sz="3200" dirty="0">
              <a:solidFill>
                <a:schemeClr val="bg1"/>
              </a:solidFill>
              <a:latin typeface="+mj-lt"/>
            </a:endParaRPr>
          </a:p>
        </p:txBody>
      </p:sp>
      <p:sp>
        <p:nvSpPr>
          <p:cNvPr id="3" name="Prostokąt 2"/>
          <p:cNvSpPr/>
          <p:nvPr/>
        </p:nvSpPr>
        <p:spPr>
          <a:xfrm>
            <a:off x="228600" y="1730827"/>
            <a:ext cx="8686800" cy="36933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b="1" dirty="0" smtClean="0">
                <a:solidFill>
                  <a:schemeClr val="bg1"/>
                </a:solidFill>
              </a:rPr>
              <a:t>ROZWÓJ RYNKU PRACY</a:t>
            </a:r>
            <a:endParaRPr lang="pl-PL" dirty="0">
              <a:solidFill>
                <a:schemeClr val="bg1"/>
              </a:solidFill>
              <a:latin typeface="+mj-lt"/>
            </a:endParaRPr>
          </a:p>
        </p:txBody>
      </p:sp>
      <p:sp>
        <p:nvSpPr>
          <p:cNvPr id="5" name="Prostokąt 4"/>
          <p:cNvSpPr/>
          <p:nvPr/>
        </p:nvSpPr>
        <p:spPr>
          <a:xfrm>
            <a:off x="142504" y="2517569"/>
            <a:ext cx="8835241" cy="4170372"/>
          </a:xfrm>
          <a:prstGeom prst="rect">
            <a:avLst/>
          </a:prstGeom>
        </p:spPr>
        <p:txBody>
          <a:bodyPr wrap="square">
            <a:spAutoFit/>
          </a:bodyPr>
          <a:lstStyle/>
          <a:p>
            <a:r>
              <a:rPr lang="pl-PL" b="1" dirty="0" smtClean="0">
                <a:latin typeface="Georgia" pitchFamily="18" charset="0"/>
              </a:rPr>
              <a:t>Cel szczegółowy:</a:t>
            </a:r>
          </a:p>
          <a:p>
            <a:endParaRPr lang="pl-PL" b="1" dirty="0" smtClean="0">
              <a:latin typeface="Georgia" pitchFamily="18" charset="0"/>
            </a:endParaRPr>
          </a:p>
          <a:p>
            <a:pPr algn="just"/>
            <a:r>
              <a:rPr lang="pl-PL" dirty="0" smtClean="0">
                <a:latin typeface="Georgia" pitchFamily="18" charset="0"/>
              </a:rPr>
              <a:t>Wzrost zatrudnienia osób, które zostały zidentyfikowane jako </a:t>
            </a:r>
            <a:r>
              <a:rPr lang="pl-PL" b="1" dirty="0" smtClean="0">
                <a:latin typeface="Georgia" pitchFamily="18" charset="0"/>
              </a:rPr>
              <a:t>zagrożone na rynku pracy .</a:t>
            </a:r>
          </a:p>
          <a:p>
            <a:endParaRPr lang="pl-PL" dirty="0" smtClean="0">
              <a:latin typeface="Georgia" pitchFamily="18" charset="0"/>
            </a:endParaRPr>
          </a:p>
          <a:p>
            <a:pPr algn="just"/>
            <a:r>
              <a:rPr lang="pl-PL" dirty="0" smtClean="0">
                <a:latin typeface="Georgia" pitchFamily="18" charset="0"/>
              </a:rPr>
              <a:t>Celem jest objęcie wsparciem </a:t>
            </a:r>
            <a:r>
              <a:rPr lang="pl-PL" b="1" dirty="0" smtClean="0">
                <a:latin typeface="Georgia" pitchFamily="18" charset="0"/>
              </a:rPr>
              <a:t>osób będących w najtrudniejszej sytuacji na rynku pracy, tj. bezrobotnych</a:t>
            </a:r>
            <a:r>
              <a:rPr lang="pl-PL" dirty="0" smtClean="0">
                <a:latin typeface="Georgia" pitchFamily="18" charset="0"/>
              </a:rPr>
              <a:t>, </a:t>
            </a:r>
            <a:r>
              <a:rPr lang="pl-PL" b="1" dirty="0" smtClean="0">
                <a:latin typeface="Georgia" pitchFamily="18" charset="0"/>
              </a:rPr>
              <a:t>osób powyżej 50 roku życia</a:t>
            </a:r>
            <a:r>
              <a:rPr lang="pl-PL" dirty="0" smtClean="0">
                <a:latin typeface="Georgia" pitchFamily="18" charset="0"/>
              </a:rPr>
              <a:t>, </a:t>
            </a:r>
            <a:r>
              <a:rPr lang="pl-PL" b="1" dirty="0" smtClean="0">
                <a:latin typeface="Georgia" pitchFamily="18" charset="0"/>
              </a:rPr>
              <a:t>kobiet, osób niepełnosprawnych, osób o niskich kwalifikacjach </a:t>
            </a:r>
            <a:r>
              <a:rPr lang="pl-PL" dirty="0" smtClean="0">
                <a:latin typeface="Georgia" pitchFamily="18" charset="0"/>
              </a:rPr>
              <a:t>i </a:t>
            </a:r>
            <a:r>
              <a:rPr lang="pl-PL" b="1" dirty="0" smtClean="0">
                <a:latin typeface="Georgia" pitchFamily="18" charset="0"/>
              </a:rPr>
              <a:t>osób długotrwale bezrobotnych</a:t>
            </a:r>
            <a:r>
              <a:rPr lang="pl-PL" dirty="0" smtClean="0">
                <a:latin typeface="Georgia" pitchFamily="18" charset="0"/>
              </a:rPr>
              <a:t>, by w konsekwencji udzielonego wsparcia znalazły zatrudnienie. </a:t>
            </a:r>
          </a:p>
          <a:p>
            <a:pPr algn="just"/>
            <a:endParaRPr lang="pl-PL" dirty="0" smtClean="0">
              <a:latin typeface="Georgia" pitchFamily="18" charset="0"/>
            </a:endParaRPr>
          </a:p>
          <a:p>
            <a:pPr algn="just"/>
            <a:r>
              <a:rPr lang="pl-PL" dirty="0" smtClean="0">
                <a:latin typeface="Georgia" pitchFamily="18" charset="0"/>
              </a:rPr>
              <a:t>Interwencja będzie realizowana w przedmiotowym Działaniu poprzez projekty </a:t>
            </a:r>
            <a:r>
              <a:rPr lang="pl-PL" b="1" dirty="0" smtClean="0">
                <a:latin typeface="Georgia" pitchFamily="18" charset="0"/>
              </a:rPr>
              <a:t>PUP. </a:t>
            </a:r>
            <a:r>
              <a:rPr lang="pl-PL" dirty="0" smtClean="0">
                <a:latin typeface="Georgia" pitchFamily="18" charset="0"/>
              </a:rPr>
              <a:t>Ze względu na demarkację z PO WER, przedmiotowe Działanie dedykowane jest osobom w wieku 30 lat i powyżej. Nie uwzględniono osób pomiędzy 18 a 29 rokiem życia, ponieważ wsparcie dla nich prowadzone będzie na poziomie krajowym.</a:t>
            </a:r>
            <a:endParaRPr lang="pl-PL" sz="1300" dirty="0" smtClean="0">
              <a:latin typeface="+mj-lt"/>
            </a:endParaRPr>
          </a:p>
          <a:p>
            <a:pPr algn="just"/>
            <a:r>
              <a:rPr lang="pl-PL" sz="1300" dirty="0" smtClean="0">
                <a:latin typeface="+mj-lt"/>
              </a:rPr>
              <a:t>	</a:t>
            </a:r>
          </a:p>
        </p:txBody>
      </p:sp>
      <p:sp>
        <p:nvSpPr>
          <p:cNvPr id="8" name="Prostokąt 7"/>
          <p:cNvSpPr/>
          <p:nvPr/>
        </p:nvSpPr>
        <p:spPr>
          <a:xfrm>
            <a:off x="228600" y="2161309"/>
            <a:ext cx="8686800" cy="36933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449263">
              <a:spcBef>
                <a:spcPts val="0"/>
              </a:spcBef>
              <a:spcAft>
                <a:spcPts val="0"/>
              </a:spcAft>
              <a:buClr>
                <a:srgbClr val="000000"/>
              </a:buClr>
              <a:buSzPct val="100000"/>
              <a:defRPr/>
            </a:pPr>
            <a:r>
              <a:rPr lang="pl-PL" altLang="pl-PL" b="1" dirty="0" smtClean="0">
                <a:solidFill>
                  <a:schemeClr val="bg1"/>
                </a:solidFill>
                <a:ea typeface="Microsoft YaHei" pitchFamily="34" charset="-122"/>
                <a:cs typeface="Arial" panose="020B0604020202020204" pitchFamily="34" charset="0"/>
              </a:rPr>
              <a:t>DZIAŁANIE 8.1    AKTYWIZACJA ZAWODOWA OSÓB BEZROBOTNYCH PRZEZ PUP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242887" y="2285999"/>
            <a:ext cx="8324169" cy="4016830"/>
          </a:xfrm>
          <a:prstGeom prst="rect">
            <a:avLst/>
          </a:prstGeom>
        </p:spPr>
        <p:txBody>
          <a:bodyPr anchor="t">
            <a:noAutofit/>
          </a:bodyPr>
          <a:lstStyle/>
          <a:p>
            <a:pPr lvl="0" algn="just" defTabSz="449263">
              <a:spcBef>
                <a:spcPts val="0"/>
              </a:spcBef>
              <a:spcAft>
                <a:spcPts val="0"/>
              </a:spcAft>
              <a:buClr>
                <a:srgbClr val="000000"/>
              </a:buClr>
              <a:buSzPct val="100000"/>
              <a:defRPr/>
            </a:pPr>
            <a:r>
              <a:rPr lang="pl-PL" altLang="pl-PL" sz="1600" b="1" dirty="0" smtClean="0">
                <a:solidFill>
                  <a:srgbClr val="000000"/>
                </a:solidFill>
                <a:latin typeface="Georgia" pitchFamily="18" charset="0"/>
                <a:ea typeface="Microsoft YaHei" pitchFamily="34" charset="-122"/>
                <a:cs typeface="Arial" panose="020B0604020202020204" pitchFamily="34" charset="0"/>
              </a:rPr>
              <a:t>Typ projektu:</a:t>
            </a:r>
          </a:p>
          <a:p>
            <a:pPr lvl="0" algn="just" defTabSz="449263">
              <a:spcBef>
                <a:spcPts val="0"/>
              </a:spcBef>
              <a:spcAft>
                <a:spcPts val="0"/>
              </a:spcAft>
              <a:buClr>
                <a:srgbClr val="000000"/>
              </a:buClr>
              <a:buSzPct val="100000"/>
              <a:defRPr/>
            </a:pPr>
            <a:endParaRPr lang="pl-PL" altLang="pl-PL" sz="1600" b="1" dirty="0" smtClean="0">
              <a:solidFill>
                <a:srgbClr val="000000"/>
              </a:solidFill>
              <a:latin typeface="Georgia" pitchFamily="18" charset="0"/>
              <a:ea typeface="Microsoft YaHei" pitchFamily="34" charset="-122"/>
              <a:cs typeface="Arial" panose="020B0604020202020204" pitchFamily="34" charset="0"/>
            </a:endParaRPr>
          </a:p>
          <a:p>
            <a:pPr marL="271463" lvl="0" indent="-271463" algn="just" defTabSz="449263">
              <a:spcBef>
                <a:spcPts val="0"/>
              </a:spcBef>
              <a:spcAft>
                <a:spcPts val="0"/>
              </a:spcAft>
              <a:buFont typeface="Arial" pitchFamily="34" charset="0"/>
              <a:buChar char="•"/>
              <a:tabLst>
                <a:tab pos="271463" algn="l"/>
              </a:tabLst>
              <a:defRPr/>
            </a:pPr>
            <a:r>
              <a:rPr lang="pl-PL" sz="1600" dirty="0" smtClean="0">
                <a:solidFill>
                  <a:srgbClr val="000000"/>
                </a:solidFill>
                <a:latin typeface="Georgia" pitchFamily="18" charset="0"/>
                <a:ea typeface="Microsoft YaHei" pitchFamily="34" charset="-122"/>
                <a:cs typeface="Arial" panose="020B0604020202020204" pitchFamily="34" charset="0"/>
              </a:rPr>
              <a:t>pomoc w aktywnym poszukiwaniu pracy;</a:t>
            </a:r>
          </a:p>
          <a:p>
            <a:pPr marL="271463" lvl="0" indent="-271463" algn="just" defTabSz="449263">
              <a:spcBef>
                <a:spcPts val="0"/>
              </a:spcBef>
              <a:spcAft>
                <a:spcPts val="0"/>
              </a:spcAft>
              <a:buFont typeface="Arial" pitchFamily="34" charset="0"/>
              <a:buChar char="•"/>
              <a:tabLst>
                <a:tab pos="271463" algn="l"/>
              </a:tabLst>
              <a:defRPr/>
            </a:pPr>
            <a:r>
              <a:rPr lang="pl-PL" sz="1600" dirty="0" smtClean="0">
                <a:solidFill>
                  <a:srgbClr val="000000"/>
                </a:solidFill>
                <a:latin typeface="Georgia" pitchFamily="18" charset="0"/>
                <a:ea typeface="Microsoft YaHei" pitchFamily="34" charset="-122"/>
                <a:cs typeface="Arial" panose="020B0604020202020204" pitchFamily="34" charset="0"/>
              </a:rPr>
              <a:t>podnoszenie lub zmiana kwalifikacji zawodowych oraz ich lepsze dopasowanie </a:t>
            </a:r>
            <a:br>
              <a:rPr lang="pl-PL" sz="1600" dirty="0" smtClean="0">
                <a:solidFill>
                  <a:srgbClr val="000000"/>
                </a:solidFill>
                <a:latin typeface="Georgia" pitchFamily="18" charset="0"/>
                <a:ea typeface="Microsoft YaHei" pitchFamily="34" charset="-122"/>
                <a:cs typeface="Arial" panose="020B0604020202020204" pitchFamily="34" charset="0"/>
              </a:rPr>
            </a:br>
            <a:r>
              <a:rPr lang="pl-PL" sz="1600" dirty="0" smtClean="0">
                <a:solidFill>
                  <a:srgbClr val="000000"/>
                </a:solidFill>
                <a:latin typeface="Georgia" pitchFamily="18" charset="0"/>
                <a:ea typeface="Microsoft YaHei" pitchFamily="34" charset="-122"/>
                <a:cs typeface="Arial" panose="020B0604020202020204" pitchFamily="34" charset="0"/>
              </a:rPr>
              <a:t>do potrzeb rynku pracy;</a:t>
            </a:r>
          </a:p>
          <a:p>
            <a:pPr marL="271463" lvl="0" indent="-271463" algn="just" defTabSz="449263">
              <a:spcBef>
                <a:spcPts val="0"/>
              </a:spcBef>
              <a:spcAft>
                <a:spcPts val="0"/>
              </a:spcAft>
              <a:buFont typeface="Arial" pitchFamily="34" charset="0"/>
              <a:buChar char="•"/>
              <a:tabLst>
                <a:tab pos="271463" algn="l"/>
              </a:tabLst>
              <a:defRPr/>
            </a:pPr>
            <a:r>
              <a:rPr lang="pl-PL" sz="1600" dirty="0" smtClean="0">
                <a:solidFill>
                  <a:srgbClr val="000000"/>
                </a:solidFill>
                <a:latin typeface="Georgia" pitchFamily="18" charset="0"/>
                <a:ea typeface="Microsoft YaHei" pitchFamily="34" charset="-122"/>
                <a:cs typeface="Arial" panose="020B0604020202020204" pitchFamily="34" charset="0"/>
              </a:rPr>
              <a:t>pomoc w zdobyciu doświadczenia zawodowego;</a:t>
            </a:r>
          </a:p>
          <a:p>
            <a:pPr marL="271463" lvl="0" indent="-271463" algn="just" defTabSz="449263">
              <a:spcBef>
                <a:spcPts val="0"/>
              </a:spcBef>
              <a:spcAft>
                <a:spcPts val="0"/>
              </a:spcAft>
              <a:buFont typeface="Arial" pitchFamily="34" charset="0"/>
              <a:buChar char="•"/>
              <a:tabLst>
                <a:tab pos="271463" algn="l"/>
              </a:tabLst>
              <a:defRPr/>
            </a:pPr>
            <a:r>
              <a:rPr lang="pl-PL" sz="1600" b="1" dirty="0" smtClean="0">
                <a:solidFill>
                  <a:srgbClr val="FF0000"/>
                </a:solidFill>
                <a:latin typeface="Georgia" pitchFamily="18" charset="0"/>
                <a:ea typeface="Microsoft YaHei" pitchFamily="34" charset="-122"/>
                <a:cs typeface="Arial" panose="020B0604020202020204" pitchFamily="34" charset="0"/>
              </a:rPr>
              <a:t>wspieranie </a:t>
            </a:r>
            <a:r>
              <a:rPr lang="pl-PL" sz="1600" b="1" dirty="0" err="1" smtClean="0">
                <a:solidFill>
                  <a:srgbClr val="FF0000"/>
                </a:solidFill>
                <a:latin typeface="Georgia" pitchFamily="18" charset="0"/>
                <a:ea typeface="Microsoft YaHei" pitchFamily="34" charset="-122"/>
                <a:cs typeface="Arial" panose="020B0604020202020204" pitchFamily="34" charset="0"/>
              </a:rPr>
              <a:t>samozatrudnienia</a:t>
            </a:r>
            <a:r>
              <a:rPr lang="pl-PL" sz="1600" b="1" dirty="0" smtClean="0">
                <a:solidFill>
                  <a:srgbClr val="FF0000"/>
                </a:solidFill>
                <a:latin typeface="Georgia" pitchFamily="18" charset="0"/>
                <a:ea typeface="Microsoft YaHei" pitchFamily="34" charset="-122"/>
                <a:cs typeface="Arial" panose="020B0604020202020204" pitchFamily="34" charset="0"/>
              </a:rPr>
              <a:t> i powstawania nowych miejsc pracy;</a:t>
            </a:r>
          </a:p>
          <a:p>
            <a:pPr marL="271463" lvl="0" indent="-271463" algn="just" defTabSz="449263">
              <a:spcBef>
                <a:spcPts val="0"/>
              </a:spcBef>
              <a:spcAft>
                <a:spcPts val="0"/>
              </a:spcAft>
              <a:buFont typeface="Arial" pitchFamily="34" charset="0"/>
              <a:buChar char="•"/>
              <a:tabLst>
                <a:tab pos="271463" algn="l"/>
              </a:tabLst>
              <a:defRPr/>
            </a:pPr>
            <a:r>
              <a:rPr lang="pl-PL" sz="1600" dirty="0" smtClean="0">
                <a:solidFill>
                  <a:srgbClr val="000000"/>
                </a:solidFill>
                <a:latin typeface="Georgia" pitchFamily="18" charset="0"/>
                <a:ea typeface="Microsoft YaHei" pitchFamily="34" charset="-122"/>
                <a:cs typeface="Arial" panose="020B0604020202020204" pitchFamily="34" charset="0"/>
              </a:rPr>
              <a:t>wspieranie mobilności, w tym na poziomie międzynarodowym w ramach sieci EURES;</a:t>
            </a:r>
          </a:p>
          <a:p>
            <a:pPr marL="271463" lvl="0" indent="-271463" algn="just" defTabSz="449263">
              <a:spcBef>
                <a:spcPts val="0"/>
              </a:spcBef>
              <a:spcAft>
                <a:spcPts val="0"/>
              </a:spcAft>
              <a:buFont typeface="Arial" pitchFamily="34" charset="0"/>
              <a:buChar char="•"/>
              <a:tabLst>
                <a:tab pos="271463" algn="l"/>
              </a:tabLst>
              <a:defRPr/>
            </a:pPr>
            <a:r>
              <a:rPr lang="pl-PL" sz="1600" dirty="0" smtClean="0">
                <a:solidFill>
                  <a:srgbClr val="000000"/>
                </a:solidFill>
                <a:latin typeface="Georgia" pitchFamily="18" charset="0"/>
                <a:ea typeface="Microsoft YaHei" pitchFamily="34" charset="-122"/>
                <a:cs typeface="Arial" panose="020B0604020202020204" pitchFamily="34" charset="0"/>
              </a:rPr>
              <a:t>monitorowanie rynku pracy, m.in. ofert pracy funkcjonujących poza systemem publicznych służb zatrudnienia oraz procesów wpływających na ofertę szkolnictwa zawodowego;</a:t>
            </a:r>
          </a:p>
          <a:p>
            <a:pPr marL="271463" lvl="0" indent="-271463" algn="just" defTabSz="449263">
              <a:spcBef>
                <a:spcPts val="0"/>
              </a:spcBef>
              <a:spcAft>
                <a:spcPts val="0"/>
              </a:spcAft>
              <a:buFont typeface="Arial" pitchFamily="34" charset="0"/>
              <a:buChar char="•"/>
              <a:tabLst>
                <a:tab pos="271463" algn="l"/>
              </a:tabLst>
              <a:defRPr/>
            </a:pPr>
            <a:endParaRPr lang="pl-PL" sz="1600" dirty="0" smtClean="0">
              <a:solidFill>
                <a:srgbClr val="000000"/>
              </a:solidFill>
              <a:latin typeface="Georgia" pitchFamily="18" charset="0"/>
              <a:ea typeface="Microsoft YaHei" pitchFamily="34" charset="-122"/>
              <a:cs typeface="Arial" panose="020B0604020202020204" pitchFamily="34" charset="0"/>
            </a:endParaRPr>
          </a:p>
          <a:p>
            <a:pPr marL="271463" lvl="0" indent="-271463" algn="just" defTabSz="449263">
              <a:spcBef>
                <a:spcPts val="0"/>
              </a:spcBef>
              <a:spcAft>
                <a:spcPts val="0"/>
              </a:spcAft>
              <a:buFont typeface="Arial" pitchFamily="34" charset="0"/>
              <a:buChar char="•"/>
              <a:tabLst>
                <a:tab pos="271463" algn="l"/>
              </a:tabLst>
              <a:defRPr/>
            </a:pPr>
            <a:endParaRPr lang="pl-PL" sz="1600" dirty="0" smtClean="0">
              <a:solidFill>
                <a:srgbClr val="000000"/>
              </a:solidFill>
              <a:latin typeface="Georgia" pitchFamily="18" charset="0"/>
              <a:ea typeface="Microsoft YaHei" pitchFamily="34" charset="-122"/>
              <a:cs typeface="Arial" panose="020B0604020202020204" pitchFamily="34" charset="0"/>
            </a:endParaRPr>
          </a:p>
          <a:p>
            <a:pPr algn="just" defTabSz="449263">
              <a:buClr>
                <a:srgbClr val="000000"/>
              </a:buClr>
              <a:buSzPct val="45000"/>
              <a:defRPr/>
            </a:pPr>
            <a:r>
              <a:rPr lang="pl-PL" sz="1600" b="1" dirty="0" smtClean="0">
                <a:latin typeface="Georgia" pitchFamily="18" charset="0"/>
              </a:rPr>
              <a:t>Diagnozowanie indywidualnej sytuacji uczestników projektów jest elementem obligatoryjnym we wszystkich projektach. 	</a:t>
            </a:r>
          </a:p>
          <a:p>
            <a:pPr lvl="0" algn="just" defTabSz="449263">
              <a:buClr>
                <a:srgbClr val="000000"/>
              </a:buClr>
              <a:buSzPct val="45000"/>
              <a:buFont typeface="Arial" charset="0"/>
              <a:buChar char="•"/>
              <a:defRPr/>
            </a:pPr>
            <a:endParaRPr lang="pl-PL" altLang="pl-PL" sz="1600" dirty="0" smtClean="0">
              <a:solidFill>
                <a:srgbClr val="000000"/>
              </a:solidFill>
              <a:ea typeface="Microsoft YaHei" pitchFamily="34" charset="-122"/>
              <a:cs typeface="Arial" panose="020B0604020202020204" pitchFamily="34" charset="0"/>
            </a:endParaRPr>
          </a:p>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28602" y="1099457"/>
            <a:ext cx="8686800"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altLang="pl-PL" sz="3200" b="1" dirty="0" smtClean="0">
                <a:solidFill>
                  <a:schemeClr val="bg1"/>
                </a:solidFill>
                <a:latin typeface="Arial" panose="020B0604020202020204" pitchFamily="34" charset="0"/>
                <a:ea typeface="Microsoft YaHei" pitchFamily="34" charset="-122"/>
                <a:cs typeface="Arial" panose="020B0604020202020204" pitchFamily="34" charset="0"/>
              </a:rPr>
              <a:t>RPO WM  OŚ PRIORYTETOWA VIII</a:t>
            </a:r>
            <a:endParaRPr lang="pl-PL" sz="3200" dirty="0">
              <a:solidFill>
                <a:schemeClr val="bg1"/>
              </a:solidFill>
              <a:latin typeface="+mj-lt"/>
            </a:endParaRPr>
          </a:p>
        </p:txBody>
      </p:sp>
      <p:sp>
        <p:nvSpPr>
          <p:cNvPr id="5" name="Prostokąt 4"/>
          <p:cNvSpPr/>
          <p:nvPr/>
        </p:nvSpPr>
        <p:spPr>
          <a:xfrm>
            <a:off x="228600" y="1730827"/>
            <a:ext cx="8686800" cy="36933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b="1" dirty="0" smtClean="0">
                <a:solidFill>
                  <a:schemeClr val="bg1"/>
                </a:solidFill>
              </a:rPr>
              <a:t>ROZWÓJ RYNKU PRACY</a:t>
            </a:r>
            <a:endParaRPr lang="pl-PL" dirty="0">
              <a:solidFill>
                <a:schemeClr val="bg1"/>
              </a:solidFill>
              <a:latin typeface="+mj-lt"/>
            </a:endParaRPr>
          </a:p>
        </p:txBody>
      </p:sp>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wodzynski\Desktop\Skany\PUP_LOGO.jpg"/>
          <p:cNvPicPr>
            <a:picLocks noChangeAspect="1" noChangeArrowheads="1"/>
          </p:cNvPicPr>
          <p:nvPr/>
        </p:nvPicPr>
        <p:blipFill>
          <a:blip r:embed="rId2" cstate="print"/>
          <a:srcRect/>
          <a:stretch>
            <a:fillRect/>
          </a:stretch>
        </p:blipFill>
        <p:spPr bwMode="auto">
          <a:xfrm>
            <a:off x="7130144" y="5893054"/>
            <a:ext cx="1611085" cy="779889"/>
          </a:xfrm>
          <a:prstGeom prst="rect">
            <a:avLst/>
          </a:prstGeom>
          <a:noFill/>
        </p:spPr>
      </p:pic>
      <p:sp>
        <p:nvSpPr>
          <p:cNvPr id="6" name="Tytuł 1"/>
          <p:cNvSpPr txBox="1">
            <a:spLocks/>
          </p:cNvSpPr>
          <p:nvPr/>
        </p:nvSpPr>
        <p:spPr>
          <a:xfrm>
            <a:off x="272143" y="2198915"/>
            <a:ext cx="8596313" cy="4474029"/>
          </a:xfrm>
          <a:prstGeom prst="rect">
            <a:avLst/>
          </a:prstGeom>
        </p:spPr>
        <p:txBody>
          <a:bodyPr anchor="t">
            <a:noAutofit/>
          </a:bodyPr>
          <a:lstStyle/>
          <a:p>
            <a:pPr algn="just" defTabSz="449263">
              <a:spcBef>
                <a:spcPts val="0"/>
              </a:spcBef>
              <a:spcAft>
                <a:spcPts val="0"/>
              </a:spcAft>
              <a:buClr>
                <a:srgbClr val="000000"/>
              </a:buClr>
              <a:buSzPct val="45000"/>
              <a:defRPr/>
            </a:pPr>
            <a:r>
              <a:rPr lang="pl-PL" sz="1600" b="1" dirty="0" smtClean="0">
                <a:latin typeface="Georgia" pitchFamily="18" charset="0"/>
              </a:rPr>
              <a:t>Dla kogo: </a:t>
            </a:r>
          </a:p>
          <a:p>
            <a:pPr algn="just" defTabSz="449263">
              <a:spcBef>
                <a:spcPts val="0"/>
              </a:spcBef>
              <a:spcAft>
                <a:spcPts val="0"/>
              </a:spcAft>
              <a:buClr>
                <a:srgbClr val="000000"/>
              </a:buClr>
              <a:buSzPct val="45000"/>
              <a:defRPr/>
            </a:pPr>
            <a:r>
              <a:rPr lang="pl-PL" sz="1600" b="1" dirty="0" smtClean="0">
                <a:solidFill>
                  <a:srgbClr val="FF0000"/>
                </a:solidFill>
                <a:latin typeface="Georgia" pitchFamily="18" charset="0"/>
              </a:rPr>
              <a:t>Osoby w trudnej sytuacji na rynku pracy </a:t>
            </a:r>
            <a:r>
              <a:rPr lang="pl-PL" sz="1600" dirty="0" smtClean="0">
                <a:latin typeface="Georgia" pitchFamily="18" charset="0"/>
              </a:rPr>
              <a:t>- osoby bezrobotne zarejestrowane w urzędzie pracy, dla których został ustalony I lub II profil pomocy, w wieku 30 lat i powyżej, z grup </a:t>
            </a:r>
            <a:r>
              <a:rPr lang="pl-PL" sz="1600" dirty="0" err="1" smtClean="0">
                <a:latin typeface="Georgia" pitchFamily="18" charset="0"/>
              </a:rPr>
              <a:t>defaworyzowanych</a:t>
            </a:r>
            <a:r>
              <a:rPr lang="pl-PL" sz="1600" dirty="0" smtClean="0">
                <a:latin typeface="Georgia" pitchFamily="18" charset="0"/>
              </a:rPr>
              <a:t>: osoby powyżej 50 roku życia, osoby z </a:t>
            </a:r>
            <a:r>
              <a:rPr lang="pl-PL" sz="1600" dirty="0" err="1" smtClean="0">
                <a:latin typeface="Georgia" pitchFamily="18" charset="0"/>
              </a:rPr>
              <a:t>niepełnosprawnościami</a:t>
            </a:r>
            <a:r>
              <a:rPr lang="pl-PL" sz="1600" dirty="0" smtClean="0">
                <a:latin typeface="Georgia" pitchFamily="18" charset="0"/>
              </a:rPr>
              <a:t>, osoby długotrwale bezrobotne, osoby o niskich kwalifikacjach zawodowych, kobiety. </a:t>
            </a:r>
          </a:p>
          <a:p>
            <a:pPr algn="just" defTabSz="449263">
              <a:spcBef>
                <a:spcPts val="0"/>
              </a:spcBef>
              <a:spcAft>
                <a:spcPts val="0"/>
              </a:spcAft>
              <a:buClr>
                <a:srgbClr val="000000"/>
              </a:buClr>
              <a:buSzPct val="45000"/>
              <a:defRPr/>
            </a:pPr>
            <a:endParaRPr lang="pl-PL" sz="900" dirty="0" smtClean="0">
              <a:latin typeface="Georgia" pitchFamily="18" charset="0"/>
            </a:endParaRPr>
          </a:p>
          <a:p>
            <a:r>
              <a:rPr lang="pl-PL" sz="1600" b="1" dirty="0" smtClean="0">
                <a:latin typeface="Georgia" pitchFamily="18" charset="0"/>
              </a:rPr>
              <a:t>Na co:</a:t>
            </a:r>
          </a:p>
          <a:p>
            <a:pPr marL="174625" indent="-174625">
              <a:buFont typeface="Arial" pitchFamily="34" charset="0"/>
              <a:buChar char="•"/>
            </a:pPr>
            <a:r>
              <a:rPr lang="pl-PL" sz="1600" dirty="0" smtClean="0">
                <a:latin typeface="Georgia" pitchFamily="18" charset="0"/>
              </a:rPr>
              <a:t>Pośrednictwo pracy</a:t>
            </a:r>
          </a:p>
          <a:p>
            <a:pPr marL="174625" indent="-174625">
              <a:buFont typeface="Arial" pitchFamily="34" charset="0"/>
              <a:buChar char="•"/>
            </a:pPr>
            <a:r>
              <a:rPr lang="pl-PL" sz="1600" dirty="0" smtClean="0">
                <a:latin typeface="Georgia" pitchFamily="18" charset="0"/>
              </a:rPr>
              <a:t>Poradnictwo zawodowe</a:t>
            </a:r>
          </a:p>
          <a:p>
            <a:pPr marL="174625" indent="-174625">
              <a:buFont typeface="Arial" pitchFamily="34" charset="0"/>
              <a:buChar char="•"/>
            </a:pPr>
            <a:r>
              <a:rPr lang="pl-PL" sz="1600" b="1" dirty="0" smtClean="0">
                <a:solidFill>
                  <a:srgbClr val="FF0000"/>
                </a:solidFill>
                <a:latin typeface="Georgia" pitchFamily="18" charset="0"/>
              </a:rPr>
              <a:t>Jednorazowe środki na podjęcie działalności gospodarczej</a:t>
            </a:r>
          </a:p>
          <a:p>
            <a:pPr marL="174625" indent="-174625">
              <a:buFont typeface="Arial" pitchFamily="34" charset="0"/>
              <a:buChar char="•"/>
            </a:pPr>
            <a:r>
              <a:rPr lang="pl-PL" sz="1600" dirty="0" smtClean="0">
                <a:latin typeface="Georgia" pitchFamily="18" charset="0"/>
              </a:rPr>
              <a:t>Staże</a:t>
            </a:r>
          </a:p>
          <a:p>
            <a:pPr marL="174625" indent="-174625">
              <a:buFont typeface="Arial" pitchFamily="34" charset="0"/>
              <a:buChar char="•"/>
            </a:pPr>
            <a:r>
              <a:rPr lang="pl-PL" sz="1600" dirty="0" smtClean="0">
                <a:latin typeface="Georgia" pitchFamily="18" charset="0"/>
              </a:rPr>
              <a:t>Szkolenia</a:t>
            </a:r>
          </a:p>
          <a:p>
            <a:pPr marL="174625" indent="-174625">
              <a:buFont typeface="Arial" pitchFamily="34" charset="0"/>
              <a:buChar char="•"/>
            </a:pPr>
            <a:r>
              <a:rPr lang="pl-PL" sz="1600" dirty="0" smtClean="0">
                <a:latin typeface="Georgia" pitchFamily="18" charset="0"/>
              </a:rPr>
              <a:t>Wyposażenie i doposażenie stanowiska pracy</a:t>
            </a:r>
          </a:p>
          <a:p>
            <a:pPr marL="174625" indent="-174625">
              <a:buFont typeface="Arial" pitchFamily="34" charset="0"/>
              <a:buChar char="•"/>
            </a:pPr>
            <a:r>
              <a:rPr lang="pl-PL" sz="1600" dirty="0" smtClean="0">
                <a:latin typeface="Georgia" pitchFamily="18" charset="0"/>
              </a:rPr>
              <a:t>Indywidualny Plan Działania</a:t>
            </a:r>
          </a:p>
          <a:p>
            <a:pPr algn="just" defTabSz="449263">
              <a:spcBef>
                <a:spcPts val="0"/>
              </a:spcBef>
              <a:spcAft>
                <a:spcPts val="0"/>
              </a:spcAft>
              <a:buClr>
                <a:srgbClr val="000000"/>
              </a:buClr>
              <a:buSzPct val="45000"/>
              <a:defRPr/>
            </a:pPr>
            <a:endParaRPr lang="pl-PL" sz="900" dirty="0" smtClean="0">
              <a:solidFill>
                <a:srgbClr val="FF0000"/>
              </a:solidFill>
              <a:latin typeface="Trebuchet MS" panose="020B0603020202020204" pitchFamily="34" charset="0"/>
              <a:cs typeface="Times New Roman" pitchFamily="18" charset="0"/>
            </a:endParaRPr>
          </a:p>
          <a:p>
            <a:pPr algn="just" defTabSz="449263">
              <a:spcBef>
                <a:spcPts val="0"/>
              </a:spcBef>
              <a:spcAft>
                <a:spcPts val="0"/>
              </a:spcAft>
              <a:buClr>
                <a:srgbClr val="000000"/>
              </a:buClr>
              <a:buSzPct val="45000"/>
              <a:defRPr/>
            </a:pPr>
            <a:r>
              <a:rPr lang="pl-PL" sz="1600" b="1" dirty="0" smtClean="0">
                <a:latin typeface="Georgia" pitchFamily="18" charset="0"/>
                <a:cs typeface="Times New Roman" pitchFamily="18" charset="0"/>
              </a:rPr>
              <a:t>W przedmiotowym Działaniu interwencja będzie docierała za pośrednictwem projektów  realizowanych przez Urzędy Pracy (WUP/PUP). </a:t>
            </a:r>
          </a:p>
          <a:p>
            <a:pPr lvl="0" algn="just" defTabSz="449263">
              <a:buClr>
                <a:srgbClr val="000000"/>
              </a:buClr>
              <a:buSzPct val="45000"/>
              <a:buFont typeface="Arial" charset="0"/>
              <a:buChar char="•"/>
              <a:defRPr/>
            </a:pPr>
            <a:endParaRPr lang="pl-PL" altLang="pl-PL" sz="1600" dirty="0" smtClean="0">
              <a:solidFill>
                <a:srgbClr val="000000"/>
              </a:solidFill>
              <a:ea typeface="Microsoft YaHei" pitchFamily="34" charset="-122"/>
              <a:cs typeface="Arial" panose="020B0604020202020204" pitchFamily="34" charset="0"/>
            </a:endParaRPr>
          </a:p>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Prostokąt 3"/>
          <p:cNvSpPr/>
          <p:nvPr/>
        </p:nvSpPr>
        <p:spPr>
          <a:xfrm>
            <a:off x="0" y="6683828"/>
            <a:ext cx="9144000" cy="174171"/>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28602" y="1099457"/>
            <a:ext cx="8686800"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altLang="pl-PL" sz="3200" b="1" dirty="0" smtClean="0">
                <a:solidFill>
                  <a:schemeClr val="bg1"/>
                </a:solidFill>
                <a:latin typeface="Arial" panose="020B0604020202020204" pitchFamily="34" charset="0"/>
                <a:ea typeface="Microsoft YaHei" pitchFamily="34" charset="-122"/>
                <a:cs typeface="Arial" panose="020B0604020202020204" pitchFamily="34" charset="0"/>
              </a:rPr>
              <a:t>RPO WM  OŚ PRIORYTETOWA VIII</a:t>
            </a:r>
            <a:endParaRPr lang="pl-PL" sz="3200" dirty="0">
              <a:solidFill>
                <a:schemeClr val="bg1"/>
              </a:solidFill>
            </a:endParaRPr>
          </a:p>
        </p:txBody>
      </p:sp>
      <p:sp>
        <p:nvSpPr>
          <p:cNvPr id="9" name="Prostokąt 8"/>
          <p:cNvSpPr/>
          <p:nvPr/>
        </p:nvSpPr>
        <p:spPr>
          <a:xfrm>
            <a:off x="228600" y="1752598"/>
            <a:ext cx="8686800" cy="36933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449263">
              <a:spcBef>
                <a:spcPts val="0"/>
              </a:spcBef>
              <a:spcAft>
                <a:spcPts val="0"/>
              </a:spcAft>
              <a:buClr>
                <a:srgbClr val="000000"/>
              </a:buClr>
              <a:buSzPct val="100000"/>
              <a:defRPr/>
            </a:pPr>
            <a:r>
              <a:rPr lang="pl-PL" altLang="pl-PL" b="1" dirty="0" smtClean="0">
                <a:solidFill>
                  <a:schemeClr val="bg1"/>
                </a:solidFill>
                <a:ea typeface="Microsoft YaHei" pitchFamily="34" charset="-122"/>
                <a:cs typeface="Arial" panose="020B0604020202020204" pitchFamily="34" charset="0"/>
              </a:rPr>
              <a:t>DZIAŁANIE 8.1    AKTYWIZACJA ZAWODOWA OSÓB BEZROBOTNYCH PRZEZ PUP </a:t>
            </a:r>
          </a:p>
        </p:txBody>
      </p:sp>
      <p:pic>
        <p:nvPicPr>
          <p:cNvPr id="10" name="Picture 2" descr="C:\Users\a.wodzynski\Desktop\ŚRODA Z FUNDUSZAMI 2016\ŚRODA Z FUNDUSZAMI_06.07.2016\WUP Warszawa.jpg"/>
          <p:cNvPicPr>
            <a:picLocks noChangeAspect="1" noChangeArrowheads="1"/>
          </p:cNvPicPr>
          <p:nvPr/>
        </p:nvPicPr>
        <p:blipFill>
          <a:blip r:embed="rId3" cstate="print"/>
          <a:srcRect/>
          <a:stretch>
            <a:fillRect/>
          </a:stretch>
        </p:blipFill>
        <p:spPr bwMode="auto">
          <a:xfrm>
            <a:off x="7064828" y="4398291"/>
            <a:ext cx="1683885" cy="1194244"/>
          </a:xfrm>
          <a:prstGeom prst="rect">
            <a:avLst/>
          </a:prstGeom>
          <a:noFill/>
        </p:spPr>
      </p:pic>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683568" y="1124744"/>
            <a:ext cx="7886700" cy="924819"/>
          </a:xfrm>
          <a:prstGeom prst="rect">
            <a:avLst/>
          </a:prstGeom>
        </p:spPr>
        <p:style>
          <a:lnRef idx="1">
            <a:schemeClr val="accent4"/>
          </a:lnRef>
          <a:fillRef idx="1002">
            <a:schemeClr val="dk2"/>
          </a:fillRef>
          <a:effectRef idx="2">
            <a:schemeClr val="accent4"/>
          </a:effectRef>
          <a:fontRef idx="minor">
            <a:schemeClr val="lt1"/>
          </a:fontRef>
        </p:style>
        <p:txBody>
          <a:bodyPr>
            <a:normAutofit/>
          </a:bodyPr>
          <a:lstStyle/>
          <a:p>
            <a:pPr algn="ctr" eaLnBrk="0" fontAlgn="base" hangingPunct="0">
              <a:lnSpc>
                <a:spcPct val="90000"/>
              </a:lnSpc>
              <a:spcBef>
                <a:spcPct val="0"/>
              </a:spcBef>
              <a:spcAft>
                <a:spcPct val="0"/>
              </a:spcAft>
              <a:defRPr/>
            </a:pPr>
            <a:r>
              <a:rPr lang="pl-PL" sz="2800" dirty="0" smtClean="0">
                <a:solidFill>
                  <a:srgbClr val="002060"/>
                </a:solidFill>
              </a:rPr>
              <a:t>Program Operacyjny Wiedza Edukacja Rozwój</a:t>
            </a:r>
          </a:p>
          <a:p>
            <a:pPr algn="ctr" eaLnBrk="0" fontAlgn="base" hangingPunct="0">
              <a:lnSpc>
                <a:spcPct val="90000"/>
              </a:lnSpc>
              <a:spcBef>
                <a:spcPct val="0"/>
              </a:spcBef>
              <a:spcAft>
                <a:spcPct val="0"/>
              </a:spcAft>
              <a:defRPr/>
            </a:pPr>
            <a:r>
              <a:rPr lang="pl-PL" sz="2800" dirty="0" smtClean="0">
                <a:solidFill>
                  <a:srgbClr val="002060"/>
                </a:solidFill>
              </a:rPr>
              <a:t>2014 -2020</a:t>
            </a:r>
            <a:endParaRPr lang="pl-PL" sz="2800" dirty="0">
              <a:solidFill>
                <a:srgbClr val="002060"/>
              </a:solidFill>
            </a:endParaRPr>
          </a:p>
        </p:txBody>
      </p:sp>
      <p:sp>
        <p:nvSpPr>
          <p:cNvPr id="6" name="Tytuł 1"/>
          <p:cNvSpPr txBox="1">
            <a:spLocks/>
          </p:cNvSpPr>
          <p:nvPr/>
        </p:nvSpPr>
        <p:spPr>
          <a:xfrm>
            <a:off x="242888" y="2335213"/>
            <a:ext cx="7886700" cy="3758083"/>
          </a:xfrm>
          <a:prstGeom prst="rect">
            <a:avLst/>
          </a:prstGeom>
        </p:spPr>
        <p:txBody>
          <a:bodyPr anchor="t">
            <a:noAutofit/>
          </a:bodyPr>
          <a:lstStyle/>
          <a:p>
            <a:pPr marL="228600" indent="-228600" eaLnBrk="0" fontAlgn="base" hangingPunct="0">
              <a:lnSpc>
                <a:spcPct val="150000"/>
              </a:lnSpc>
              <a:spcBef>
                <a:spcPct val="20000"/>
              </a:spcBef>
              <a:spcAft>
                <a:spcPct val="0"/>
              </a:spcAft>
              <a:defRPr/>
            </a:pPr>
            <a:r>
              <a:rPr lang="pl-PL" sz="1400" b="1" dirty="0" smtClean="0">
                <a:solidFill>
                  <a:srgbClr val="C00000"/>
                </a:solidFill>
                <a:cs typeface="Arial" pitchFamily="34" charset="0"/>
              </a:rPr>
              <a:t>	</a:t>
            </a:r>
            <a:r>
              <a:rPr lang="pl-PL" sz="1400" dirty="0" smtClean="0">
                <a:solidFill>
                  <a:prstClr val="black"/>
                </a:solidFill>
                <a:cs typeface="Arial" pitchFamily="34" charset="0"/>
              </a:rPr>
              <a:t/>
            </a:r>
            <a:br>
              <a:rPr lang="pl-PL" sz="1400" dirty="0" smtClean="0">
                <a:solidFill>
                  <a:prstClr val="black"/>
                </a:solidFill>
                <a:cs typeface="Arial" pitchFamily="34" charset="0"/>
              </a:rPr>
            </a:br>
            <a:r>
              <a:rPr lang="pl-PL" sz="1400" dirty="0" smtClean="0">
                <a:solidFill>
                  <a:prstClr val="black"/>
                </a:solidFill>
                <a:cs typeface="Arial" pitchFamily="34" charset="0"/>
              </a:rPr>
              <a:t/>
            </a:r>
            <a:br>
              <a:rPr lang="pl-PL" sz="1400" dirty="0" smtClean="0">
                <a:solidFill>
                  <a:prstClr val="black"/>
                </a:solidFill>
                <a:cs typeface="Arial" pitchFamily="34" charset="0"/>
              </a:rPr>
            </a:br>
            <a:endParaRPr lang="pl-PL" sz="1400" dirty="0">
              <a:solidFill>
                <a:prstClr val="black"/>
              </a:solidFill>
              <a:cs typeface="Arial" pitchFamily="34" charset="0"/>
            </a:endParaRPr>
          </a:p>
        </p:txBody>
      </p:sp>
      <p:sp>
        <p:nvSpPr>
          <p:cNvPr id="7" name="pole tekstowe 6"/>
          <p:cNvSpPr txBox="1"/>
          <p:nvPr/>
        </p:nvSpPr>
        <p:spPr>
          <a:xfrm>
            <a:off x="166255" y="2185060"/>
            <a:ext cx="8294177" cy="2270109"/>
          </a:xfrm>
          <a:prstGeom prst="rect">
            <a:avLst/>
          </a:prstGeom>
          <a:noFill/>
        </p:spPr>
        <p:txBody>
          <a:bodyPr wrap="square" rtlCol="0">
            <a:spAutoFit/>
          </a:bodyPr>
          <a:lstStyle/>
          <a:p>
            <a:pPr>
              <a:lnSpc>
                <a:spcPct val="150000"/>
              </a:lnSpc>
            </a:pPr>
            <a:r>
              <a:rPr lang="pl-PL" sz="1600" b="1" dirty="0" smtClean="0">
                <a:solidFill>
                  <a:srgbClr val="FF0000"/>
                </a:solidFill>
                <a:cs typeface="Arial" pitchFamily="34" charset="0"/>
              </a:rPr>
              <a:t>OP I - </a:t>
            </a:r>
            <a:r>
              <a:rPr lang="pl-PL" sz="1600" b="1" dirty="0" smtClean="0">
                <a:solidFill>
                  <a:srgbClr val="FF0000"/>
                </a:solidFill>
              </a:rPr>
              <a:t>Osoby młode na rynku pracy</a:t>
            </a:r>
            <a:endParaRPr lang="pl-PL" sz="1600" b="1" dirty="0" smtClean="0">
              <a:solidFill>
                <a:srgbClr val="FF0000"/>
              </a:solidFill>
              <a:cs typeface="Arial" pitchFamily="34" charset="0"/>
            </a:endParaRPr>
          </a:p>
          <a:p>
            <a:pPr>
              <a:lnSpc>
                <a:spcPct val="150000"/>
              </a:lnSpc>
            </a:pPr>
            <a:r>
              <a:rPr lang="pl-PL" sz="1600" b="1" dirty="0" smtClean="0">
                <a:cs typeface="Arial" pitchFamily="34" charset="0"/>
              </a:rPr>
              <a:t>OP II - </a:t>
            </a:r>
            <a:r>
              <a:rPr lang="pl-PL" sz="1600" dirty="0" smtClean="0"/>
              <a:t>Efektywne polityki publiczne dla rynku pracy, gospodarki i edukacji</a:t>
            </a:r>
            <a:r>
              <a:rPr lang="pl-PL" sz="1600" dirty="0" smtClean="0">
                <a:cs typeface="Arial" pitchFamily="34" charset="0"/>
              </a:rPr>
              <a:t/>
            </a:r>
            <a:br>
              <a:rPr lang="pl-PL" sz="1600" dirty="0" smtClean="0">
                <a:cs typeface="Arial" pitchFamily="34" charset="0"/>
              </a:rPr>
            </a:br>
            <a:r>
              <a:rPr lang="pl-PL" sz="1600" b="1" dirty="0" smtClean="0">
                <a:cs typeface="Arial" pitchFamily="34" charset="0"/>
              </a:rPr>
              <a:t>OP III </a:t>
            </a:r>
            <a:r>
              <a:rPr lang="pl-PL" sz="1600" dirty="0" smtClean="0">
                <a:cs typeface="Arial" pitchFamily="34" charset="0"/>
              </a:rPr>
              <a:t>- </a:t>
            </a:r>
            <a:r>
              <a:rPr lang="pl-PL" sz="1600" dirty="0" smtClean="0"/>
              <a:t>Szkolnictwo wyższe dla gospodarki i rozwoju</a:t>
            </a:r>
            <a:r>
              <a:rPr lang="pl-PL" sz="1600" dirty="0" smtClean="0">
                <a:cs typeface="Arial" pitchFamily="34" charset="0"/>
              </a:rPr>
              <a:t/>
            </a:r>
            <a:br>
              <a:rPr lang="pl-PL" sz="1600" dirty="0" smtClean="0">
                <a:cs typeface="Arial" pitchFamily="34" charset="0"/>
              </a:rPr>
            </a:br>
            <a:r>
              <a:rPr lang="pl-PL" sz="1600" b="1" dirty="0" smtClean="0">
                <a:cs typeface="Arial" pitchFamily="34" charset="0"/>
              </a:rPr>
              <a:t>OP IV -</a:t>
            </a:r>
            <a:r>
              <a:rPr lang="pl-PL" sz="1600" dirty="0" smtClean="0">
                <a:cs typeface="Arial" pitchFamily="34" charset="0"/>
              </a:rPr>
              <a:t> </a:t>
            </a:r>
            <a:r>
              <a:rPr lang="pl-PL" sz="1600" dirty="0" smtClean="0"/>
              <a:t>Innowacje społeczne i współpraca ponadnarodowa</a:t>
            </a:r>
            <a:r>
              <a:rPr lang="pl-PL" sz="1600" dirty="0" smtClean="0">
                <a:cs typeface="Arial" pitchFamily="34" charset="0"/>
              </a:rPr>
              <a:t/>
            </a:r>
            <a:br>
              <a:rPr lang="pl-PL" sz="1600" dirty="0" smtClean="0">
                <a:cs typeface="Arial" pitchFamily="34" charset="0"/>
              </a:rPr>
            </a:br>
            <a:r>
              <a:rPr lang="pl-PL" sz="1600" b="1" dirty="0" smtClean="0">
                <a:cs typeface="Arial" pitchFamily="34" charset="0"/>
              </a:rPr>
              <a:t>OP V </a:t>
            </a:r>
            <a:r>
              <a:rPr lang="pl-PL" sz="1600" dirty="0" smtClean="0">
                <a:cs typeface="Arial" pitchFamily="34" charset="0"/>
              </a:rPr>
              <a:t>- </a:t>
            </a:r>
            <a:r>
              <a:rPr lang="pl-PL" sz="1600" dirty="0" smtClean="0"/>
              <a:t>Wsparcie dla obszaru zdrowia</a:t>
            </a:r>
          </a:p>
          <a:p>
            <a:pPr>
              <a:lnSpc>
                <a:spcPct val="150000"/>
              </a:lnSpc>
            </a:pPr>
            <a:r>
              <a:rPr lang="pl-PL" sz="1600" b="1" dirty="0" smtClean="0">
                <a:cs typeface="Arial" pitchFamily="34" charset="0"/>
              </a:rPr>
              <a:t>OP VI </a:t>
            </a:r>
            <a:r>
              <a:rPr lang="pl-PL" sz="1600" dirty="0" smtClean="0">
                <a:cs typeface="Arial" pitchFamily="34" charset="0"/>
              </a:rPr>
              <a:t>– Pomoc techniczna</a:t>
            </a:r>
          </a:p>
        </p:txBody>
      </p:sp>
      <p:pic>
        <p:nvPicPr>
          <p:cNvPr id="8" name="Picture 4" descr="http://marcestes.com/wp-content/uploads/2010/04/power.jpg"/>
          <p:cNvPicPr>
            <a:picLocks noChangeAspect="1" noChangeArrowheads="1"/>
          </p:cNvPicPr>
          <p:nvPr/>
        </p:nvPicPr>
        <p:blipFill>
          <a:blip r:embed="rId2" cstate="print"/>
          <a:srcRect/>
          <a:stretch>
            <a:fillRect/>
          </a:stretch>
        </p:blipFill>
        <p:spPr bwMode="auto">
          <a:xfrm>
            <a:off x="357903" y="4559574"/>
            <a:ext cx="2909320" cy="1451411"/>
          </a:xfrm>
          <a:prstGeom prst="rect">
            <a:avLst/>
          </a:prstGeom>
          <a:noFill/>
        </p:spPr>
      </p:pic>
      <p:pic>
        <p:nvPicPr>
          <p:cNvPr id="9" name="Picture 2" descr="https://pixabay.com/static/uploads/photo/2015/09/23/23/48/back-to-school-954572_960_720.png"/>
          <p:cNvPicPr>
            <a:picLocks noChangeAspect="1" noChangeArrowheads="1"/>
          </p:cNvPicPr>
          <p:nvPr/>
        </p:nvPicPr>
        <p:blipFill>
          <a:blip r:embed="rId3" cstate="print"/>
          <a:srcRect/>
          <a:stretch>
            <a:fillRect/>
          </a:stretch>
        </p:blipFill>
        <p:spPr bwMode="auto">
          <a:xfrm>
            <a:off x="3519411" y="3883791"/>
            <a:ext cx="1028838" cy="1435588"/>
          </a:xfrm>
          <a:prstGeom prst="rect">
            <a:avLst/>
          </a:prstGeom>
          <a:noFill/>
        </p:spPr>
      </p:pic>
      <p:pic>
        <p:nvPicPr>
          <p:cNvPr id="10" name="Obraz 9" descr="eduk.dzie.jpg"/>
          <p:cNvPicPr>
            <a:picLocks noChangeAspect="1"/>
          </p:cNvPicPr>
          <p:nvPr/>
        </p:nvPicPr>
        <p:blipFill>
          <a:blip r:embed="rId4" cstate="print"/>
          <a:stretch>
            <a:fillRect/>
          </a:stretch>
        </p:blipFill>
        <p:spPr>
          <a:xfrm>
            <a:off x="6378272" y="2811264"/>
            <a:ext cx="2221253" cy="1796364"/>
          </a:xfrm>
          <a:prstGeom prst="rect">
            <a:avLst/>
          </a:prstGeom>
        </p:spPr>
      </p:pic>
      <p:pic>
        <p:nvPicPr>
          <p:cNvPr id="11" name="Obraz 10" descr="eduk.młodz.jpg"/>
          <p:cNvPicPr>
            <a:picLocks noChangeAspect="1"/>
          </p:cNvPicPr>
          <p:nvPr/>
        </p:nvPicPr>
        <p:blipFill>
          <a:blip r:embed="rId5" cstate="print"/>
          <a:stretch>
            <a:fillRect/>
          </a:stretch>
        </p:blipFill>
        <p:spPr>
          <a:xfrm>
            <a:off x="4845133" y="4828241"/>
            <a:ext cx="4142350" cy="1738746"/>
          </a:xfrm>
          <a:prstGeom prst="rect">
            <a:avLst/>
          </a:prstGeom>
        </p:spPr>
      </p:pic>
    </p:spTree>
    <p:extLst>
      <p:ext uri="{BB962C8B-B14F-4D97-AF65-F5344CB8AC3E}">
        <p14:creationId xmlns:p14="http://schemas.microsoft.com/office/powerpoint/2010/main" xmlns="" val="362757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wodzynski\Desktop\Skany\PUP_LOGO.jpg"/>
          <p:cNvPicPr>
            <a:picLocks noChangeAspect="1" noChangeArrowheads="1"/>
          </p:cNvPicPr>
          <p:nvPr/>
        </p:nvPicPr>
        <p:blipFill>
          <a:blip r:embed="rId2" cstate="print"/>
          <a:srcRect/>
          <a:stretch>
            <a:fillRect/>
          </a:stretch>
        </p:blipFill>
        <p:spPr bwMode="auto">
          <a:xfrm>
            <a:off x="6760030" y="4876661"/>
            <a:ext cx="2383970" cy="1154025"/>
          </a:xfrm>
          <a:prstGeom prst="rect">
            <a:avLst/>
          </a:prstGeom>
          <a:noFill/>
        </p:spPr>
      </p:pic>
      <p:sp>
        <p:nvSpPr>
          <p:cNvPr id="6" name="Tytuł 1"/>
          <p:cNvSpPr txBox="1">
            <a:spLocks/>
          </p:cNvSpPr>
          <p:nvPr/>
        </p:nvSpPr>
        <p:spPr>
          <a:xfrm>
            <a:off x="239486" y="2481943"/>
            <a:ext cx="8675914" cy="4180115"/>
          </a:xfrm>
          <a:prstGeom prst="rect">
            <a:avLst/>
          </a:prstGeom>
        </p:spPr>
        <p:txBody>
          <a:bodyPr anchor="t">
            <a:noAutofit/>
          </a:bodyPr>
          <a:lstStyle/>
          <a:p>
            <a:pPr algn="just" defTabSz="449263">
              <a:spcBef>
                <a:spcPts val="0"/>
              </a:spcBef>
              <a:spcAft>
                <a:spcPts val="0"/>
              </a:spcAft>
              <a:buClr>
                <a:srgbClr val="000000"/>
              </a:buClr>
              <a:buSzPct val="45000"/>
              <a:defRPr/>
            </a:pPr>
            <a:r>
              <a:rPr lang="pl-PL" sz="1600" b="1" dirty="0" smtClean="0">
                <a:latin typeface="Georgia" pitchFamily="18" charset="0"/>
              </a:rPr>
              <a:t>CEL DZIAŁANIA: </a:t>
            </a:r>
          </a:p>
          <a:p>
            <a:pPr algn="just" defTabSz="449263">
              <a:spcBef>
                <a:spcPts val="0"/>
              </a:spcBef>
              <a:spcAft>
                <a:spcPts val="0"/>
              </a:spcAft>
              <a:buClr>
                <a:srgbClr val="000000"/>
              </a:buClr>
              <a:buSzPct val="45000"/>
              <a:defRPr/>
            </a:pPr>
            <a:r>
              <a:rPr lang="pl-PL" sz="1600" b="1" dirty="0" smtClean="0">
                <a:latin typeface="Georgia" pitchFamily="18" charset="0"/>
              </a:rPr>
              <a:t>Zwiększenie możliwości zatrudnienia osób młodych do 29 roku życia bez pracy</a:t>
            </a:r>
            <a:r>
              <a:rPr lang="pl-PL" sz="1600" dirty="0" smtClean="0">
                <a:latin typeface="Georgia" pitchFamily="18" charset="0"/>
              </a:rPr>
              <a:t>, w tym w </a:t>
            </a:r>
            <a:r>
              <a:rPr lang="pl-PL" sz="1600" u="sng" dirty="0" smtClean="0">
                <a:latin typeface="Georgia" pitchFamily="18" charset="0"/>
              </a:rPr>
              <a:t>szczególności osób, które nie uczestniczą w kształceniu i szkoleniu </a:t>
            </a:r>
            <a:r>
              <a:rPr lang="pl-PL" sz="1600" dirty="0" smtClean="0">
                <a:latin typeface="Georgia" pitchFamily="18" charset="0"/>
              </a:rPr>
              <a:t>(tzw. młodzież NEET). Obejmuje projekty skierowane do osób młodych w wieku 18-29 lat bez pracy, zarejestrowanych w PUP jako bezrobotne (należące do I lub II profilu pomocy), które </a:t>
            </a:r>
            <a:br>
              <a:rPr lang="pl-PL" sz="1600" dirty="0" smtClean="0">
                <a:latin typeface="Georgia" pitchFamily="18" charset="0"/>
              </a:rPr>
            </a:br>
            <a:r>
              <a:rPr lang="pl-PL" sz="1600" dirty="0" smtClean="0">
                <a:latin typeface="Georgia" pitchFamily="18" charset="0"/>
              </a:rPr>
              <a:t>nie uczestniczą w kształceniu i szkoleniu (tzw. młodzież NEET), zgodnie z definicją osoby </a:t>
            </a:r>
            <a:br>
              <a:rPr lang="pl-PL" sz="1600" dirty="0" smtClean="0">
                <a:latin typeface="Georgia" pitchFamily="18" charset="0"/>
              </a:rPr>
            </a:br>
            <a:r>
              <a:rPr lang="pl-PL" sz="1600" dirty="0" smtClean="0">
                <a:latin typeface="Georgia" pitchFamily="18" charset="0"/>
              </a:rPr>
              <a:t>z kategorii NEET przyjętą w Programie Operacyjnym Wiedza Edukacja Rozwój 2014-2020. </a:t>
            </a:r>
          </a:p>
          <a:p>
            <a:pPr algn="just" defTabSz="449263">
              <a:spcBef>
                <a:spcPts val="0"/>
              </a:spcBef>
              <a:spcAft>
                <a:spcPts val="0"/>
              </a:spcAft>
              <a:buClr>
                <a:srgbClr val="000000"/>
              </a:buClr>
              <a:buSzPct val="45000"/>
              <a:defRPr/>
            </a:pPr>
            <a:endParaRPr lang="pl-PL" sz="800" b="1" dirty="0" smtClean="0">
              <a:latin typeface="Georgia" pitchFamily="18" charset="0"/>
            </a:endParaRPr>
          </a:p>
          <a:p>
            <a:r>
              <a:rPr lang="pl-PL" sz="1600" b="1" dirty="0" smtClean="0">
                <a:latin typeface="Georgia" pitchFamily="18" charset="0"/>
              </a:rPr>
              <a:t>FORMY WSPARCIA:</a:t>
            </a:r>
          </a:p>
          <a:p>
            <a:pPr marL="174625" indent="-174625">
              <a:buFont typeface="Arial" pitchFamily="34" charset="0"/>
              <a:buChar char="•"/>
            </a:pPr>
            <a:r>
              <a:rPr lang="pl-PL" sz="1600" dirty="0" smtClean="0">
                <a:latin typeface="Georgia" pitchFamily="18" charset="0"/>
              </a:rPr>
              <a:t>Indywidualny Plan Działania</a:t>
            </a:r>
          </a:p>
          <a:p>
            <a:pPr marL="174625" indent="-174625">
              <a:buFont typeface="Arial" pitchFamily="34" charset="0"/>
              <a:buChar char="•"/>
            </a:pPr>
            <a:r>
              <a:rPr lang="pl-PL" sz="1600" dirty="0" smtClean="0">
                <a:latin typeface="Georgia" pitchFamily="18" charset="0"/>
              </a:rPr>
              <a:t>Pośrednictwo pracy</a:t>
            </a:r>
          </a:p>
          <a:p>
            <a:pPr marL="174625" indent="-174625">
              <a:buFont typeface="Arial" pitchFamily="34" charset="0"/>
              <a:buChar char="•"/>
            </a:pPr>
            <a:r>
              <a:rPr lang="pl-PL" sz="1600" dirty="0" smtClean="0">
                <a:latin typeface="Georgia" pitchFamily="18" charset="0"/>
              </a:rPr>
              <a:t>Poradnictwo zawodowe</a:t>
            </a:r>
          </a:p>
          <a:p>
            <a:pPr marL="174625" indent="-174625">
              <a:buFont typeface="Arial" pitchFamily="34" charset="0"/>
              <a:buChar char="•"/>
            </a:pPr>
            <a:r>
              <a:rPr lang="pl-PL" sz="1600" dirty="0" smtClean="0">
                <a:latin typeface="Georgia" pitchFamily="18" charset="0"/>
              </a:rPr>
              <a:t>Staże</a:t>
            </a:r>
          </a:p>
          <a:p>
            <a:pPr marL="174625" indent="-174625">
              <a:buFont typeface="Arial" pitchFamily="34" charset="0"/>
              <a:buChar char="•"/>
            </a:pPr>
            <a:r>
              <a:rPr lang="pl-PL" sz="1600" dirty="0" smtClean="0">
                <a:latin typeface="Georgia" pitchFamily="18" charset="0"/>
              </a:rPr>
              <a:t>Szkolenia</a:t>
            </a:r>
          </a:p>
          <a:p>
            <a:pPr marL="174625" indent="-174625">
              <a:buFont typeface="Arial" pitchFamily="34" charset="0"/>
              <a:buChar char="•"/>
            </a:pPr>
            <a:r>
              <a:rPr lang="pl-PL" sz="1600" b="1" dirty="0" smtClean="0">
                <a:solidFill>
                  <a:srgbClr val="FF0000"/>
                </a:solidFill>
                <a:latin typeface="Georgia" pitchFamily="18" charset="0"/>
              </a:rPr>
              <a:t>Jednorazowe środki na podjęcie działalności gospodarczej</a:t>
            </a:r>
          </a:p>
          <a:p>
            <a:pPr algn="just" defTabSz="449263">
              <a:spcBef>
                <a:spcPts val="0"/>
              </a:spcBef>
              <a:spcAft>
                <a:spcPts val="0"/>
              </a:spcAft>
              <a:buClr>
                <a:srgbClr val="000000"/>
              </a:buClr>
              <a:buSzPct val="45000"/>
              <a:defRPr/>
            </a:pPr>
            <a:endParaRPr lang="pl-PL" sz="800" dirty="0" smtClean="0">
              <a:solidFill>
                <a:srgbClr val="FF0000"/>
              </a:solidFill>
              <a:latin typeface="Trebuchet MS" panose="020B0603020202020204" pitchFamily="34" charset="0"/>
              <a:cs typeface="Times New Roman" pitchFamily="18" charset="0"/>
            </a:endParaRPr>
          </a:p>
          <a:p>
            <a:pPr algn="just" defTabSz="449263">
              <a:spcBef>
                <a:spcPts val="0"/>
              </a:spcBef>
              <a:spcAft>
                <a:spcPts val="0"/>
              </a:spcAft>
              <a:buClr>
                <a:srgbClr val="000000"/>
              </a:buClr>
              <a:buSzPct val="45000"/>
              <a:defRPr/>
            </a:pPr>
            <a:r>
              <a:rPr lang="pl-PL" sz="1600" b="1" dirty="0" smtClean="0">
                <a:latin typeface="Georgia" pitchFamily="18" charset="0"/>
                <a:cs typeface="Times New Roman" pitchFamily="18" charset="0"/>
              </a:rPr>
              <a:t>W przedmiotowym Działaniu interwencja będzie docierała za pośrednictwem projektów  realizowanych przez Powiatowe Urzędy Pracy (PUP). </a:t>
            </a:r>
          </a:p>
          <a:p>
            <a:pPr lvl="0" algn="just" defTabSz="449263">
              <a:buClr>
                <a:srgbClr val="000000"/>
              </a:buClr>
              <a:buSzPct val="45000"/>
              <a:buFont typeface="Arial" charset="0"/>
              <a:buChar char="•"/>
              <a:defRPr/>
            </a:pPr>
            <a:endParaRPr lang="pl-PL" altLang="pl-PL" sz="1600" dirty="0" smtClean="0">
              <a:solidFill>
                <a:srgbClr val="000000"/>
              </a:solidFill>
              <a:ea typeface="Microsoft YaHei" pitchFamily="34" charset="-122"/>
              <a:cs typeface="Arial" panose="020B0604020202020204" pitchFamily="34" charset="0"/>
            </a:endParaRPr>
          </a:p>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Prostokąt 3"/>
          <p:cNvSpPr/>
          <p:nvPr/>
        </p:nvSpPr>
        <p:spPr>
          <a:xfrm>
            <a:off x="0" y="6683828"/>
            <a:ext cx="9144000" cy="174171"/>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28602" y="1001485"/>
            <a:ext cx="8686800" cy="584775"/>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altLang="pl-PL" sz="3200" b="1" dirty="0" smtClean="0">
                <a:solidFill>
                  <a:srgbClr val="FFFF00"/>
                </a:solidFill>
                <a:latin typeface="Arial" panose="020B0604020202020204" pitchFamily="34" charset="0"/>
                <a:ea typeface="Microsoft YaHei" pitchFamily="34" charset="-122"/>
                <a:cs typeface="Arial" panose="020B0604020202020204" pitchFamily="34" charset="0"/>
              </a:rPr>
              <a:t>PO WER OŚ PRIORYTETOWA I</a:t>
            </a:r>
            <a:endParaRPr lang="pl-PL" sz="3200" dirty="0">
              <a:solidFill>
                <a:srgbClr val="FFFF00"/>
              </a:solidFill>
            </a:endParaRPr>
          </a:p>
        </p:txBody>
      </p:sp>
      <p:sp>
        <p:nvSpPr>
          <p:cNvPr id="10" name="Prostokąt 9"/>
          <p:cNvSpPr/>
          <p:nvPr/>
        </p:nvSpPr>
        <p:spPr>
          <a:xfrm>
            <a:off x="228600" y="1643742"/>
            <a:ext cx="8686800" cy="784830"/>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just">
              <a:buNone/>
            </a:pPr>
            <a:r>
              <a:rPr lang="pl-PL" sz="1700" b="1" dirty="0" smtClean="0">
                <a:solidFill>
                  <a:srgbClr val="FFFF00"/>
                </a:solidFill>
              </a:rPr>
              <a:t>1.1 WSPARCIE OSÓB MŁODYCH POZOSTAJĄCYCH BEZ PRACY NA REGIONALNYM RYNKU PRACY</a:t>
            </a:r>
          </a:p>
          <a:p>
            <a:pPr algn="just"/>
            <a:r>
              <a:rPr lang="pl-PL" sz="1400" dirty="0" smtClean="0">
                <a:solidFill>
                  <a:schemeClr val="bg1"/>
                </a:solidFill>
                <a:latin typeface="+mj-lt"/>
              </a:rPr>
              <a:t>1.1.1   WSPARCIE UDZIELANE Z EUROPEJSKIEGO FUNDUSZU SPOŁECZNEGOZATRUDNIENIA LUDZI MŁODYCH</a:t>
            </a:r>
          </a:p>
          <a:p>
            <a:pPr algn="just"/>
            <a:r>
              <a:rPr lang="pl-PL" sz="1400" dirty="0" smtClean="0">
                <a:solidFill>
                  <a:schemeClr val="bg1"/>
                </a:solidFill>
              </a:rPr>
              <a:t>1.1.2   WSPARCIE UDZIELANE Z INICJATYWY NA RZECZ ZATRUDNIENIA LUDZI MŁODYCH</a:t>
            </a:r>
            <a:endParaRPr lang="pl-PL" sz="1700" dirty="0" smtClean="0">
              <a:solidFill>
                <a:schemeClr val="bg1"/>
              </a:solidFill>
              <a:latin typeface="+mj-lt"/>
            </a:endParaRPr>
          </a:p>
        </p:txBody>
      </p:sp>
      <p:pic>
        <p:nvPicPr>
          <p:cNvPr id="1026" name="Picture 2" descr="C:\Users\a.wodzynski\Desktop\ŚRODA Z FUNDUSZAMI 2016\ŚRODA Z FUNDUSZAMI_06.07.2016\WUP Warszawa.jpg"/>
          <p:cNvPicPr>
            <a:picLocks noChangeAspect="1" noChangeArrowheads="1"/>
          </p:cNvPicPr>
          <p:nvPr/>
        </p:nvPicPr>
        <p:blipFill>
          <a:blip r:embed="rId3" cstate="print"/>
          <a:srcRect/>
          <a:stretch>
            <a:fillRect/>
          </a:stretch>
        </p:blipFill>
        <p:spPr bwMode="auto">
          <a:xfrm>
            <a:off x="4811485" y="4397671"/>
            <a:ext cx="1868943" cy="1325491"/>
          </a:xfrm>
          <a:prstGeom prst="rect">
            <a:avLst/>
          </a:prstGeom>
          <a:noFill/>
        </p:spPr>
      </p:pic>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228600" y="2466975"/>
            <a:ext cx="8654142" cy="4195083"/>
          </a:xfrm>
          <a:prstGeom prst="rect">
            <a:avLst/>
          </a:prstGeom>
        </p:spPr>
        <p:txBody>
          <a:bodyPr anchor="t">
            <a:noAutofit/>
          </a:bodyPr>
          <a:lstStyle/>
          <a:p>
            <a:pPr algn="just" defTabSz="449263">
              <a:spcBef>
                <a:spcPts val="0"/>
              </a:spcBef>
              <a:spcAft>
                <a:spcPts val="0"/>
              </a:spcAft>
              <a:buClr>
                <a:srgbClr val="000000"/>
              </a:buClr>
              <a:buSzPct val="45000"/>
              <a:defRPr/>
            </a:pPr>
            <a:r>
              <a:rPr lang="pl-PL" sz="1600" b="1" dirty="0" smtClean="0">
                <a:latin typeface="Georgia" pitchFamily="18" charset="0"/>
              </a:rPr>
              <a:t>CEL DZIAŁANIA: </a:t>
            </a:r>
          </a:p>
          <a:p>
            <a:pPr lvl="0" algn="just" defTabSz="449263">
              <a:spcBef>
                <a:spcPts val="0"/>
              </a:spcBef>
              <a:spcAft>
                <a:spcPts val="0"/>
              </a:spcAft>
              <a:buClr>
                <a:srgbClr val="000000"/>
              </a:buClr>
              <a:buSzPct val="45000"/>
              <a:defRPr/>
            </a:pPr>
            <a:r>
              <a:rPr lang="pl-PL" sz="1600" b="1" dirty="0" smtClean="0">
                <a:latin typeface="Georgia" pitchFamily="18" charset="0"/>
              </a:rPr>
              <a:t>Zwiększenie możliwości zatrudnienia </a:t>
            </a:r>
            <a:r>
              <a:rPr lang="pl-PL" sz="1600" b="1" dirty="0" smtClean="0">
                <a:solidFill>
                  <a:prstClr val="black"/>
                </a:solidFill>
                <a:latin typeface="Georgia" pitchFamily="18" charset="0"/>
                <a:cs typeface="Arial" panose="020B0604020202020204" pitchFamily="34" charset="0"/>
              </a:rPr>
              <a:t>o</a:t>
            </a:r>
            <a:r>
              <a:rPr lang="pl-PL" altLang="pl-PL" sz="1600" b="1" dirty="0" smtClean="0">
                <a:solidFill>
                  <a:prstClr val="black"/>
                </a:solidFill>
                <a:latin typeface="Georgia" pitchFamily="18" charset="0"/>
                <a:ea typeface="Calibri" pitchFamily="34" charset="0"/>
                <a:cs typeface="Arial" panose="020B0604020202020204" pitchFamily="34" charset="0"/>
              </a:rPr>
              <a:t>sób młodych</a:t>
            </a:r>
            <a:r>
              <a:rPr lang="pl-PL" altLang="pl-PL" sz="1600" dirty="0" smtClean="0">
                <a:solidFill>
                  <a:prstClr val="black"/>
                </a:solidFill>
                <a:latin typeface="Georgia" pitchFamily="18" charset="0"/>
                <a:ea typeface="Calibri" pitchFamily="34" charset="0"/>
                <a:cs typeface="Arial" panose="020B0604020202020204" pitchFamily="34" charset="0"/>
              </a:rPr>
              <a:t>, w tym niepełnosprawnych, </a:t>
            </a:r>
            <a:br>
              <a:rPr lang="pl-PL" altLang="pl-PL" sz="1600" dirty="0" smtClean="0">
                <a:solidFill>
                  <a:prstClr val="black"/>
                </a:solidFill>
                <a:latin typeface="Georgia" pitchFamily="18" charset="0"/>
                <a:ea typeface="Calibri" pitchFamily="34" charset="0"/>
                <a:cs typeface="Arial" panose="020B0604020202020204" pitchFamily="34" charset="0"/>
              </a:rPr>
            </a:br>
            <a:r>
              <a:rPr lang="pl-PL" altLang="pl-PL" sz="1600" dirty="0" smtClean="0">
                <a:solidFill>
                  <a:prstClr val="black"/>
                </a:solidFill>
                <a:latin typeface="Georgia" pitchFamily="18" charset="0"/>
                <a:ea typeface="Calibri" pitchFamily="34" charset="0"/>
                <a:cs typeface="Arial" panose="020B0604020202020204" pitchFamily="34" charset="0"/>
              </a:rPr>
              <a:t>w wieku 15-29 lat bez pracy, które nie uczestniczą w kształceniu i szkoleniu - tzw. młodzież NEET.</a:t>
            </a:r>
            <a:endParaRPr lang="pl-PL" sz="1600" b="1" dirty="0" smtClean="0">
              <a:latin typeface="Georgia" pitchFamily="18" charset="0"/>
            </a:endParaRPr>
          </a:p>
          <a:p>
            <a:endParaRPr lang="pl-PL" sz="800" b="1" dirty="0" smtClean="0">
              <a:latin typeface="Georgia" pitchFamily="18" charset="0"/>
            </a:endParaRPr>
          </a:p>
          <a:p>
            <a:r>
              <a:rPr lang="pl-PL" sz="1600" b="1" dirty="0" smtClean="0">
                <a:latin typeface="Georgia" pitchFamily="18" charset="0"/>
              </a:rPr>
              <a:t>FORMY WSPARCIA:  </a:t>
            </a:r>
            <a:r>
              <a:rPr lang="pl-PL" sz="1600" dirty="0" smtClean="0">
                <a:latin typeface="Georgia" pitchFamily="18" charset="0"/>
              </a:rPr>
              <a:t>..(…)..</a:t>
            </a:r>
          </a:p>
          <a:p>
            <a:pPr lvl="0" algn="just"/>
            <a:r>
              <a:rPr lang="pl-PL" sz="1600" u="sng" dirty="0" smtClean="0">
                <a:latin typeface="Georgia" pitchFamily="18" charset="0"/>
              </a:rPr>
              <a:t>Instrumenty i usługi rynku pracy służące rozwojowi przedsiębiorczości i </a:t>
            </a:r>
            <a:r>
              <a:rPr lang="pl-PL" sz="1600" u="sng" dirty="0" err="1" smtClean="0">
                <a:latin typeface="Georgia" pitchFamily="18" charset="0"/>
              </a:rPr>
              <a:t>samozatrudnienia</a:t>
            </a:r>
            <a:r>
              <a:rPr lang="pl-PL" sz="1600" u="sng" dirty="0" smtClean="0">
                <a:latin typeface="Georgia" pitchFamily="18" charset="0"/>
              </a:rPr>
              <a:t>:</a:t>
            </a:r>
          </a:p>
          <a:p>
            <a:pPr marL="174625" lvl="0" indent="-174625" algn="just">
              <a:buFont typeface="Arial" pitchFamily="34" charset="0"/>
              <a:buChar char="•"/>
            </a:pPr>
            <a:r>
              <a:rPr lang="pl-PL" sz="1600" dirty="0" smtClean="0">
                <a:latin typeface="Georgia" pitchFamily="18" charset="0"/>
              </a:rPr>
              <a:t>wsparcie osób młodych w zakładaniu i prowadzeniu własnej działalności gospodarczej poprzez </a:t>
            </a:r>
            <a:r>
              <a:rPr lang="pl-PL" sz="1600" b="1" dirty="0" smtClean="0">
                <a:solidFill>
                  <a:srgbClr val="FF0000"/>
                </a:solidFill>
                <a:latin typeface="Georgia" pitchFamily="18" charset="0"/>
              </a:rPr>
              <a:t>udzielenie pomocy bezzwrotnej (dotacji) na utworzenie przedsiębiorstwa </a:t>
            </a:r>
            <a:r>
              <a:rPr lang="pl-PL" sz="1600" dirty="0" smtClean="0">
                <a:latin typeface="Georgia" pitchFamily="18" charset="0"/>
              </a:rPr>
              <a:t>oraz </a:t>
            </a:r>
            <a:r>
              <a:rPr lang="pl-PL" sz="1600" b="1" dirty="0" smtClean="0">
                <a:solidFill>
                  <a:srgbClr val="FF0000"/>
                </a:solidFill>
                <a:latin typeface="Georgia" pitchFamily="18" charset="0"/>
              </a:rPr>
              <a:t>doradztwo i szkolenia </a:t>
            </a:r>
            <a:r>
              <a:rPr lang="pl-PL" sz="1600" dirty="0" smtClean="0">
                <a:latin typeface="Georgia" pitchFamily="18" charset="0"/>
              </a:rPr>
              <a:t>umożliwiające uzyskanie wiedzy </a:t>
            </a:r>
            <a:br>
              <a:rPr lang="pl-PL" sz="1600" dirty="0" smtClean="0">
                <a:latin typeface="Georgia" pitchFamily="18" charset="0"/>
              </a:rPr>
            </a:br>
            <a:r>
              <a:rPr lang="pl-PL" sz="1600" dirty="0" smtClean="0">
                <a:latin typeface="Georgia" pitchFamily="18" charset="0"/>
              </a:rPr>
              <a:t>i umiejętności niezbędnych do podjęcia i prowadzenia działalności gospodarczej, a także </a:t>
            </a:r>
            <a:r>
              <a:rPr lang="pl-PL" sz="1600" b="1" dirty="0" smtClean="0">
                <a:solidFill>
                  <a:srgbClr val="FF0000"/>
                </a:solidFill>
                <a:latin typeface="Georgia" pitchFamily="18" charset="0"/>
              </a:rPr>
              <a:t>wsparcie pomostowe</a:t>
            </a:r>
            <a:r>
              <a:rPr lang="pl-PL" sz="1600" dirty="0" smtClean="0">
                <a:latin typeface="Georgia" pitchFamily="18" charset="0"/>
              </a:rPr>
              <a:t>.</a:t>
            </a:r>
          </a:p>
          <a:p>
            <a:pPr algn="just" defTabSz="449263">
              <a:spcBef>
                <a:spcPts val="0"/>
              </a:spcBef>
              <a:spcAft>
                <a:spcPts val="0"/>
              </a:spcAft>
              <a:buClr>
                <a:srgbClr val="000000"/>
              </a:buClr>
              <a:buSzPct val="45000"/>
              <a:defRPr/>
            </a:pPr>
            <a:endParaRPr lang="pl-PL" sz="800" dirty="0" smtClean="0">
              <a:solidFill>
                <a:srgbClr val="FF0000"/>
              </a:solidFill>
              <a:latin typeface="Trebuchet MS" panose="020B0603020202020204" pitchFamily="34" charset="0"/>
              <a:cs typeface="Times New Roman" pitchFamily="18" charset="0"/>
            </a:endParaRPr>
          </a:p>
          <a:p>
            <a:pPr algn="just" defTabSz="449263">
              <a:spcBef>
                <a:spcPts val="0"/>
              </a:spcBef>
              <a:spcAft>
                <a:spcPts val="0"/>
              </a:spcAft>
              <a:buClr>
                <a:srgbClr val="000000"/>
              </a:buClr>
              <a:buSzPct val="45000"/>
              <a:defRPr/>
            </a:pPr>
            <a:r>
              <a:rPr lang="pl-PL" sz="1600" b="1" dirty="0" smtClean="0">
                <a:latin typeface="Georgia" pitchFamily="18" charset="0"/>
                <a:cs typeface="Times New Roman" pitchFamily="18" charset="0"/>
              </a:rPr>
              <a:t>W przedmiotowym Działaniu interwencja będzie docierała za pośrednictwem projektów realizowanych przez </a:t>
            </a:r>
            <a:r>
              <a:rPr lang="pl-PL" sz="1600" b="1" dirty="0" smtClean="0">
                <a:solidFill>
                  <a:srgbClr val="FF0000"/>
                </a:solidFill>
                <a:latin typeface="Georgia" pitchFamily="18" charset="0"/>
                <a:cs typeface="Times New Roman" pitchFamily="18" charset="0"/>
              </a:rPr>
              <a:t>INSTYTUCJE RYNKU PRACY </a:t>
            </a:r>
            <a:r>
              <a:rPr lang="pl-PL" sz="1600" dirty="0" smtClean="0">
                <a:latin typeface="Georgia" pitchFamily="18" charset="0"/>
                <a:cs typeface="Times New Roman" pitchFamily="18" charset="0"/>
              </a:rPr>
              <a:t>(</a:t>
            </a:r>
            <a:r>
              <a:rPr lang="pl-PL" sz="1600" dirty="0" smtClean="0">
                <a:latin typeface="Georgia" pitchFamily="18" charset="0"/>
              </a:rPr>
              <a:t>zgodnie z art. 6 Ustawy o promocji zatrudnienia i instytucjach rynku pracy) </a:t>
            </a:r>
            <a:r>
              <a:rPr lang="pl-PL" sz="1600" b="1" dirty="0" smtClean="0">
                <a:latin typeface="Georgia" pitchFamily="18" charset="0"/>
                <a:cs typeface="Times New Roman" pitchFamily="18" charset="0"/>
              </a:rPr>
              <a:t>w tym Urzędy Pracy (WUP/PUP). </a:t>
            </a:r>
          </a:p>
          <a:p>
            <a:pPr lvl="0" algn="just" defTabSz="449263">
              <a:buClr>
                <a:srgbClr val="000000"/>
              </a:buClr>
              <a:buSzPct val="45000"/>
              <a:buFont typeface="Arial" charset="0"/>
              <a:buChar char="•"/>
              <a:defRPr/>
            </a:pPr>
            <a:endParaRPr lang="pl-PL" altLang="pl-PL" sz="1600" dirty="0" smtClean="0">
              <a:solidFill>
                <a:srgbClr val="000000"/>
              </a:solidFill>
              <a:ea typeface="Microsoft YaHei" pitchFamily="34" charset="-122"/>
              <a:cs typeface="Arial" panose="020B0604020202020204" pitchFamily="34" charset="0"/>
            </a:endParaRPr>
          </a:p>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Prostokąt 3"/>
          <p:cNvSpPr/>
          <p:nvPr/>
        </p:nvSpPr>
        <p:spPr>
          <a:xfrm>
            <a:off x="0" y="6683828"/>
            <a:ext cx="9144000" cy="174171"/>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0" name="Prostokąt 9"/>
          <p:cNvSpPr/>
          <p:nvPr/>
        </p:nvSpPr>
        <p:spPr>
          <a:xfrm>
            <a:off x="219075" y="1081767"/>
            <a:ext cx="8686800" cy="1200329"/>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just">
              <a:buNone/>
            </a:pPr>
            <a:r>
              <a:rPr lang="pl-PL" sz="1700" b="1" dirty="0" smtClean="0">
                <a:solidFill>
                  <a:srgbClr val="FFFF00"/>
                </a:solidFill>
              </a:rPr>
              <a:t>1.2 WSPARCIE OSÓB MŁODYCH POZOSTAJĄCYCH BEZ PRACY NA REGIONALNYM RYNKU PRACY</a:t>
            </a:r>
          </a:p>
          <a:p>
            <a:pPr marL="0" indent="0" algn="just">
              <a:buNone/>
            </a:pPr>
            <a:r>
              <a:rPr lang="pl-PL" sz="1700" b="1" dirty="0" smtClean="0">
                <a:solidFill>
                  <a:srgbClr val="FFFF00"/>
                </a:solidFill>
              </a:rPr>
              <a:t>    - PROJEKTY KONKURSOWE</a:t>
            </a:r>
          </a:p>
          <a:p>
            <a:pPr algn="just"/>
            <a:r>
              <a:rPr lang="pl-PL" sz="1400" dirty="0" smtClean="0">
                <a:solidFill>
                  <a:schemeClr val="bg1"/>
                </a:solidFill>
                <a:latin typeface="+mj-lt"/>
              </a:rPr>
              <a:t>1. 2.1  WSPARCIE OSÓB MŁODYCH POZOSTAJĄCYCH BEZ PRACY NA REGIONALNYM RYNKU PRACY </a:t>
            </a:r>
          </a:p>
          <a:p>
            <a:pPr algn="just"/>
            <a:r>
              <a:rPr lang="pl-PL" sz="1000" dirty="0" smtClean="0">
                <a:solidFill>
                  <a:schemeClr val="bg1"/>
                </a:solidFill>
                <a:latin typeface="+mj-lt"/>
              </a:rPr>
              <a:t>                 (WSPARCIE UDZIELANE Z EUROPEJSKIEGO FUNDUSZU SPOŁECZNEGO, WIEDZA EDUKACJA ROZWÓJ )</a:t>
            </a:r>
          </a:p>
          <a:p>
            <a:pPr algn="just"/>
            <a:r>
              <a:rPr lang="pl-PL" sz="1400" dirty="0" smtClean="0">
                <a:solidFill>
                  <a:schemeClr val="bg1"/>
                </a:solidFill>
              </a:rPr>
              <a:t>1.2.2   WSPARCIE UDZIELANE Z INICJATYWY NA RZECZ ZATRUDNIENIA LUDZI MŁODYCH</a:t>
            </a:r>
            <a:endParaRPr lang="pl-PL" sz="1700" dirty="0" smtClean="0">
              <a:solidFill>
                <a:schemeClr val="bg1"/>
              </a:solidFill>
              <a:latin typeface="+mj-lt"/>
            </a:endParaRPr>
          </a:p>
        </p:txBody>
      </p:sp>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a:xfrm>
            <a:off x="954740" y="1578428"/>
            <a:ext cx="7851803" cy="3907971"/>
          </a:xfrm>
        </p:spPr>
        <p:txBody>
          <a:bodyPr/>
          <a:lstStyle/>
          <a:p>
            <a:r>
              <a:rPr lang="pl-PL" sz="1600" b="1" dirty="0" smtClean="0"/>
              <a:t>                                              </a:t>
            </a:r>
          </a:p>
          <a:p>
            <a:pPr>
              <a:lnSpc>
                <a:spcPct val="100000"/>
              </a:lnSpc>
              <a:spcBef>
                <a:spcPts val="0"/>
              </a:spcBef>
            </a:pPr>
            <a:r>
              <a:rPr lang="pl-PL" sz="1600" b="1" dirty="0" smtClean="0"/>
              <a:t>              	              TRZY GŁÓWNE PRIORYTETY: </a:t>
            </a:r>
          </a:p>
          <a:p>
            <a:pPr algn="l">
              <a:lnSpc>
                <a:spcPct val="100000"/>
              </a:lnSpc>
              <a:spcBef>
                <a:spcPts val="0"/>
              </a:spcBef>
            </a:pPr>
            <a:endParaRPr lang="pl-PL" sz="1600" b="1" dirty="0" smtClean="0"/>
          </a:p>
          <a:p>
            <a:pPr marL="3157537" indent="-285750" algn="just">
              <a:lnSpc>
                <a:spcPct val="100000"/>
              </a:lnSpc>
              <a:spcBef>
                <a:spcPts val="0"/>
              </a:spcBef>
              <a:buFont typeface="Wingdings" panose="05000000000000000000" pitchFamily="2" charset="2"/>
              <a:buChar char="Ø"/>
            </a:pPr>
            <a:r>
              <a:rPr lang="pl-PL" sz="1600" b="1" dirty="0" smtClean="0"/>
              <a:t>Wzrost inteligentny - </a:t>
            </a:r>
            <a:r>
              <a:rPr lang="pl-PL" sz="1600" dirty="0" smtClean="0"/>
              <a:t> zwiększenie roli wiedzy, innowacji, kształcenia i technologii cyfrowych.</a:t>
            </a:r>
          </a:p>
          <a:p>
            <a:pPr marL="3157537" indent="-285750" algn="just">
              <a:lnSpc>
                <a:spcPct val="100000"/>
              </a:lnSpc>
              <a:spcBef>
                <a:spcPts val="0"/>
              </a:spcBef>
            </a:pPr>
            <a:endParaRPr lang="pl-PL" sz="1600" dirty="0" smtClean="0"/>
          </a:p>
          <a:p>
            <a:pPr marL="3157537" indent="-285750" algn="just">
              <a:lnSpc>
                <a:spcPct val="100000"/>
              </a:lnSpc>
              <a:spcBef>
                <a:spcPts val="0"/>
              </a:spcBef>
              <a:buFont typeface="Wingdings" panose="05000000000000000000" pitchFamily="2" charset="2"/>
              <a:buChar char="Ø"/>
            </a:pPr>
            <a:r>
              <a:rPr lang="pl-PL" sz="1600" b="1" dirty="0" smtClean="0"/>
              <a:t>Wzrost zrównoważony - </a:t>
            </a:r>
            <a:r>
              <a:rPr lang="pl-PL" sz="1600" dirty="0" smtClean="0"/>
              <a:t>bardziej efektywne wykorzystywanie zasobów przy jednoczesnym zwiększeniu konkurencyjności.</a:t>
            </a:r>
          </a:p>
          <a:p>
            <a:pPr marL="3157537" indent="-285750" algn="just">
              <a:lnSpc>
                <a:spcPct val="100000"/>
              </a:lnSpc>
              <a:spcBef>
                <a:spcPts val="0"/>
              </a:spcBef>
            </a:pPr>
            <a:endParaRPr lang="pl-PL" sz="1600" dirty="0" smtClean="0"/>
          </a:p>
          <a:p>
            <a:pPr marL="3157537" indent="-285750" algn="just">
              <a:lnSpc>
                <a:spcPct val="100000"/>
              </a:lnSpc>
              <a:spcBef>
                <a:spcPts val="0"/>
              </a:spcBef>
              <a:buFont typeface="Wingdings" panose="05000000000000000000" pitchFamily="2" charset="2"/>
              <a:buChar char="Ø"/>
            </a:pPr>
            <a:r>
              <a:rPr lang="pl-PL" sz="1600" b="1" dirty="0" smtClean="0"/>
              <a:t>Wzrost sprzyjający włączeniu społecznemu - </a:t>
            </a:r>
            <a:r>
              <a:rPr lang="pl-PL" sz="1600" dirty="0" smtClean="0"/>
              <a:t>zwiększenie aktywności zawodowej społeczeństw UE, podnoszenie kwalifikacji obywateli oraz walka z ubóstwem.</a:t>
            </a:r>
          </a:p>
          <a:p>
            <a:endParaRPr lang="pl-PL" sz="1100" dirty="0">
              <a:solidFill>
                <a:schemeClr val="accent2">
                  <a:lumMod val="75000"/>
                </a:schemeClr>
              </a:solidFill>
            </a:endParaRPr>
          </a:p>
        </p:txBody>
      </p:sp>
      <p:pic>
        <p:nvPicPr>
          <p:cNvPr id="6" name="Picture 2" descr="C:\Users\a.wodzynski\Desktop\strategia_UE_2020_02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714" y="1774371"/>
            <a:ext cx="3487270" cy="43978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Prostokąt 6"/>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8" name="Prostokąt 7"/>
          <p:cNvSpPr/>
          <p:nvPr/>
        </p:nvSpPr>
        <p:spPr>
          <a:xfrm>
            <a:off x="195943" y="1076716"/>
            <a:ext cx="8795657"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eaLnBrk="1" hangingPunct="1">
              <a:buFont typeface="Arial" charset="0"/>
              <a:buNone/>
              <a:defRPr/>
            </a:pPr>
            <a:r>
              <a:rPr lang="pl-PL" sz="3200" b="1" dirty="0" smtClean="0">
                <a:solidFill>
                  <a:schemeClr val="accent5"/>
                </a:solidFill>
              </a:rPr>
              <a:t>STRATEGIA EUROPA 2020 – PRIORYTETY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228600" y="2286001"/>
            <a:ext cx="8654142" cy="4376058"/>
          </a:xfrm>
          <a:prstGeom prst="rect">
            <a:avLst/>
          </a:prstGeom>
        </p:spPr>
        <p:txBody>
          <a:bodyPr anchor="t">
            <a:noAutofit/>
          </a:bodyPr>
          <a:lstStyle/>
          <a:p>
            <a:pPr algn="just" defTabSz="449263">
              <a:spcBef>
                <a:spcPts val="0"/>
              </a:spcBef>
              <a:spcAft>
                <a:spcPts val="0"/>
              </a:spcAft>
              <a:buClr>
                <a:srgbClr val="000000"/>
              </a:buClr>
              <a:buSzPct val="45000"/>
              <a:defRPr/>
            </a:pPr>
            <a:r>
              <a:rPr lang="pl-PL" sz="1600" b="1" dirty="0" smtClean="0">
                <a:latin typeface="Georgia" pitchFamily="18" charset="0"/>
              </a:rPr>
              <a:t>MSKSYMALNA KWOTA WSPARCIA: </a:t>
            </a:r>
          </a:p>
          <a:p>
            <a:pPr lvl="0" algn="just" defTabSz="449263">
              <a:spcBef>
                <a:spcPts val="0"/>
              </a:spcBef>
              <a:spcAft>
                <a:spcPts val="0"/>
              </a:spcAft>
              <a:buClr>
                <a:srgbClr val="000000"/>
              </a:buClr>
              <a:buSzPct val="45000"/>
              <a:defRPr/>
            </a:pPr>
            <a:r>
              <a:rPr lang="pl-PL" sz="1600" dirty="0" smtClean="0">
                <a:latin typeface="Georgia" pitchFamily="18" charset="0"/>
              </a:rPr>
              <a:t>6-cio krotność przeciętnego wynagrodzenia za pracę – </a:t>
            </a:r>
            <a:r>
              <a:rPr lang="pl-PL" sz="1600" b="1" dirty="0" smtClean="0">
                <a:solidFill>
                  <a:srgbClr val="FF0000"/>
                </a:solidFill>
                <a:latin typeface="Georgia" pitchFamily="18" charset="0"/>
              </a:rPr>
              <a:t>obecnie ok. 24 000 zł</a:t>
            </a:r>
          </a:p>
          <a:p>
            <a:pPr algn="just"/>
            <a:endParaRPr lang="pl-PL" sz="800" b="1" dirty="0" smtClean="0">
              <a:latin typeface="Georgia" pitchFamily="18" charset="0"/>
            </a:endParaRPr>
          </a:p>
          <a:p>
            <a:pPr algn="just"/>
            <a:endParaRPr lang="pl-PL" sz="800" b="1" dirty="0" smtClean="0">
              <a:latin typeface="Georgia" pitchFamily="18" charset="0"/>
            </a:endParaRPr>
          </a:p>
          <a:p>
            <a:pPr algn="just"/>
            <a:r>
              <a:rPr lang="pl-PL" sz="1600" b="1" dirty="0" smtClean="0">
                <a:latin typeface="Georgia" pitchFamily="18" charset="0"/>
              </a:rPr>
              <a:t>OBOWIĄZKOWY ELEMENT REKRUTACJI DO PROJEKTU:  </a:t>
            </a:r>
          </a:p>
          <a:p>
            <a:pPr algn="just"/>
            <a:r>
              <a:rPr lang="pl-PL" sz="1600" dirty="0" smtClean="0">
                <a:latin typeface="Georgia" pitchFamily="18" charset="0"/>
              </a:rPr>
              <a:t>Rozmowa z doradcą zawodowym, której celem jest weryfikacja predyspozycji kandydata.</a:t>
            </a:r>
          </a:p>
          <a:p>
            <a:pPr algn="just" defTabSz="449263">
              <a:spcBef>
                <a:spcPts val="0"/>
              </a:spcBef>
              <a:spcAft>
                <a:spcPts val="0"/>
              </a:spcAft>
              <a:buClr>
                <a:srgbClr val="000000"/>
              </a:buClr>
              <a:buSzPct val="45000"/>
              <a:defRPr/>
            </a:pPr>
            <a:endParaRPr lang="pl-PL" sz="800" dirty="0" smtClean="0">
              <a:solidFill>
                <a:srgbClr val="FF0000"/>
              </a:solidFill>
              <a:latin typeface="Trebuchet MS" panose="020B0603020202020204" pitchFamily="34" charset="0"/>
              <a:cs typeface="Times New Roman" pitchFamily="18" charset="0"/>
            </a:endParaRPr>
          </a:p>
          <a:p>
            <a:pPr algn="just" defTabSz="449263">
              <a:spcBef>
                <a:spcPts val="0"/>
              </a:spcBef>
              <a:spcAft>
                <a:spcPts val="0"/>
              </a:spcAft>
              <a:buClr>
                <a:srgbClr val="000000"/>
              </a:buClr>
              <a:buSzPct val="45000"/>
              <a:defRPr/>
            </a:pPr>
            <a:endParaRPr lang="pl-PL" sz="800" dirty="0" smtClean="0">
              <a:solidFill>
                <a:srgbClr val="FF0000"/>
              </a:solidFill>
              <a:latin typeface="Trebuchet MS" panose="020B0603020202020204" pitchFamily="34" charset="0"/>
              <a:cs typeface="Times New Roman" pitchFamily="18" charset="0"/>
            </a:endParaRPr>
          </a:p>
          <a:p>
            <a:pPr algn="just"/>
            <a:r>
              <a:rPr lang="pl-PL" sz="1600" b="1" dirty="0" smtClean="0">
                <a:latin typeface="Georgia" pitchFamily="18" charset="0"/>
              </a:rPr>
              <a:t>WSPARCIE POMOSTOWE:  </a:t>
            </a:r>
          </a:p>
          <a:p>
            <a:pPr algn="just"/>
            <a:r>
              <a:rPr lang="pl-PL" sz="1600" u="sng" dirty="0" smtClean="0">
                <a:latin typeface="Georgia" pitchFamily="18" charset="0"/>
              </a:rPr>
              <a:t>Wsparcie finansowe może być uzupełnione o wsparcie pomostowe w postaci</a:t>
            </a:r>
            <a:r>
              <a:rPr lang="pl-PL" sz="1600" u="sng" dirty="0" smtClean="0">
                <a:solidFill>
                  <a:srgbClr val="FF0000"/>
                </a:solidFill>
                <a:latin typeface="Georgia" pitchFamily="18" charset="0"/>
              </a:rPr>
              <a:t>:</a:t>
            </a:r>
          </a:p>
          <a:p>
            <a:pPr algn="just"/>
            <a:endParaRPr lang="pl-PL" sz="1600" dirty="0" smtClean="0">
              <a:latin typeface="Georgia" pitchFamily="18" charset="0"/>
            </a:endParaRPr>
          </a:p>
          <a:p>
            <a:pPr marL="266700" indent="-266700" algn="just">
              <a:buFont typeface="Arial" pitchFamily="34" charset="0"/>
              <a:buChar char="•"/>
            </a:pPr>
            <a:r>
              <a:rPr lang="pl-PL" sz="1600" b="1" dirty="0" smtClean="0">
                <a:latin typeface="Georgia" pitchFamily="18" charset="0"/>
              </a:rPr>
              <a:t>Usług doradczo-szkoleniowych </a:t>
            </a:r>
            <a:r>
              <a:rPr lang="pl-PL" sz="1600" dirty="0" smtClean="0">
                <a:latin typeface="Georgia" pitchFamily="18" charset="0"/>
              </a:rPr>
              <a:t>o charakterze specjalistycznym na etapie poprzedzającym uruchomienie firmy lub w okresie pierwszych 12-stu miesięcy prowadzenia firmy.</a:t>
            </a:r>
          </a:p>
          <a:p>
            <a:pPr marL="266700" indent="-266700" algn="just">
              <a:buFont typeface="Arial" pitchFamily="34" charset="0"/>
              <a:buChar char="•"/>
            </a:pPr>
            <a:endParaRPr lang="pl-PL" sz="1600" dirty="0" smtClean="0">
              <a:latin typeface="Georgia" pitchFamily="18" charset="0"/>
            </a:endParaRPr>
          </a:p>
          <a:p>
            <a:pPr marL="266700" indent="-266700" algn="just">
              <a:buFont typeface="Arial" pitchFamily="34" charset="0"/>
              <a:buChar char="•"/>
            </a:pPr>
            <a:r>
              <a:rPr lang="pl-PL" sz="1600" b="1" dirty="0" smtClean="0">
                <a:latin typeface="Georgia" pitchFamily="18" charset="0"/>
              </a:rPr>
              <a:t>Pomocy finansowej </a:t>
            </a:r>
            <a:r>
              <a:rPr lang="pl-PL" sz="1600" dirty="0" smtClean="0">
                <a:latin typeface="Georgia" pitchFamily="18" charset="0"/>
              </a:rPr>
              <a:t>wypłacanej miesięcznie w kwocie nie większej niż równowartość minimalnego wynagrodzenia za pracę przez okres od 6 do 12 miesięcy od dnia rozpoczęcia działalności gospodarczej.</a:t>
            </a:r>
            <a:endParaRPr lang="pl-PL" altLang="pl-PL" sz="1600" dirty="0" smtClean="0">
              <a:solidFill>
                <a:srgbClr val="000000"/>
              </a:solidFill>
              <a:ea typeface="Microsoft YaHei" pitchFamily="34" charset="-122"/>
              <a:cs typeface="Arial" panose="020B0604020202020204" pitchFamily="34" charset="0"/>
            </a:endParaRPr>
          </a:p>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4" name="Prostokąt 3"/>
          <p:cNvSpPr/>
          <p:nvPr/>
        </p:nvSpPr>
        <p:spPr>
          <a:xfrm>
            <a:off x="0" y="6683828"/>
            <a:ext cx="9144000" cy="174171"/>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28602" y="1001485"/>
            <a:ext cx="868680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altLang="pl-PL" sz="3200" b="1" dirty="0" smtClean="0">
                <a:solidFill>
                  <a:srgbClr val="FF0000"/>
                </a:solidFill>
                <a:latin typeface="Arial" panose="020B0604020202020204" pitchFamily="34" charset="0"/>
                <a:ea typeface="Microsoft YaHei" pitchFamily="34" charset="-122"/>
                <a:cs typeface="Arial" panose="020B0604020202020204" pitchFamily="34" charset="0"/>
              </a:rPr>
              <a:t>DOTACJE NA ZAŁOŻENIE WŁASNEJ FIRMY</a:t>
            </a:r>
            <a:endParaRPr lang="pl-PL" altLang="pl-PL" b="1" dirty="0" smtClean="0">
              <a:solidFill>
                <a:srgbClr val="FF0000"/>
              </a:solidFill>
              <a:latin typeface="+mn-lt"/>
              <a:ea typeface="Microsoft YaHei" pitchFamily="34" charset="-122"/>
              <a:cs typeface="Arial" panose="020B0604020202020204" pitchFamily="34" charset="0"/>
            </a:endParaRPr>
          </a:p>
        </p:txBody>
      </p:sp>
      <p:sp>
        <p:nvSpPr>
          <p:cNvPr id="10" name="Prostokąt 9"/>
          <p:cNvSpPr/>
          <p:nvPr/>
        </p:nvSpPr>
        <p:spPr>
          <a:xfrm>
            <a:off x="228600" y="1643742"/>
            <a:ext cx="8686800" cy="35394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a:buNone/>
            </a:pPr>
            <a:r>
              <a:rPr lang="pl-PL" sz="1700" b="1" dirty="0" smtClean="0">
                <a:solidFill>
                  <a:srgbClr val="FF0000"/>
                </a:solidFill>
              </a:rPr>
              <a:t>WSPÓLNE ZASADY WSPARCIA W KONKURSACH*</a:t>
            </a:r>
          </a:p>
        </p:txBody>
      </p:sp>
      <p:sp>
        <p:nvSpPr>
          <p:cNvPr id="8" name="Prostokąt 7"/>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Tx/>
              <a:buFontTx/>
              <a:buNone/>
            </a:pPr>
            <a:r>
              <a:rPr lang="pl-PL" altLang="pl-PL" sz="1600" b="1" i="1" dirty="0" smtClean="0">
                <a:solidFill>
                  <a:schemeClr val="bg1"/>
                </a:solidFill>
                <a:latin typeface="Georgia" panose="02040502050405020303" pitchFamily="18" charset="0"/>
                <a:cs typeface="Arial" panose="020B0604020202020204" pitchFamily="34" charset="0"/>
              </a:rPr>
              <a:t>*Zasady i rzeczywisty zakres udzielanego wsparcia, każdorazowo będzie ustalany przez  instytucję ogłaszającą dany konkurs.</a:t>
            </a:r>
            <a:r>
              <a:rPr lang="pl-PL" altLang="pl-PL" b="1" dirty="0" smtClean="0">
                <a:solidFill>
                  <a:srgbClr val="0070C0"/>
                </a:solidFill>
                <a:latin typeface="Georgia" panose="02040502050405020303" pitchFamily="18" charset="0"/>
                <a:cs typeface="Arial" panose="020B0604020202020204" pitchFamily="34" charset="0"/>
              </a:rPr>
              <a:t>2013 r.</a:t>
            </a:r>
            <a:endParaRPr lang="pl-PL" altLang="pl-PL" dirty="0">
              <a:solidFill>
                <a:srgbClr val="0070C0"/>
              </a:solidFill>
              <a:latin typeface="Georgia" panose="02040502050405020303" pitchFamily="18" charset="0"/>
            </a:endParaRPr>
          </a:p>
        </p:txBody>
      </p:sp>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a:blip r:embed="rId2" cstate="print"/>
          <a:srcRect l="23965" t="7647" r="24040" b="4118"/>
          <a:stretch>
            <a:fillRect/>
          </a:stretch>
        </p:blipFill>
        <p:spPr bwMode="auto">
          <a:xfrm>
            <a:off x="684249" y="0"/>
            <a:ext cx="7853694" cy="671977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195736" y="908720"/>
            <a:ext cx="4464050" cy="162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nSpc>
                <a:spcPct val="150000"/>
              </a:lnSpc>
              <a:buClrTx/>
              <a:buFontTx/>
              <a:buNone/>
            </a:pPr>
            <a:endParaRPr lang="pl-PL" altLang="pl-PL" sz="2600" b="1" dirty="0">
              <a:effectLst>
                <a:outerShdw blurRad="38100" dist="38100" dir="2700000" algn="tl">
                  <a:srgbClr val="000000">
                    <a:alpha val="43137"/>
                  </a:srgbClr>
                </a:outerShdw>
              </a:effectLst>
              <a:cs typeface="Arial" panose="020B0604020202020204" pitchFamily="34" charset="0"/>
            </a:endParaRPr>
          </a:p>
        </p:txBody>
      </p:sp>
      <p:pic>
        <p:nvPicPr>
          <p:cNvPr id="12" name="Picture 2" descr="C:\Users\a.wodzynski\Desktop\PROW_2014-2020_PLAKA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985" y="2340429"/>
            <a:ext cx="2952328"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Prostokąt 12"/>
          <p:cNvSpPr/>
          <p:nvPr/>
        </p:nvSpPr>
        <p:spPr>
          <a:xfrm>
            <a:off x="3254829" y="2383969"/>
            <a:ext cx="5638800" cy="4247317"/>
          </a:xfrm>
          <a:prstGeom prst="rect">
            <a:avLst/>
          </a:prstGeom>
        </p:spPr>
        <p:txBody>
          <a:bodyPr wrap="square">
            <a:spAutoFit/>
          </a:bodyPr>
          <a:lstStyle/>
          <a:p>
            <a:pPr algn="ctr"/>
            <a:endParaRPr lang="pl-PL" sz="1400" b="1" dirty="0" smtClean="0">
              <a:latin typeface="Georgia" pitchFamily="18" charset="0"/>
            </a:endParaRPr>
          </a:p>
          <a:p>
            <a:pPr algn="ctr"/>
            <a:r>
              <a:rPr lang="pl-PL" sz="2000" b="1" dirty="0" smtClean="0">
                <a:latin typeface="Georgia" pitchFamily="18" charset="0"/>
              </a:rPr>
              <a:t>W RAMACH PROW </a:t>
            </a:r>
          </a:p>
          <a:p>
            <a:pPr algn="ctr"/>
            <a:r>
              <a:rPr lang="pl-PL" sz="2000" b="1" dirty="0" smtClean="0">
                <a:latin typeface="Georgia" pitchFamily="18" charset="0"/>
              </a:rPr>
              <a:t>2014-2020 </a:t>
            </a:r>
          </a:p>
          <a:p>
            <a:pPr algn="ctr"/>
            <a:endParaRPr lang="pl-PL" sz="2000" b="1" dirty="0" smtClean="0">
              <a:latin typeface="Georgia" pitchFamily="18" charset="0"/>
            </a:endParaRPr>
          </a:p>
          <a:p>
            <a:pPr algn="ctr"/>
            <a:r>
              <a:rPr lang="pl-PL" sz="2000" b="1" dirty="0" smtClean="0">
                <a:latin typeface="Georgia" pitchFamily="18" charset="0"/>
              </a:rPr>
              <a:t>DO WYKORZYSTANIA BĘDZIE ŁĄCZNIE </a:t>
            </a:r>
          </a:p>
          <a:p>
            <a:pPr algn="ctr"/>
            <a:endParaRPr lang="pl-PL" sz="2000" b="1" dirty="0" smtClean="0">
              <a:solidFill>
                <a:srgbClr val="FF0000"/>
              </a:solidFill>
              <a:latin typeface="Georgia" pitchFamily="18" charset="0"/>
            </a:endParaRPr>
          </a:p>
          <a:p>
            <a:pPr algn="ctr"/>
            <a:r>
              <a:rPr lang="pl-PL" sz="2000" b="1" dirty="0" smtClean="0">
                <a:solidFill>
                  <a:srgbClr val="FF0000"/>
                </a:solidFill>
                <a:latin typeface="Georgia" pitchFamily="18" charset="0"/>
              </a:rPr>
              <a:t>13,5 MLD EURO</a:t>
            </a:r>
          </a:p>
          <a:p>
            <a:endParaRPr lang="pl-PL" sz="1600" b="1" dirty="0" smtClean="0">
              <a:solidFill>
                <a:srgbClr val="FF0000"/>
              </a:solidFill>
              <a:latin typeface="Georgia" pitchFamily="18" charset="0"/>
            </a:endParaRPr>
          </a:p>
          <a:p>
            <a:pPr algn="just"/>
            <a:r>
              <a:rPr lang="pl-PL" sz="1600" dirty="0" smtClean="0">
                <a:latin typeface="Georgia" pitchFamily="18" charset="0"/>
              </a:rPr>
              <a:t>(</a:t>
            </a:r>
            <a:r>
              <a:rPr lang="pl-PL" sz="2000" dirty="0">
                <a:latin typeface="Georgia" pitchFamily="18" charset="0"/>
              </a:rPr>
              <a:t>z </a:t>
            </a:r>
            <a:r>
              <a:rPr lang="pl-PL" sz="2000" b="1" dirty="0">
                <a:latin typeface="Georgia" pitchFamily="18" charset="0"/>
              </a:rPr>
              <a:t>E</a:t>
            </a:r>
            <a:r>
              <a:rPr lang="pl-PL" sz="2000" dirty="0">
                <a:latin typeface="Georgia" pitchFamily="18" charset="0"/>
              </a:rPr>
              <a:t>uropejskiego </a:t>
            </a:r>
            <a:r>
              <a:rPr lang="pl-PL" sz="2000" b="1" dirty="0">
                <a:latin typeface="Georgia" pitchFamily="18" charset="0"/>
              </a:rPr>
              <a:t>F</a:t>
            </a:r>
            <a:r>
              <a:rPr lang="pl-PL" sz="2000" dirty="0">
                <a:latin typeface="Georgia" pitchFamily="18" charset="0"/>
              </a:rPr>
              <a:t>unduszu </a:t>
            </a:r>
            <a:r>
              <a:rPr lang="pl-PL" sz="2000" b="1" dirty="0">
                <a:latin typeface="Georgia" pitchFamily="18" charset="0"/>
              </a:rPr>
              <a:t>R</a:t>
            </a:r>
            <a:r>
              <a:rPr lang="pl-PL" sz="2000" dirty="0">
                <a:latin typeface="Georgia" pitchFamily="18" charset="0"/>
              </a:rPr>
              <a:t>olnego na rzecz </a:t>
            </a:r>
            <a:r>
              <a:rPr lang="pl-PL" sz="2000" b="1" dirty="0">
                <a:latin typeface="Georgia" pitchFamily="18" charset="0"/>
              </a:rPr>
              <a:t>R</a:t>
            </a:r>
            <a:r>
              <a:rPr lang="pl-PL" sz="2000" dirty="0">
                <a:latin typeface="Georgia" pitchFamily="18" charset="0"/>
              </a:rPr>
              <a:t>ozwoju </a:t>
            </a:r>
            <a:r>
              <a:rPr lang="pl-PL" sz="2000" b="1" dirty="0">
                <a:latin typeface="Georgia" pitchFamily="18" charset="0"/>
              </a:rPr>
              <a:t>O</a:t>
            </a:r>
            <a:r>
              <a:rPr lang="pl-PL" sz="2000" dirty="0">
                <a:latin typeface="Georgia" pitchFamily="18" charset="0"/>
              </a:rPr>
              <a:t>bszarów </a:t>
            </a:r>
            <a:r>
              <a:rPr lang="pl-PL" sz="2000" b="1" dirty="0">
                <a:latin typeface="Georgia" pitchFamily="18" charset="0"/>
              </a:rPr>
              <a:t>W</a:t>
            </a:r>
            <a:r>
              <a:rPr lang="pl-PL" sz="2000" dirty="0">
                <a:latin typeface="Georgia" pitchFamily="18" charset="0"/>
              </a:rPr>
              <a:t>iejskich </a:t>
            </a:r>
            <a:r>
              <a:rPr lang="pl-PL" sz="2000" dirty="0" smtClean="0">
                <a:latin typeface="Georgia" pitchFamily="18" charset="0"/>
              </a:rPr>
              <a:t>(</a:t>
            </a:r>
            <a:r>
              <a:rPr lang="pl-PL" sz="2000" b="1" dirty="0" smtClean="0">
                <a:latin typeface="Georgia" pitchFamily="18" charset="0"/>
              </a:rPr>
              <a:t>EFRROW</a:t>
            </a:r>
            <a:r>
              <a:rPr lang="pl-PL" sz="2000" dirty="0" smtClean="0">
                <a:latin typeface="Georgia" pitchFamily="18" charset="0"/>
              </a:rPr>
              <a:t>) </a:t>
            </a:r>
            <a:br>
              <a:rPr lang="pl-PL" sz="2000" dirty="0" smtClean="0">
                <a:latin typeface="Georgia" pitchFamily="18" charset="0"/>
              </a:rPr>
            </a:br>
            <a:r>
              <a:rPr lang="pl-PL" sz="2000" dirty="0" smtClean="0">
                <a:latin typeface="Georgia" pitchFamily="18" charset="0"/>
              </a:rPr>
              <a:t>z </a:t>
            </a:r>
            <a:r>
              <a:rPr lang="pl-PL" sz="2000" dirty="0">
                <a:latin typeface="Georgia" pitchFamily="18" charset="0"/>
              </a:rPr>
              <a:t>budżetu UE </a:t>
            </a:r>
            <a:r>
              <a:rPr lang="pl-PL" sz="2000" dirty="0" smtClean="0">
                <a:latin typeface="Georgia" pitchFamily="18" charset="0"/>
              </a:rPr>
              <a:t>otrzymamy pomoc w wysokości</a:t>
            </a:r>
            <a:r>
              <a:rPr lang="pl-PL" sz="2000" dirty="0">
                <a:latin typeface="Georgia" pitchFamily="18" charset="0"/>
              </a:rPr>
              <a:t>: </a:t>
            </a:r>
            <a:r>
              <a:rPr lang="pl-PL" sz="2000" b="1" dirty="0">
                <a:latin typeface="Georgia" pitchFamily="18" charset="0"/>
              </a:rPr>
              <a:t>8,598,280,814 </a:t>
            </a:r>
            <a:r>
              <a:rPr lang="pl-PL" sz="2000" b="1" dirty="0" smtClean="0">
                <a:latin typeface="Georgia" pitchFamily="18" charset="0"/>
              </a:rPr>
              <a:t>EURO  </a:t>
            </a:r>
            <a:r>
              <a:rPr lang="pl-PL" sz="2000" dirty="0">
                <a:latin typeface="Georgia" pitchFamily="18" charset="0"/>
              </a:rPr>
              <a:t>oraz wkład krajowy - krajowe środki publiczne w kwocie – </a:t>
            </a:r>
            <a:r>
              <a:rPr lang="pl-PL" sz="2000" b="1" dirty="0">
                <a:latin typeface="Georgia" pitchFamily="18" charset="0"/>
              </a:rPr>
              <a:t>4,915,014,186 </a:t>
            </a:r>
            <a:r>
              <a:rPr lang="pl-PL" sz="2000" b="1" dirty="0" smtClean="0">
                <a:latin typeface="Georgia" pitchFamily="18" charset="0"/>
              </a:rPr>
              <a:t>EUR)</a:t>
            </a:r>
            <a:r>
              <a:rPr lang="pl-PL" sz="2000" dirty="0" smtClean="0">
                <a:latin typeface="Georgia" pitchFamily="18" charset="0"/>
              </a:rPr>
              <a:t>). </a:t>
            </a:r>
            <a:endParaRPr lang="pl-PL" sz="2000" dirty="0">
              <a:latin typeface="Georgia" pitchFamily="18" charset="0"/>
            </a:endParaRPr>
          </a:p>
        </p:txBody>
      </p:sp>
      <p:sp>
        <p:nvSpPr>
          <p:cNvPr id="6" name="Prostokąt 5"/>
          <p:cNvSpPr/>
          <p:nvPr/>
        </p:nvSpPr>
        <p:spPr>
          <a:xfrm>
            <a:off x="283028" y="1076713"/>
            <a:ext cx="8621486" cy="1077218"/>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cs typeface="Times New Roman" pitchFamily="18" charset="0"/>
              </a:rPr>
              <a:t>PROGRAMU ROZWOJU OBSZARÓW WIEJSKICH </a:t>
            </a:r>
            <a:br>
              <a:rPr lang="pl-PL" sz="3200" b="1" dirty="0" smtClean="0">
                <a:solidFill>
                  <a:schemeClr val="bg1"/>
                </a:solidFill>
                <a:cs typeface="Times New Roman" pitchFamily="18" charset="0"/>
              </a:rPr>
            </a:br>
            <a:r>
              <a:rPr lang="pl-PL" sz="3200" b="1" dirty="0" smtClean="0">
                <a:solidFill>
                  <a:schemeClr val="bg1"/>
                </a:solidFill>
                <a:cs typeface="Times New Roman" pitchFamily="18" charset="0"/>
              </a:rPr>
              <a:t>(PROW)</a:t>
            </a:r>
            <a:r>
              <a:rPr lang="pl-PL" sz="3200" dirty="0" smtClean="0">
                <a:solidFill>
                  <a:schemeClr val="bg1"/>
                </a:solidFill>
                <a:cs typeface="Times New Roman" pitchFamily="18" charset="0"/>
              </a:rPr>
              <a:t> </a:t>
            </a:r>
            <a:r>
              <a:rPr lang="pl-PL" sz="3200" b="1" dirty="0" smtClean="0">
                <a:solidFill>
                  <a:schemeClr val="bg1"/>
                </a:solidFill>
                <a:cs typeface="Times New Roman" pitchFamily="18" charset="0"/>
              </a:rPr>
              <a:t>NA LATA 2014-2020</a:t>
            </a:r>
            <a:endParaRPr lang="pl-PL" sz="3200" b="1" dirty="0">
              <a:solidFill>
                <a:schemeClr val="bg1"/>
              </a:solidFill>
              <a:cs typeface="Times New Roman" pitchFamily="18" charset="0"/>
            </a:endParaRPr>
          </a:p>
        </p:txBody>
      </p:sp>
    </p:spTree>
    <p:extLst>
      <p:ext uri="{BB962C8B-B14F-4D97-AF65-F5344CB8AC3E}">
        <p14:creationId xmlns="" xmlns:p14="http://schemas.microsoft.com/office/powerpoint/2010/main" val="3148383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28600" y="1828800"/>
            <a:ext cx="8654143" cy="4746172"/>
          </a:xfrm>
        </p:spPr>
        <p:txBody>
          <a:bodyPr/>
          <a:lstStyle/>
          <a:p>
            <a:pPr algn="just">
              <a:lnSpc>
                <a:spcPct val="100000"/>
              </a:lnSpc>
              <a:spcBef>
                <a:spcPts val="0"/>
              </a:spcBef>
            </a:pPr>
            <a:r>
              <a:rPr lang="pl-PL" sz="1600" b="1" dirty="0" err="1" smtClean="0"/>
              <a:t>Poddziałania</a:t>
            </a:r>
            <a:r>
              <a:rPr lang="pl-PL" sz="1600" b="1" dirty="0" smtClean="0"/>
              <a:t>:</a:t>
            </a:r>
          </a:p>
          <a:p>
            <a:pPr algn="just">
              <a:lnSpc>
                <a:spcPct val="100000"/>
              </a:lnSpc>
              <a:spcBef>
                <a:spcPts val="0"/>
              </a:spcBef>
            </a:pPr>
            <a:endParaRPr lang="pl-PL" sz="900" b="1" dirty="0" smtClean="0"/>
          </a:p>
          <a:p>
            <a:pPr marL="342900" indent="-342900" algn="just">
              <a:lnSpc>
                <a:spcPct val="100000"/>
              </a:lnSpc>
              <a:spcBef>
                <a:spcPts val="0"/>
              </a:spcBef>
              <a:buFont typeface="+mj-lt"/>
              <a:buAutoNum type="arabicPeriod"/>
            </a:pPr>
            <a:r>
              <a:rPr lang="pl-PL" sz="1600" dirty="0" smtClean="0"/>
              <a:t>Pomoc na rozpoczęcie działalności gospodarczej na rzecz młodych rolników </a:t>
            </a:r>
            <a:r>
              <a:rPr lang="pl-PL" sz="1600" b="1" dirty="0" smtClean="0"/>
              <a:t>(Premie </a:t>
            </a:r>
            <a:br>
              <a:rPr lang="pl-PL" sz="1600" b="1" dirty="0" smtClean="0"/>
            </a:br>
            <a:r>
              <a:rPr lang="pl-PL" sz="1600" b="1" dirty="0" smtClean="0"/>
              <a:t>dla młodych rolników) – 100 000 zł. </a:t>
            </a:r>
          </a:p>
          <a:p>
            <a:pPr marL="342900" indent="-342900" algn="just">
              <a:lnSpc>
                <a:spcPct val="100000"/>
              </a:lnSpc>
              <a:spcBef>
                <a:spcPts val="0"/>
              </a:spcBef>
              <a:buFont typeface="+mj-lt"/>
              <a:buAutoNum type="arabicPeriod"/>
            </a:pPr>
            <a:r>
              <a:rPr lang="pl-PL" sz="1600" dirty="0" smtClean="0"/>
              <a:t>Pomoc na rozpoczęcie działalności gospodarczej na rzecz działalności pozarolniczej </a:t>
            </a:r>
            <a:br>
              <a:rPr lang="pl-PL" sz="1600" dirty="0" smtClean="0"/>
            </a:br>
            <a:r>
              <a:rPr lang="pl-PL" sz="1600" dirty="0" smtClean="0"/>
              <a:t>na obszarach wiejskich </a:t>
            </a:r>
            <a:r>
              <a:rPr lang="pl-PL" sz="1600" b="1" dirty="0" smtClean="0"/>
              <a:t> (Restrukturyzacja małych gospodarstw) – do 60 000 zł </a:t>
            </a:r>
          </a:p>
          <a:p>
            <a:pPr marL="342900" indent="-342900" algn="just">
              <a:lnSpc>
                <a:spcPct val="100000"/>
              </a:lnSpc>
              <a:spcBef>
                <a:spcPts val="0"/>
              </a:spcBef>
              <a:buFont typeface="+mj-lt"/>
              <a:buAutoNum type="arabicPeriod"/>
            </a:pPr>
            <a:r>
              <a:rPr lang="pl-PL" sz="1600" dirty="0" smtClean="0"/>
              <a:t>Pomoc na rozpoczęcie działalności gospodarczej na rzecz rozwoju małych gospodarstw </a:t>
            </a:r>
            <a:r>
              <a:rPr lang="pl-PL" sz="1600" b="1" dirty="0" smtClean="0"/>
              <a:t>(Premie na rozpoczęcie działalności pozarolniczej) – do 100 000 zł</a:t>
            </a:r>
          </a:p>
          <a:p>
            <a:pPr marL="342900" indent="-342900" algn="just">
              <a:lnSpc>
                <a:spcPct val="100000"/>
              </a:lnSpc>
              <a:spcBef>
                <a:spcPts val="0"/>
              </a:spcBef>
              <a:buFont typeface="+mj-lt"/>
              <a:buAutoNum type="arabicPeriod"/>
            </a:pPr>
            <a:r>
              <a:rPr lang="pl-PL" sz="1600" dirty="0" smtClean="0"/>
              <a:t>Rozwój przedsiębiorczości – Rozwój usług rolniczych.</a:t>
            </a:r>
          </a:p>
          <a:p>
            <a:pPr marL="342900" indent="-342900" algn="just">
              <a:lnSpc>
                <a:spcPct val="100000"/>
              </a:lnSpc>
              <a:spcBef>
                <a:spcPts val="0"/>
              </a:spcBef>
              <a:buFont typeface="+mj-lt"/>
              <a:buAutoNum type="arabicPeriod"/>
            </a:pPr>
            <a:r>
              <a:rPr lang="pl-PL" sz="1600" dirty="0" smtClean="0"/>
              <a:t>Płatności dla rolników kwalifikujących się do wsparcia w ramach systemu dla małych gospodarstw (Płatności dla rolników przekazujących małe gospodarstwa) </a:t>
            </a:r>
          </a:p>
          <a:p>
            <a:pPr marL="342900" indent="-342900" algn="just">
              <a:lnSpc>
                <a:spcPct val="100000"/>
              </a:lnSpc>
              <a:spcBef>
                <a:spcPts val="0"/>
              </a:spcBef>
            </a:pPr>
            <a:endParaRPr lang="pl-PL" sz="1600" b="1" dirty="0" smtClean="0">
              <a:solidFill>
                <a:srgbClr val="FF0000"/>
              </a:solidFill>
              <a:cs typeface="Times New Roman" pitchFamily="18" charset="0"/>
            </a:endParaRPr>
          </a:p>
          <a:p>
            <a:pPr marL="342900" indent="-342900" algn="just">
              <a:lnSpc>
                <a:spcPct val="100000"/>
              </a:lnSpc>
              <a:spcBef>
                <a:spcPts val="0"/>
              </a:spcBef>
            </a:pPr>
            <a:endParaRPr lang="pl-PL" sz="1600" b="1" dirty="0" smtClean="0">
              <a:solidFill>
                <a:srgbClr val="FF0000"/>
              </a:solidFill>
              <a:cs typeface="Times New Roman" pitchFamily="18" charset="0"/>
            </a:endParaRPr>
          </a:p>
          <a:p>
            <a:pPr algn="just">
              <a:lnSpc>
                <a:spcPct val="100000"/>
              </a:lnSpc>
              <a:spcBef>
                <a:spcPts val="0"/>
              </a:spcBef>
            </a:pPr>
            <a:r>
              <a:rPr lang="pl-PL" sz="1600" b="1" dirty="0" smtClean="0">
                <a:solidFill>
                  <a:srgbClr val="007A1D"/>
                </a:solidFill>
                <a:cs typeface="Times New Roman" pitchFamily="18" charset="0"/>
              </a:rPr>
              <a:t>Interwencja będzie docierała za pośrednictwem projektów realizowanych przez Oddziały  Regionalne i Biura Terenowe Agencji Modernizacji i Restrukturyzacji Rolnictwa.</a:t>
            </a:r>
          </a:p>
          <a:p>
            <a:pPr marL="342900" indent="-342900" algn="just">
              <a:lnSpc>
                <a:spcPct val="100000"/>
              </a:lnSpc>
              <a:spcBef>
                <a:spcPts val="0"/>
              </a:spcBef>
            </a:pPr>
            <a:endParaRPr lang="pl-PL" sz="1600" dirty="0" smtClean="0"/>
          </a:p>
        </p:txBody>
      </p:sp>
      <p:sp>
        <p:nvSpPr>
          <p:cNvPr id="5" name="Prostokąt 4"/>
          <p:cNvSpPr/>
          <p:nvPr/>
        </p:nvSpPr>
        <p:spPr>
          <a:xfrm>
            <a:off x="163288" y="1054941"/>
            <a:ext cx="8773884" cy="52322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l-PL" sz="2800" b="1" dirty="0" smtClean="0">
                <a:solidFill>
                  <a:schemeClr val="bg1"/>
                </a:solidFill>
              </a:rPr>
              <a:t>ROZWÓJ GOSPODARSTW I DZIAŁALNOŚCI GOSPODARCZEJ</a:t>
            </a:r>
          </a:p>
        </p:txBody>
      </p:sp>
      <p:pic>
        <p:nvPicPr>
          <p:cNvPr id="1026" name="Picture 2" descr="C:\Users\a.wodzynski\Desktop\Skany\ARMIR_LOGO.jpg"/>
          <p:cNvPicPr>
            <a:picLocks noChangeAspect="1" noChangeArrowheads="1"/>
          </p:cNvPicPr>
          <p:nvPr/>
        </p:nvPicPr>
        <p:blipFill>
          <a:blip r:embed="rId2" cstate="print"/>
          <a:srcRect/>
          <a:stretch>
            <a:fillRect/>
          </a:stretch>
        </p:blipFill>
        <p:spPr bwMode="auto">
          <a:xfrm>
            <a:off x="5155746" y="5673499"/>
            <a:ext cx="3600450" cy="8667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omek\AppData\Local\Microsoft\Windows\Temporary Internet Files\Content.Outlook\X5TDEMVA\Gwiazdy1 (2).jpg"/>
          <p:cNvPicPr>
            <a:picLocks noChangeAspect="1" noChangeArrowheads="1"/>
          </p:cNvPicPr>
          <p:nvPr/>
        </p:nvPicPr>
        <p:blipFill>
          <a:blip r:embed="rId2" cstate="print">
            <a:lum bright="70000" contrast="-70000"/>
          </a:blip>
          <a:srcRect/>
          <a:stretch>
            <a:fillRect/>
          </a:stretch>
        </p:blipFill>
        <p:spPr bwMode="auto">
          <a:xfrm>
            <a:off x="5759450" y="2532801"/>
            <a:ext cx="3384550" cy="4013200"/>
          </a:xfrm>
          <a:prstGeom prst="rect">
            <a:avLst/>
          </a:prstGeom>
          <a:noFill/>
          <a:ln w="9525">
            <a:noFill/>
            <a:miter lim="800000"/>
            <a:headEnd/>
            <a:tailEnd/>
          </a:ln>
        </p:spPr>
      </p:pic>
      <p:sp>
        <p:nvSpPr>
          <p:cNvPr id="4" name="Rectangle 3"/>
          <p:cNvSpPr txBox="1">
            <a:spLocks noChangeArrowheads="1"/>
          </p:cNvSpPr>
          <p:nvPr/>
        </p:nvSpPr>
        <p:spPr bwMode="auto">
          <a:xfrm>
            <a:off x="2530549" y="2609414"/>
            <a:ext cx="4115088" cy="13884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pl-PL" sz="2500" dirty="0" smtClean="0">
                <a:solidFill>
                  <a:srgbClr val="FF0000"/>
                </a:solidFill>
                <a:effectLst>
                  <a:outerShdw blurRad="38100" dist="38100" dir="2700000" algn="tl">
                    <a:srgbClr val="000000">
                      <a:alpha val="43137"/>
                    </a:srgbClr>
                  </a:outerShdw>
                </a:effectLst>
              </a:rPr>
              <a:t>Zapraszamy do kontaktu:</a:t>
            </a:r>
            <a:endParaRPr lang="pl-PL" sz="2500" dirty="0">
              <a:solidFill>
                <a:srgbClr val="FF000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251520" y="3356992"/>
            <a:ext cx="4680520" cy="30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pl-PL" sz="1800" b="1" dirty="0" smtClean="0"/>
              <a:t>Centrala Agencji Restrukturyzacji </a:t>
            </a:r>
          </a:p>
          <a:p>
            <a:pPr>
              <a:buNone/>
            </a:pPr>
            <a:r>
              <a:rPr lang="pl-PL" sz="1800" b="1" dirty="0" smtClean="0"/>
              <a:t>i Modernizacji Rolnictwa </a:t>
            </a:r>
          </a:p>
          <a:p>
            <a:pPr>
              <a:buNone/>
            </a:pPr>
            <a:r>
              <a:rPr lang="pl-PL" sz="1800" dirty="0" smtClean="0"/>
              <a:t>Poleczki 33, 02-822 Warszawa</a:t>
            </a:r>
          </a:p>
          <a:p>
            <a:pPr>
              <a:buNone/>
            </a:pPr>
            <a:r>
              <a:rPr lang="pl-PL" sz="1800" dirty="0" smtClean="0"/>
              <a:t>Email: </a:t>
            </a:r>
            <a:r>
              <a:rPr lang="pl-PL" sz="1800" dirty="0" err="1" smtClean="0">
                <a:hlinkClick r:id="rId3"/>
              </a:rPr>
              <a:t>info@arimr.gov.pl</a:t>
            </a:r>
            <a:endParaRPr lang="pl-PL" sz="1800" dirty="0" smtClean="0"/>
          </a:p>
          <a:p>
            <a:pPr>
              <a:buNone/>
            </a:pPr>
            <a:r>
              <a:rPr lang="pl-PL" sz="1800" dirty="0" smtClean="0"/>
              <a:t>Infolinia: 800 38 00 84 </a:t>
            </a:r>
          </a:p>
          <a:p>
            <a:pPr>
              <a:buNone/>
            </a:pPr>
            <a:r>
              <a:rPr lang="pl-PL" sz="1800" b="1" dirty="0" smtClean="0">
                <a:hlinkClick r:id="rId4"/>
              </a:rPr>
              <a:t>Oddziały Regionalne i Biura Powiatowe</a:t>
            </a:r>
            <a:endParaRPr lang="pl-PL" sz="1800" b="1" dirty="0" smtClean="0"/>
          </a:p>
          <a:p>
            <a:pPr marL="0" indent="0" algn="just" eaLnBrk="1" hangingPunct="1">
              <a:lnSpc>
                <a:spcPct val="150000"/>
              </a:lnSpc>
              <a:buNone/>
            </a:pPr>
            <a:endParaRPr lang="pl-PL" sz="1500" dirty="0">
              <a:solidFill>
                <a:srgbClr val="FF0000"/>
              </a:solidFill>
              <a:effectLst>
                <a:outerShdw blurRad="38100" dist="38100" dir="2700000" algn="tl">
                  <a:srgbClr val="000000">
                    <a:alpha val="43137"/>
                  </a:srgbClr>
                </a:outerShdw>
              </a:effectLst>
              <a:latin typeface="Georgia" pitchFamily="18" charset="0"/>
            </a:endParaRPr>
          </a:p>
        </p:txBody>
      </p:sp>
      <p:sp>
        <p:nvSpPr>
          <p:cNvPr id="6" name="Rectangle 3"/>
          <p:cNvSpPr txBox="1">
            <a:spLocks noChangeArrowheads="1"/>
          </p:cNvSpPr>
          <p:nvPr/>
        </p:nvSpPr>
        <p:spPr bwMode="auto">
          <a:xfrm>
            <a:off x="4895528" y="3429000"/>
            <a:ext cx="4248472" cy="30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pl-PL" sz="1800" b="1" dirty="0" smtClean="0"/>
              <a:t>Ministerstwo Rolnictwa i Rozwoju Wsi</a:t>
            </a:r>
          </a:p>
          <a:p>
            <a:pPr>
              <a:buNone/>
            </a:pPr>
            <a:r>
              <a:rPr lang="pl-PL" sz="1800" dirty="0" smtClean="0"/>
              <a:t>Departament  Rozwoju Obszarów Wiejskich</a:t>
            </a:r>
          </a:p>
          <a:p>
            <a:pPr>
              <a:buNone/>
            </a:pPr>
            <a:r>
              <a:rPr lang="pl-PL" sz="1800" dirty="0" smtClean="0"/>
              <a:t>ul. Wspólna 30; 00-930 Warszawa</a:t>
            </a:r>
          </a:p>
          <a:p>
            <a:pPr>
              <a:buNone/>
            </a:pPr>
            <a:r>
              <a:rPr lang="pl-PL" sz="1800" dirty="0" err="1" smtClean="0">
                <a:hlinkClick r:id="rId5"/>
              </a:rPr>
              <a:t>Alina.osinska@minrol.gov.pl</a:t>
            </a:r>
            <a:r>
              <a:rPr lang="pl-PL" sz="1800" dirty="0" smtClean="0"/>
              <a:t>,</a:t>
            </a:r>
          </a:p>
          <a:p>
            <a:pPr marL="0" indent="19050">
              <a:buNone/>
            </a:pPr>
            <a:r>
              <a:rPr lang="pl-PL" sz="1800" dirty="0" err="1" smtClean="0">
                <a:hlinkClick r:id="rId6"/>
              </a:rPr>
              <a:t>katarzyna.laskowska@minrol.gov.pl</a:t>
            </a:r>
            <a:endParaRPr lang="pl-PL" sz="1800" dirty="0" smtClean="0"/>
          </a:p>
          <a:p>
            <a:pPr>
              <a:buNone/>
            </a:pPr>
            <a:r>
              <a:rPr lang="pl-PL" sz="1800" dirty="0" smtClean="0"/>
              <a:t>+48 22 623 14 76, +48 22 623 13 66</a:t>
            </a:r>
          </a:p>
          <a:p>
            <a:pPr marL="0" indent="0" algn="just" eaLnBrk="1" hangingPunct="1">
              <a:lnSpc>
                <a:spcPct val="150000"/>
              </a:lnSpc>
              <a:buNone/>
            </a:pPr>
            <a:endParaRPr lang="pl-PL" sz="1500" dirty="0">
              <a:solidFill>
                <a:srgbClr val="FF0000"/>
              </a:solidFill>
              <a:effectLst>
                <a:outerShdw blurRad="38100" dist="38100" dir="2700000" algn="tl">
                  <a:srgbClr val="000000">
                    <a:alpha val="43137"/>
                  </a:srgbClr>
                </a:outerShdw>
              </a:effectLst>
              <a:latin typeface="Georgia" pitchFamily="18" charset="0"/>
            </a:endParaRPr>
          </a:p>
        </p:txBody>
      </p:sp>
      <p:sp>
        <p:nvSpPr>
          <p:cNvPr id="8" name="Prostokąt 7"/>
          <p:cNvSpPr/>
          <p:nvPr/>
        </p:nvSpPr>
        <p:spPr>
          <a:xfrm>
            <a:off x="195186" y="2245788"/>
            <a:ext cx="8773884" cy="52322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l-PL" sz="2800" b="1" dirty="0" smtClean="0">
                <a:solidFill>
                  <a:schemeClr val="bg1"/>
                </a:solidFill>
              </a:rPr>
              <a:t>ROZWÓJ GOSPODARSTW I DZIAŁALNOŚCI GOSPODARCZEJ</a:t>
            </a:r>
          </a:p>
        </p:txBody>
      </p:sp>
      <p:sp>
        <p:nvSpPr>
          <p:cNvPr id="9" name="Prostokąt 8"/>
          <p:cNvSpPr/>
          <p:nvPr/>
        </p:nvSpPr>
        <p:spPr>
          <a:xfrm>
            <a:off x="283028" y="1076713"/>
            <a:ext cx="8621486" cy="1077218"/>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cs typeface="Times New Roman" pitchFamily="18" charset="0"/>
              </a:rPr>
              <a:t>PROGRAMU ROZWOJU OBSZARÓW WIEJSKICH </a:t>
            </a:r>
            <a:br>
              <a:rPr lang="pl-PL" sz="3200" b="1" dirty="0" smtClean="0">
                <a:solidFill>
                  <a:schemeClr val="bg1"/>
                </a:solidFill>
                <a:cs typeface="Times New Roman" pitchFamily="18" charset="0"/>
              </a:rPr>
            </a:br>
            <a:r>
              <a:rPr lang="pl-PL" sz="3200" b="1" dirty="0" smtClean="0">
                <a:solidFill>
                  <a:schemeClr val="bg1"/>
                </a:solidFill>
                <a:cs typeface="Times New Roman" pitchFamily="18" charset="0"/>
              </a:rPr>
              <a:t>(PROW)</a:t>
            </a:r>
            <a:r>
              <a:rPr lang="pl-PL" sz="3200" dirty="0" smtClean="0">
                <a:solidFill>
                  <a:schemeClr val="bg1"/>
                </a:solidFill>
                <a:cs typeface="Times New Roman" pitchFamily="18" charset="0"/>
              </a:rPr>
              <a:t> </a:t>
            </a:r>
            <a:r>
              <a:rPr lang="pl-PL" sz="3200" b="1" dirty="0" smtClean="0">
                <a:solidFill>
                  <a:schemeClr val="bg1"/>
                </a:solidFill>
                <a:cs typeface="Times New Roman" pitchFamily="18" charset="0"/>
              </a:rPr>
              <a:t>NA LATA 2014-2020</a:t>
            </a:r>
            <a:endParaRPr lang="pl-PL" sz="3200" b="1" dirty="0">
              <a:solidFill>
                <a:schemeClr val="bg1"/>
              </a:solidFill>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217714" y="1741715"/>
            <a:ext cx="8719457" cy="5047536"/>
          </a:xfrm>
          <a:prstGeom prst="rect">
            <a:avLst/>
          </a:prstGeom>
        </p:spPr>
        <p:txBody>
          <a:bodyPr wrap="square">
            <a:spAutoFit/>
          </a:bodyPr>
          <a:lstStyle/>
          <a:p>
            <a:pPr algn="just">
              <a:spcAft>
                <a:spcPts val="0"/>
              </a:spcAft>
              <a:buNone/>
            </a:pPr>
            <a:r>
              <a:rPr lang="pl-PL" sz="1600" b="1" dirty="0" smtClean="0">
                <a:latin typeface="Georgia" pitchFamily="18" charset="0"/>
              </a:rPr>
              <a:t>LEADER </a:t>
            </a:r>
            <a:r>
              <a:rPr lang="pl-PL" sz="1600" dirty="0">
                <a:latin typeface="Georgia" pitchFamily="18" charset="0"/>
              </a:rPr>
              <a:t>to rozwój lokalny kierowany przez społeczność (</a:t>
            </a:r>
            <a:r>
              <a:rPr lang="pl-PL" sz="1600" b="1" dirty="0">
                <a:latin typeface="Georgia" pitchFamily="18" charset="0"/>
              </a:rPr>
              <a:t>RLKS</a:t>
            </a:r>
            <a:r>
              <a:rPr lang="pl-PL" sz="1600" dirty="0">
                <a:latin typeface="Georgia" pitchFamily="18" charset="0"/>
              </a:rPr>
              <a:t> – </a:t>
            </a:r>
            <a:r>
              <a:rPr lang="pl-PL" sz="1600" b="1" dirty="0" smtClean="0">
                <a:latin typeface="Georgia" pitchFamily="18" charset="0"/>
              </a:rPr>
              <a:t>Rozwój Lokalny Kierowany </a:t>
            </a:r>
            <a:r>
              <a:rPr lang="pl-PL" sz="1600" b="1" dirty="0">
                <a:latin typeface="Georgia" pitchFamily="18" charset="0"/>
              </a:rPr>
              <a:t>przez </a:t>
            </a:r>
            <a:r>
              <a:rPr lang="pl-PL" sz="1600" b="1" dirty="0" smtClean="0">
                <a:latin typeface="Georgia" pitchFamily="18" charset="0"/>
              </a:rPr>
              <a:t>Społeczność</a:t>
            </a:r>
            <a:r>
              <a:rPr lang="pl-PL" sz="1600" dirty="0" smtClean="0">
                <a:latin typeface="Georgia" pitchFamily="18" charset="0"/>
              </a:rPr>
              <a:t>). </a:t>
            </a:r>
            <a:r>
              <a:rPr lang="pl-PL" altLang="pl-PL" sz="1600" dirty="0" smtClean="0">
                <a:latin typeface="Georgia" panose="02040502050405020303" pitchFamily="18" charset="0"/>
                <a:ea typeface="Microsoft YaHei" panose="020B0503020204020204" pitchFamily="34" charset="-122"/>
              </a:rPr>
              <a:t>Celem RLKS jest zwiększenie udziału społeczności lokalnych w programowaniu i zarządzaniu rozwojem danego obszaru</a:t>
            </a:r>
            <a:endParaRPr lang="pl-PL" sz="1600" dirty="0" smtClean="0">
              <a:latin typeface="Georgia" pitchFamily="18" charset="0"/>
            </a:endParaRPr>
          </a:p>
          <a:p>
            <a:pPr algn="just">
              <a:spcAft>
                <a:spcPts val="0"/>
              </a:spcAft>
              <a:buNone/>
            </a:pPr>
            <a:endParaRPr lang="pl-PL" sz="1600" dirty="0">
              <a:latin typeface="Georgia" pitchFamily="18" charset="0"/>
            </a:endParaRPr>
          </a:p>
          <a:p>
            <a:pPr algn="just">
              <a:spcAft>
                <a:spcPts val="0"/>
              </a:spcAft>
            </a:pPr>
            <a:r>
              <a:rPr lang="pl-PL" altLang="pl-PL" sz="1600" b="1" dirty="0">
                <a:latin typeface="Georgia" pitchFamily="18" charset="0"/>
              </a:rPr>
              <a:t>Podejście </a:t>
            </a:r>
            <a:r>
              <a:rPr lang="pl-PL" altLang="pl-PL" sz="1600" b="1" dirty="0" smtClean="0">
                <a:latin typeface="Georgia" pitchFamily="18" charset="0"/>
              </a:rPr>
              <a:t>LEADER </a:t>
            </a:r>
            <a:r>
              <a:rPr lang="pl-PL" altLang="pl-PL" sz="1600" b="1" dirty="0">
                <a:latin typeface="Georgia" pitchFamily="18" charset="0"/>
              </a:rPr>
              <a:t>będzie realizowane </a:t>
            </a:r>
            <a:r>
              <a:rPr lang="pl-PL" altLang="pl-PL" sz="1600" b="1" dirty="0">
                <a:solidFill>
                  <a:srgbClr val="FF0000"/>
                </a:solidFill>
                <a:latin typeface="Georgia" pitchFamily="18" charset="0"/>
              </a:rPr>
              <a:t>na obszarach wiejskich </a:t>
            </a:r>
            <a:r>
              <a:rPr lang="pl-PL" altLang="pl-PL" sz="1600" b="1" dirty="0" smtClean="0">
                <a:latin typeface="Georgia" pitchFamily="18" charset="0"/>
              </a:rPr>
              <a:t>przez </a:t>
            </a:r>
            <a:r>
              <a:rPr lang="pl-PL" altLang="pl-PL" sz="1600" b="1" dirty="0">
                <a:latin typeface="Georgia" pitchFamily="18" charset="0"/>
              </a:rPr>
              <a:t>które należy rozumieć obszar całego kraju </a:t>
            </a:r>
            <a:r>
              <a:rPr lang="pl-PL" altLang="pl-PL" sz="1600" b="1" dirty="0" smtClean="0">
                <a:latin typeface="Georgia" pitchFamily="18" charset="0"/>
              </a:rPr>
              <a:t>z </a:t>
            </a:r>
            <a:r>
              <a:rPr lang="pl-PL" altLang="pl-PL" sz="1600" b="1" dirty="0">
                <a:latin typeface="Georgia" pitchFamily="18" charset="0"/>
              </a:rPr>
              <a:t>wyłączeniem miast o liczbie mieszkańców powyżej 20 000</a:t>
            </a:r>
            <a:r>
              <a:rPr lang="pl-PL" altLang="pl-PL" sz="1600" b="1" dirty="0" smtClean="0">
                <a:latin typeface="Georgia" pitchFamily="18" charset="0"/>
              </a:rPr>
              <a:t>.</a:t>
            </a:r>
          </a:p>
          <a:p>
            <a:pPr algn="just">
              <a:spcAft>
                <a:spcPts val="0"/>
              </a:spcAft>
            </a:pPr>
            <a:endParaRPr lang="pl-PL" altLang="pl-PL" sz="900" dirty="0">
              <a:latin typeface="Georgia" pitchFamily="18" charset="0"/>
            </a:endParaRPr>
          </a:p>
          <a:p>
            <a:pPr algn="just">
              <a:spcAft>
                <a:spcPts val="0"/>
              </a:spcAft>
            </a:pPr>
            <a:r>
              <a:rPr lang="pl-PL" altLang="pl-PL" sz="1600" dirty="0">
                <a:latin typeface="Georgia" pitchFamily="18" charset="0"/>
              </a:rPr>
              <a:t>Jedna lokalna strategia rozwoju będzie realizowana na obszarze zamieszkałym przez </a:t>
            </a:r>
            <a:r>
              <a:rPr lang="pl-PL" altLang="pl-PL" sz="1600" dirty="0" smtClean="0">
                <a:latin typeface="Georgia" pitchFamily="18" charset="0"/>
              </a:rPr>
              <a:t/>
            </a:r>
            <a:br>
              <a:rPr lang="pl-PL" altLang="pl-PL" sz="1600" dirty="0" smtClean="0">
                <a:latin typeface="Georgia" pitchFamily="18" charset="0"/>
              </a:rPr>
            </a:br>
            <a:r>
              <a:rPr lang="pl-PL" altLang="pl-PL" sz="1600" dirty="0" smtClean="0">
                <a:latin typeface="Georgia" pitchFamily="18" charset="0"/>
              </a:rPr>
              <a:t>min. 30 </a:t>
            </a:r>
            <a:r>
              <a:rPr lang="pl-PL" altLang="pl-PL" sz="1600" dirty="0">
                <a:latin typeface="Georgia" pitchFamily="18" charset="0"/>
              </a:rPr>
              <a:t>000 mieszkańców </a:t>
            </a:r>
            <a:r>
              <a:rPr lang="pl-PL" altLang="pl-PL" sz="1600" dirty="0" smtClean="0">
                <a:latin typeface="Georgia" pitchFamily="18" charset="0"/>
              </a:rPr>
              <a:t>i </a:t>
            </a:r>
            <a:r>
              <a:rPr lang="pl-PL" altLang="pl-PL" sz="1600" dirty="0">
                <a:latin typeface="Georgia" pitchFamily="18" charset="0"/>
              </a:rPr>
              <a:t>max. 150 000 mieszkańców i będzie obejmować obszar </a:t>
            </a:r>
            <a:r>
              <a:rPr lang="pl-PL" altLang="pl-PL" sz="1600" dirty="0" smtClean="0">
                <a:latin typeface="Georgia" pitchFamily="18" charset="0"/>
              </a:rPr>
              <a:t>przynajmniej 2 </a:t>
            </a:r>
            <a:r>
              <a:rPr lang="pl-PL" altLang="pl-PL" sz="1600" dirty="0">
                <a:latin typeface="Georgia" pitchFamily="18" charset="0"/>
              </a:rPr>
              <a:t>gmin, których obszary stanowią, bądź zawierają obszary wiejskie</a:t>
            </a:r>
            <a:r>
              <a:rPr lang="pl-PL" altLang="pl-PL" sz="1600" dirty="0" smtClean="0">
                <a:latin typeface="Georgia" pitchFamily="18" charset="0"/>
              </a:rPr>
              <a:t>. Jedna </a:t>
            </a:r>
            <a:r>
              <a:rPr lang="pl-PL" altLang="pl-PL" sz="1600" dirty="0">
                <a:latin typeface="Georgia" pitchFamily="18" charset="0"/>
              </a:rPr>
              <a:t>forma prawna - stowarzyszenie mające osobowość prawną i działające w oparciu o przepisy specjalne dotyczące stowarzyszeń zawarte w ustawie PROW</a:t>
            </a:r>
            <a:r>
              <a:rPr lang="pl-PL" altLang="pl-PL" sz="1600" dirty="0" smtClean="0">
                <a:latin typeface="Georgia" pitchFamily="18" charset="0"/>
              </a:rPr>
              <a:t>. </a:t>
            </a:r>
          </a:p>
          <a:p>
            <a:pPr marL="342900" indent="-342900" algn="just">
              <a:defRPr/>
            </a:pPr>
            <a:endParaRPr lang="pl-PL" sz="900" dirty="0" smtClean="0">
              <a:latin typeface="Georgia" pitchFamily="18" charset="0"/>
            </a:endParaRPr>
          </a:p>
          <a:p>
            <a:pPr marL="342900" indent="-342900" algn="just">
              <a:defRPr/>
            </a:pPr>
            <a:r>
              <a:rPr lang="pl-PL" sz="1600" b="1" dirty="0" smtClean="0">
                <a:latin typeface="Georgia" pitchFamily="18" charset="0"/>
              </a:rPr>
              <a:t>Beneficjenci (w zależności od zakresu operacji):</a:t>
            </a:r>
          </a:p>
          <a:p>
            <a:pPr marL="342900" indent="-161925" algn="just">
              <a:buFont typeface="Arial" pitchFamily="34" charset="0"/>
              <a:buChar char="•"/>
              <a:defRPr/>
            </a:pPr>
            <a:r>
              <a:rPr lang="pl-PL" sz="1600" dirty="0" smtClean="0">
                <a:latin typeface="Georgia" pitchFamily="18" charset="0"/>
              </a:rPr>
              <a:t>osoby fizyczne,</a:t>
            </a:r>
          </a:p>
          <a:p>
            <a:pPr marL="342900" indent="-161925" algn="just">
              <a:buFont typeface="Arial" pitchFamily="34" charset="0"/>
              <a:buChar char="•"/>
              <a:defRPr/>
            </a:pPr>
            <a:r>
              <a:rPr lang="pl-PL" sz="1600" dirty="0" smtClean="0">
                <a:latin typeface="Georgia" pitchFamily="18" charset="0"/>
              </a:rPr>
              <a:t>osoby prawne, w tym m.in. kółka rolnicze, jednostki samorządu terytorialnego                        z wyłączeniem województw, ich związki bądź ich jednostki organizacyjne, organizacje pozarządowe, spółdzielnie, kościoły, związki wyznaniowe,</a:t>
            </a:r>
          </a:p>
          <a:p>
            <a:pPr marL="342900" indent="-161925" algn="just">
              <a:buFont typeface="Arial" pitchFamily="34" charset="0"/>
              <a:buChar char="•"/>
              <a:defRPr/>
            </a:pPr>
            <a:r>
              <a:rPr lang="pl-PL" sz="1600" dirty="0" smtClean="0">
                <a:latin typeface="Georgia" pitchFamily="18" charset="0"/>
              </a:rPr>
              <a:t>jednostki organizacyjne nieposiadające osobowości prawnej, którym ustawy przyznają zdolność prawną.</a:t>
            </a:r>
            <a:endParaRPr lang="pl-PL" altLang="pl-PL" sz="1600" dirty="0">
              <a:latin typeface="Georgia" pitchFamily="18" charset="0"/>
            </a:endParaRPr>
          </a:p>
        </p:txBody>
      </p:sp>
      <p:sp>
        <p:nvSpPr>
          <p:cNvPr id="8" name="Prostokąt 7"/>
          <p:cNvSpPr/>
          <p:nvPr/>
        </p:nvSpPr>
        <p:spPr>
          <a:xfrm>
            <a:off x="195945" y="1054942"/>
            <a:ext cx="8773884"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cs typeface="Times New Roman" pitchFamily="18" charset="0"/>
              </a:rPr>
              <a:t>LEADER</a:t>
            </a:r>
            <a:endParaRPr lang="pl-PL" sz="3200" b="1" dirty="0">
              <a:solidFill>
                <a:schemeClr val="bg1"/>
              </a:solidFill>
              <a:cs typeface="Times New Roman" pitchFamily="18" charset="0"/>
            </a:endParaRPr>
          </a:p>
        </p:txBody>
      </p:sp>
    </p:spTree>
    <p:extLst>
      <p:ext uri="{BB962C8B-B14F-4D97-AF65-F5344CB8AC3E}">
        <p14:creationId xmlns="" xmlns:p14="http://schemas.microsoft.com/office/powerpoint/2010/main" val="202298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06829" y="1571625"/>
            <a:ext cx="8686799" cy="4966744"/>
          </a:xfrm>
          <a:prstGeom prst="rect">
            <a:avLst/>
          </a:prstGeom>
        </p:spPr>
        <p:txBody>
          <a:bodyPr wrap="square">
            <a:spAutoFit/>
          </a:bodyPr>
          <a:lstStyle/>
          <a:p>
            <a:pPr>
              <a:lnSpc>
                <a:spcPct val="115000"/>
              </a:lnSpc>
              <a:spcAft>
                <a:spcPts val="0"/>
              </a:spcAft>
            </a:pPr>
            <a:r>
              <a:rPr lang="pl-PL" sz="1600" dirty="0" smtClean="0">
                <a:latin typeface="+mn-lt"/>
                <a:ea typeface="Times New Roman"/>
                <a:cs typeface="Times New Roman"/>
              </a:rPr>
              <a:t> </a:t>
            </a:r>
            <a:r>
              <a:rPr lang="pl-PL" sz="1600" b="1" dirty="0" smtClean="0">
                <a:solidFill>
                  <a:srgbClr val="000000"/>
                </a:solidFill>
                <a:latin typeface="Georgia" pitchFamily="18" charset="0"/>
                <a:ea typeface="Times New Roman"/>
              </a:rPr>
              <a:t>Cele szczegółowe i cele przekrojowe:</a:t>
            </a:r>
          </a:p>
          <a:p>
            <a:pPr>
              <a:lnSpc>
                <a:spcPct val="115000"/>
              </a:lnSpc>
              <a:spcAft>
                <a:spcPts val="0"/>
              </a:spcAft>
            </a:pPr>
            <a:endParaRPr lang="pl-PL" sz="900" dirty="0" smtClean="0">
              <a:solidFill>
                <a:srgbClr val="000000"/>
              </a:solidFill>
              <a:latin typeface="Georgia" pitchFamily="18" charset="0"/>
              <a:ea typeface="Times New Roman"/>
            </a:endParaRPr>
          </a:p>
          <a:p>
            <a:pPr algn="just">
              <a:spcAft>
                <a:spcPts val="0"/>
              </a:spcAft>
            </a:pPr>
            <a:r>
              <a:rPr lang="pl-PL" sz="1600" u="sng" dirty="0" smtClean="0">
                <a:solidFill>
                  <a:srgbClr val="000000"/>
                </a:solidFill>
                <a:latin typeface="Georgia" pitchFamily="18" charset="0"/>
                <a:ea typeface="Times New Roman"/>
              </a:rPr>
              <a:t>Działanie </a:t>
            </a:r>
            <a:r>
              <a:rPr lang="pl-PL" sz="1600" b="1" u="sng" dirty="0" smtClean="0">
                <a:solidFill>
                  <a:srgbClr val="000000"/>
                </a:solidFill>
                <a:latin typeface="Georgia" pitchFamily="18" charset="0"/>
                <a:ea typeface="Times New Roman"/>
              </a:rPr>
              <a:t>LEADER </a:t>
            </a:r>
            <a:r>
              <a:rPr lang="pl-PL" sz="1600" u="sng" dirty="0" smtClean="0">
                <a:solidFill>
                  <a:srgbClr val="000000"/>
                </a:solidFill>
                <a:latin typeface="Georgia" pitchFamily="18" charset="0"/>
                <a:ea typeface="Times New Roman"/>
              </a:rPr>
              <a:t>realizuje cel szczegółowy 6B „wspieranie lokalnego rozwoju na obszarach wiejskich” w ramach priorytetu 6 „wspieranie włączenia społecznego, ograniczenia ubóstwa </a:t>
            </a:r>
            <a:br>
              <a:rPr lang="pl-PL" sz="1600" u="sng" dirty="0" smtClean="0">
                <a:solidFill>
                  <a:srgbClr val="000000"/>
                </a:solidFill>
                <a:latin typeface="Georgia" pitchFamily="18" charset="0"/>
                <a:ea typeface="Times New Roman"/>
              </a:rPr>
            </a:br>
            <a:r>
              <a:rPr lang="pl-PL" sz="1600" u="sng" dirty="0" smtClean="0">
                <a:solidFill>
                  <a:srgbClr val="000000"/>
                </a:solidFill>
                <a:latin typeface="Georgia" pitchFamily="18" charset="0"/>
                <a:ea typeface="Times New Roman"/>
              </a:rPr>
              <a:t>i rozwoju gospodarczego na obszarach wiejskich” poprzez wdrażanie </a:t>
            </a:r>
            <a:r>
              <a:rPr lang="pl-PL" sz="1600" b="1" u="sng" dirty="0" smtClean="0">
                <a:solidFill>
                  <a:srgbClr val="000000"/>
                </a:solidFill>
                <a:latin typeface="Georgia" pitchFamily="18" charset="0"/>
                <a:ea typeface="Times New Roman"/>
              </a:rPr>
              <a:t>L</a:t>
            </a:r>
            <a:r>
              <a:rPr lang="pl-PL" sz="1600" u="sng" dirty="0" smtClean="0">
                <a:solidFill>
                  <a:srgbClr val="000000"/>
                </a:solidFill>
                <a:latin typeface="Georgia" pitchFamily="18" charset="0"/>
                <a:ea typeface="Times New Roman"/>
              </a:rPr>
              <a:t>okalnych </a:t>
            </a:r>
            <a:r>
              <a:rPr lang="pl-PL" sz="1600" b="1" u="sng" dirty="0" smtClean="0">
                <a:solidFill>
                  <a:srgbClr val="000000"/>
                </a:solidFill>
                <a:latin typeface="Georgia" pitchFamily="18" charset="0"/>
                <a:ea typeface="Times New Roman"/>
              </a:rPr>
              <a:t>S</a:t>
            </a:r>
            <a:r>
              <a:rPr lang="pl-PL" sz="1600" u="sng" dirty="0" smtClean="0">
                <a:solidFill>
                  <a:srgbClr val="000000"/>
                </a:solidFill>
                <a:latin typeface="Georgia" pitchFamily="18" charset="0"/>
                <a:ea typeface="Times New Roman"/>
              </a:rPr>
              <a:t>trategii </a:t>
            </a:r>
            <a:r>
              <a:rPr lang="pl-PL" sz="1600" b="1" u="sng" dirty="0" smtClean="0">
                <a:solidFill>
                  <a:srgbClr val="000000"/>
                </a:solidFill>
                <a:latin typeface="Georgia" pitchFamily="18" charset="0"/>
                <a:ea typeface="Times New Roman"/>
              </a:rPr>
              <a:t>R</a:t>
            </a:r>
            <a:r>
              <a:rPr lang="pl-PL" sz="1600" u="sng" dirty="0" smtClean="0">
                <a:solidFill>
                  <a:srgbClr val="000000"/>
                </a:solidFill>
                <a:latin typeface="Georgia" pitchFamily="18" charset="0"/>
                <a:ea typeface="Times New Roman"/>
              </a:rPr>
              <a:t>ozwoju (</a:t>
            </a:r>
            <a:r>
              <a:rPr lang="pl-PL" sz="1600" b="1" u="sng" dirty="0" smtClean="0">
                <a:solidFill>
                  <a:srgbClr val="000000"/>
                </a:solidFill>
                <a:latin typeface="Georgia" pitchFamily="18" charset="0"/>
                <a:ea typeface="Times New Roman"/>
              </a:rPr>
              <a:t>LSR</a:t>
            </a:r>
            <a:r>
              <a:rPr lang="pl-PL" sz="1600" u="sng" dirty="0" smtClean="0">
                <a:solidFill>
                  <a:srgbClr val="000000"/>
                </a:solidFill>
                <a:latin typeface="Georgia" pitchFamily="18" charset="0"/>
                <a:ea typeface="Times New Roman"/>
              </a:rPr>
              <a:t>).</a:t>
            </a:r>
            <a:r>
              <a:rPr lang="pl-PL" sz="1600" dirty="0" smtClean="0">
                <a:solidFill>
                  <a:srgbClr val="000000"/>
                </a:solidFill>
                <a:latin typeface="Georgia" pitchFamily="18" charset="0"/>
                <a:ea typeface="Times New Roman"/>
              </a:rPr>
              <a:t> </a:t>
            </a:r>
          </a:p>
          <a:p>
            <a:pPr algn="just">
              <a:spcAft>
                <a:spcPts val="0"/>
              </a:spcAft>
            </a:pPr>
            <a:r>
              <a:rPr lang="pl-PL" sz="1600" dirty="0" smtClean="0">
                <a:solidFill>
                  <a:srgbClr val="000000"/>
                </a:solidFill>
                <a:latin typeface="Georgia" pitchFamily="18" charset="0"/>
                <a:ea typeface="Times New Roman"/>
              </a:rPr>
              <a:t> </a:t>
            </a:r>
          </a:p>
          <a:p>
            <a:pPr algn="just">
              <a:spcAft>
                <a:spcPts val="0"/>
              </a:spcAft>
            </a:pPr>
            <a:r>
              <a:rPr lang="pl-PL" sz="1600" b="1" dirty="0" smtClean="0">
                <a:solidFill>
                  <a:srgbClr val="000000"/>
                </a:solidFill>
                <a:latin typeface="Georgia" pitchFamily="18" charset="0"/>
                <a:ea typeface="Times New Roman"/>
              </a:rPr>
              <a:t>LSR to oddolnie tworzony w partnerstwie trzech sektorów dokument strategiczny dotyczący danego, spójnego obszaru.</a:t>
            </a:r>
            <a:r>
              <a:rPr lang="pl-PL" sz="1600" dirty="0" smtClean="0">
                <a:solidFill>
                  <a:srgbClr val="000000"/>
                </a:solidFill>
                <a:latin typeface="Georgia" pitchFamily="18" charset="0"/>
                <a:ea typeface="Times New Roman"/>
              </a:rPr>
              <a:t> Ukierunkowanie wsparcia będzie zależeć od diagnozy obszaru, lokalnych potrzeb i priorytetów, wskazanych przez </a:t>
            </a:r>
            <a:br>
              <a:rPr lang="pl-PL" sz="1600" dirty="0" smtClean="0">
                <a:solidFill>
                  <a:srgbClr val="000000"/>
                </a:solidFill>
                <a:latin typeface="Georgia" pitchFamily="18" charset="0"/>
                <a:ea typeface="Times New Roman"/>
              </a:rPr>
            </a:br>
            <a:r>
              <a:rPr lang="pl-PL" sz="1600" dirty="0" smtClean="0">
                <a:solidFill>
                  <a:srgbClr val="000000"/>
                </a:solidFill>
                <a:latin typeface="Georgia" pitchFamily="18" charset="0"/>
                <a:ea typeface="Times New Roman"/>
              </a:rPr>
              <a:t>ww. partnerstwo. </a:t>
            </a:r>
          </a:p>
          <a:p>
            <a:pPr algn="just">
              <a:spcAft>
                <a:spcPts val="0"/>
              </a:spcAft>
            </a:pPr>
            <a:endParaRPr lang="pl-PL" sz="1600" dirty="0" smtClean="0">
              <a:solidFill>
                <a:srgbClr val="000000"/>
              </a:solidFill>
              <a:latin typeface="Georgia" pitchFamily="18" charset="0"/>
              <a:ea typeface="Times New Roman"/>
            </a:endParaRPr>
          </a:p>
          <a:p>
            <a:pPr algn="just">
              <a:spcAft>
                <a:spcPts val="0"/>
              </a:spcAft>
            </a:pPr>
            <a:r>
              <a:rPr lang="pl-PL" sz="1600" b="1" dirty="0" smtClean="0">
                <a:solidFill>
                  <a:srgbClr val="000000"/>
                </a:solidFill>
                <a:latin typeface="Georgia" pitchFamily="18" charset="0"/>
                <a:ea typeface="Times New Roman"/>
              </a:rPr>
              <a:t>LSR opracowywane są z udziałem społeczności lokalnej i odwołują się </a:t>
            </a:r>
            <a:br>
              <a:rPr lang="pl-PL" sz="1600" b="1" dirty="0" smtClean="0">
                <a:solidFill>
                  <a:srgbClr val="000000"/>
                </a:solidFill>
                <a:latin typeface="Georgia" pitchFamily="18" charset="0"/>
                <a:ea typeface="Times New Roman"/>
              </a:rPr>
            </a:br>
            <a:r>
              <a:rPr lang="pl-PL" sz="1600" b="1" dirty="0" smtClean="0">
                <a:solidFill>
                  <a:srgbClr val="000000"/>
                </a:solidFill>
                <a:latin typeface="Georgia" pitchFamily="18" charset="0"/>
                <a:ea typeface="Times New Roman"/>
              </a:rPr>
              <a:t>do lokalnych uwarunkowań i zasobów, muszą zatem brać pod uwagę nie tylko kwestie związane z wykluczeniem społecznym czy ubóstwem, ale także środowiskowo-klimatyczne. </a:t>
            </a:r>
            <a:r>
              <a:rPr lang="pl-PL" sz="1600" dirty="0" smtClean="0">
                <a:solidFill>
                  <a:srgbClr val="000000"/>
                </a:solidFill>
                <a:latin typeface="Georgia" pitchFamily="18" charset="0"/>
                <a:ea typeface="Times New Roman"/>
              </a:rPr>
              <a:t>Społeczności lokalne są w najwyższym stopniu zainteresowane zrównoważonym rozwojem i przeciwdziałaniem pogorszeniu stanu środowiska, którego jakość w sposób bardzo istotny wpływa na warunki życia i potencjał rozwoju danego obszaru. Jednocześnie, poprzez podejście oddolne, możliwe jest zidentyfikowanie nowych, innowacyjnych kierunków rozwoju. </a:t>
            </a:r>
            <a:endParaRPr lang="pl-PL" sz="1100" dirty="0">
              <a:latin typeface="Georgia" pitchFamily="18" charset="0"/>
            </a:endParaRPr>
          </a:p>
        </p:txBody>
      </p:sp>
      <p:sp>
        <p:nvSpPr>
          <p:cNvPr id="5" name="Prostokąt 4"/>
          <p:cNvSpPr/>
          <p:nvPr/>
        </p:nvSpPr>
        <p:spPr>
          <a:xfrm>
            <a:off x="228599" y="1088571"/>
            <a:ext cx="8763001"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l-PL" b="1" dirty="0" smtClean="0">
                <a:latin typeface="+mj-lt"/>
              </a:rPr>
              <a:t>PODDZIAŁANIE:    </a:t>
            </a:r>
            <a:r>
              <a:rPr lang="pl-PL" b="1" dirty="0" smtClean="0">
                <a:solidFill>
                  <a:srgbClr val="FF0000"/>
                </a:solidFill>
                <a:latin typeface="+mj-lt"/>
              </a:rPr>
              <a:t>REALIZACJA OPERACJI W RAMACH LOKALNYCH STRATEGII ROZWOJU </a:t>
            </a:r>
          </a:p>
        </p:txBody>
      </p:sp>
    </p:spTree>
    <p:extLst>
      <p:ext uri="{BB962C8B-B14F-4D97-AF65-F5344CB8AC3E}">
        <p14:creationId xmlns="" xmlns:p14="http://schemas.microsoft.com/office/powerpoint/2010/main" val="2161971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7714" y="1466851"/>
            <a:ext cx="8697685" cy="5355312"/>
          </a:xfrm>
          <a:prstGeom prst="rect">
            <a:avLst/>
          </a:prstGeom>
        </p:spPr>
        <p:txBody>
          <a:bodyPr wrap="square">
            <a:spAutoFit/>
          </a:bodyPr>
          <a:lstStyle/>
          <a:p>
            <a:pPr algn="just"/>
            <a:r>
              <a:rPr lang="pl-PL" sz="1600" dirty="0" smtClean="0">
                <a:latin typeface="Georgia" pitchFamily="18" charset="0"/>
              </a:rPr>
              <a:t>Wsparcie w ramach tego </a:t>
            </a:r>
            <a:r>
              <a:rPr lang="pl-PL" sz="1600" dirty="0" err="1" smtClean="0">
                <a:latin typeface="Georgia" pitchFamily="18" charset="0"/>
              </a:rPr>
              <a:t>poddziałania</a:t>
            </a:r>
            <a:r>
              <a:rPr lang="pl-PL" sz="1600" dirty="0" smtClean="0">
                <a:latin typeface="Georgia" pitchFamily="18" charset="0"/>
              </a:rPr>
              <a:t> musi spełniać cele szczegółowe dla działania oraz cele określone w </a:t>
            </a:r>
            <a:r>
              <a:rPr lang="pl-PL" sz="1600" b="1" dirty="0" smtClean="0">
                <a:latin typeface="Georgia" pitchFamily="18" charset="0"/>
              </a:rPr>
              <a:t>LSR</a:t>
            </a:r>
            <a:r>
              <a:rPr lang="pl-PL" sz="1600" dirty="0" smtClean="0">
                <a:latin typeface="Georgia" pitchFamily="18" charset="0"/>
              </a:rPr>
              <a:t>.</a:t>
            </a:r>
          </a:p>
          <a:p>
            <a:pPr algn="just"/>
            <a:endParaRPr lang="pl-PL" sz="900" b="1" dirty="0" smtClean="0">
              <a:latin typeface="Georgia" pitchFamily="18" charset="0"/>
            </a:endParaRPr>
          </a:p>
          <a:p>
            <a:pPr algn="just"/>
            <a:r>
              <a:rPr lang="pl-PL" sz="1600" b="1" dirty="0" smtClean="0">
                <a:latin typeface="Georgia" pitchFamily="18" charset="0"/>
              </a:rPr>
              <a:t>Poziom wsparcia</a:t>
            </a:r>
            <a:r>
              <a:rPr lang="pl-PL" sz="1600" dirty="0" smtClean="0">
                <a:latin typeface="Georgia" pitchFamily="18" charset="0"/>
              </a:rPr>
              <a:t>:</a:t>
            </a:r>
          </a:p>
          <a:p>
            <a:pPr algn="just"/>
            <a:r>
              <a:rPr lang="pl-PL" sz="1600" dirty="0" smtClean="0">
                <a:latin typeface="Georgia" pitchFamily="18" charset="0"/>
              </a:rPr>
              <a:t>Udział środków Unii Europejskiej (EFRROW) i krajowych środków publicznych </a:t>
            </a:r>
            <a:br>
              <a:rPr lang="pl-PL" sz="1600" dirty="0" smtClean="0">
                <a:latin typeface="Georgia" pitchFamily="18" charset="0"/>
              </a:rPr>
            </a:br>
            <a:r>
              <a:rPr lang="pl-PL" sz="1600" dirty="0" smtClean="0">
                <a:latin typeface="Georgia" pitchFamily="18" charset="0"/>
              </a:rPr>
              <a:t>w finansowaniu realizacji 80% do 20%. </a:t>
            </a:r>
          </a:p>
          <a:p>
            <a:pPr algn="just"/>
            <a:endParaRPr lang="pl-PL" sz="900" b="1" dirty="0" smtClean="0">
              <a:latin typeface="Georgia" pitchFamily="18" charset="0"/>
            </a:endParaRPr>
          </a:p>
          <a:p>
            <a:pPr algn="just"/>
            <a:r>
              <a:rPr lang="pl-PL" sz="1600" b="1" dirty="0" smtClean="0">
                <a:latin typeface="Georgia" pitchFamily="18" charset="0"/>
              </a:rPr>
              <a:t>Beneficjenci:</a:t>
            </a:r>
          </a:p>
          <a:p>
            <a:pPr marL="533400" indent="-261938" algn="just">
              <a:buFont typeface="Arial" pitchFamily="34" charset="0"/>
              <a:buChar char="•"/>
            </a:pPr>
            <a:r>
              <a:rPr lang="pl-PL" sz="1600" dirty="0" smtClean="0">
                <a:latin typeface="Georgia" pitchFamily="18" charset="0"/>
              </a:rPr>
              <a:t>Osoby fizyczne.</a:t>
            </a:r>
          </a:p>
          <a:p>
            <a:pPr marL="533400" indent="-261938" algn="just">
              <a:buFont typeface="Arial" pitchFamily="34" charset="0"/>
              <a:buChar char="•"/>
            </a:pPr>
            <a:r>
              <a:rPr lang="pl-PL" sz="1600" dirty="0" smtClean="0">
                <a:latin typeface="Georgia" pitchFamily="18" charset="0"/>
              </a:rPr>
              <a:t>Osoby prawne, w tym m.in. kółka rolnicze, JST z wyłączeniem województw, ich związki bądź ich jednostki organizacyjne, organizacje pozarządowe, spółdzielnie, kościoły, związki wyznaniowe.</a:t>
            </a:r>
          </a:p>
          <a:p>
            <a:pPr marL="533400" indent="-261938" algn="just">
              <a:buFont typeface="Arial" pitchFamily="34" charset="0"/>
              <a:buChar char="•"/>
            </a:pPr>
            <a:r>
              <a:rPr lang="pl-PL" sz="1600" dirty="0" smtClean="0">
                <a:latin typeface="Georgia" pitchFamily="18" charset="0"/>
              </a:rPr>
              <a:t>Jednostki organizacyjne nieposiadające osobowości prawnej, którym ustawy przyznają zdolność prawną</a:t>
            </a:r>
          </a:p>
          <a:p>
            <a:pPr algn="just"/>
            <a:endParaRPr lang="pl-PL" sz="900" dirty="0" smtClean="0">
              <a:latin typeface="Georgia" pitchFamily="18" charset="0"/>
            </a:endParaRPr>
          </a:p>
          <a:p>
            <a:pPr algn="just"/>
            <a:r>
              <a:rPr lang="pl-PL" sz="1600" dirty="0" smtClean="0">
                <a:latin typeface="Georgia" pitchFamily="18" charset="0"/>
              </a:rPr>
              <a:t>Pomoc nie może być przyznana przedsiębiorcy, który nie wykonuje działalności jako mikro, małe lub średnie przedsiębiorstwo. </a:t>
            </a:r>
          </a:p>
          <a:p>
            <a:pPr algn="just"/>
            <a:endParaRPr lang="pl-PL" sz="900" dirty="0" smtClean="0">
              <a:latin typeface="Georgia" pitchFamily="18" charset="0"/>
            </a:endParaRPr>
          </a:p>
          <a:p>
            <a:pPr algn="just"/>
            <a:r>
              <a:rPr lang="pl-PL" sz="1600" dirty="0" smtClean="0">
                <a:latin typeface="Georgia" pitchFamily="18" charset="0"/>
              </a:rPr>
              <a:t>W przypadku operacji mających na celu rozpoczęcie prowadzenia działalności pozarolniczej pomoc nie może być przyznana osobom fizycznym ubezpieczonym na podstawie przepisów </a:t>
            </a:r>
            <a:br>
              <a:rPr lang="pl-PL" sz="1600" dirty="0" smtClean="0">
                <a:latin typeface="Georgia" pitchFamily="18" charset="0"/>
              </a:rPr>
            </a:br>
            <a:r>
              <a:rPr lang="pl-PL" sz="1600" dirty="0" smtClean="0">
                <a:latin typeface="Georgia" pitchFamily="18" charset="0"/>
              </a:rPr>
              <a:t>o ubezpieczeniu społecznym rolników z mocy ustawy i w pełnym zakresie jako rolnik, małżonek rolnika lub domownik, za wyjątkiem operacji w zakresie przetwórstwa lub sprzedaży produktów rolnych</a:t>
            </a:r>
            <a:r>
              <a:rPr lang="pl-PL" dirty="0" smtClean="0">
                <a:latin typeface="Georgia" pitchFamily="18" charset="0"/>
              </a:rPr>
              <a:t>.</a:t>
            </a:r>
            <a:endParaRPr lang="pl-PL" dirty="0">
              <a:latin typeface="Georgia" pitchFamily="18" charset="0"/>
            </a:endParaRPr>
          </a:p>
        </p:txBody>
      </p:sp>
      <p:sp>
        <p:nvSpPr>
          <p:cNvPr id="10" name="Prostokąt 9"/>
          <p:cNvSpPr/>
          <p:nvPr/>
        </p:nvSpPr>
        <p:spPr>
          <a:xfrm>
            <a:off x="228600" y="1088571"/>
            <a:ext cx="8715376"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l-PL" b="1" dirty="0" smtClean="0">
                <a:latin typeface="+mj-lt"/>
              </a:rPr>
              <a:t>PODDZIAŁANIE:    </a:t>
            </a:r>
            <a:r>
              <a:rPr lang="pl-PL" b="1" dirty="0" smtClean="0">
                <a:solidFill>
                  <a:srgbClr val="FF0000"/>
                </a:solidFill>
                <a:latin typeface="+mj-lt"/>
              </a:rPr>
              <a:t>REALIZACJA OPERACJI W RAMACH LOKALNYCH STRATEGII ROZWOJU </a:t>
            </a:r>
          </a:p>
        </p:txBody>
      </p:sp>
    </p:spTree>
    <p:extLst>
      <p:ext uri="{BB962C8B-B14F-4D97-AF65-F5344CB8AC3E}">
        <p14:creationId xmlns="" xmlns:p14="http://schemas.microsoft.com/office/powerpoint/2010/main" val="1439299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28600" y="1632858"/>
            <a:ext cx="8654143" cy="4644118"/>
          </a:xfrm>
        </p:spPr>
        <p:txBody>
          <a:bodyPr/>
          <a:lstStyle/>
          <a:p>
            <a:pPr algn="just">
              <a:lnSpc>
                <a:spcPct val="100000"/>
              </a:lnSpc>
              <a:spcBef>
                <a:spcPts val="0"/>
              </a:spcBef>
            </a:pPr>
            <a:r>
              <a:rPr lang="pl-PL" sz="1600" b="1" dirty="0" smtClean="0"/>
              <a:t>Wspierane będą operacje mające na celu: </a:t>
            </a:r>
          </a:p>
          <a:p>
            <a:pPr algn="just">
              <a:lnSpc>
                <a:spcPct val="100000"/>
              </a:lnSpc>
              <a:spcBef>
                <a:spcPts val="0"/>
              </a:spcBef>
            </a:pPr>
            <a:endParaRPr lang="pl-PL" sz="900" b="1" dirty="0" smtClean="0"/>
          </a:p>
          <a:p>
            <a:pPr marL="342900" indent="-342900" algn="just">
              <a:lnSpc>
                <a:spcPct val="100000"/>
              </a:lnSpc>
              <a:spcBef>
                <a:spcPts val="0"/>
              </a:spcBef>
              <a:buFont typeface="+mj-lt"/>
              <a:buAutoNum type="arabicPeriod"/>
            </a:pPr>
            <a:r>
              <a:rPr lang="pl-PL" sz="1600" dirty="0" smtClean="0"/>
              <a:t>Wzmocnienie kapitału społecznego, w tym z wykorzystaniem rozwiązań innowacyjnych </a:t>
            </a:r>
            <a:br>
              <a:rPr lang="pl-PL" sz="1600" dirty="0" smtClean="0"/>
            </a:br>
            <a:r>
              <a:rPr lang="pl-PL" sz="1600" dirty="0" smtClean="0"/>
              <a:t>i wspieranie partycypacji społeczności lokalnej w realizacji LSR</a:t>
            </a:r>
          </a:p>
          <a:p>
            <a:pPr marL="342900" indent="-342900" algn="just">
              <a:lnSpc>
                <a:spcPct val="100000"/>
              </a:lnSpc>
              <a:spcBef>
                <a:spcPts val="0"/>
              </a:spcBef>
              <a:buFont typeface="+mj-lt"/>
              <a:buAutoNum type="arabicPeriod"/>
            </a:pPr>
            <a:r>
              <a:rPr lang="pl-PL" sz="1600" b="1" dirty="0" smtClean="0">
                <a:solidFill>
                  <a:srgbClr val="FF0000"/>
                </a:solidFill>
              </a:rPr>
              <a:t>Rozwój przedsiębiorczości, z wyłączeniem świadczenia usług rolniczych;</a:t>
            </a:r>
          </a:p>
          <a:p>
            <a:pPr marL="342900" indent="-342900" algn="just">
              <a:lnSpc>
                <a:spcPct val="100000"/>
              </a:lnSpc>
              <a:spcBef>
                <a:spcPts val="0"/>
              </a:spcBef>
              <a:buFont typeface="+mj-lt"/>
              <a:buAutoNum type="arabicPeriod"/>
            </a:pPr>
            <a:r>
              <a:rPr lang="pl-PL" sz="1600" dirty="0" smtClean="0"/>
              <a:t>Dywersyfikację źródeł dochodu, w tym tworzenie i rozwój inkubatorów przetwórstwa lokalnego tj. infrastruktury służącej przetwarzaniu produktów rolnych w celu udostępniania jej lokalnym producentom (produkty objęte i nieobjęte załącznikiem </a:t>
            </a:r>
            <a:br>
              <a:rPr lang="pl-PL" sz="1600" dirty="0" smtClean="0"/>
            </a:br>
            <a:r>
              <a:rPr lang="pl-PL" sz="1600" dirty="0" smtClean="0"/>
              <a:t>nr 1 do TFUE), z wyłączeniem świadczenia usług rolniczych;</a:t>
            </a:r>
          </a:p>
          <a:p>
            <a:pPr marL="342900" indent="-342900" algn="just">
              <a:lnSpc>
                <a:spcPct val="100000"/>
              </a:lnSpc>
              <a:spcBef>
                <a:spcPts val="0"/>
              </a:spcBef>
              <a:buFont typeface="+mj-lt"/>
              <a:buAutoNum type="arabicPeriod"/>
            </a:pPr>
            <a:r>
              <a:rPr lang="pl-PL" sz="1600" dirty="0" smtClean="0"/>
              <a:t>Podnoszenie kompetencji osób z obszaru LSR w powiązaniu z rozwojem przedsiębiorczości lub dywersyfikacją źródeł dochodów, lub podejmowaniem zatrudnienia, w szczególności rolników i osób długotrwale pozostających bez pracy;</a:t>
            </a:r>
          </a:p>
          <a:p>
            <a:pPr marL="342900" indent="-342900" algn="just">
              <a:lnSpc>
                <a:spcPct val="100000"/>
              </a:lnSpc>
              <a:spcBef>
                <a:spcPts val="0"/>
              </a:spcBef>
              <a:buFont typeface="+mj-lt"/>
              <a:buAutoNum type="arabicPeriod"/>
            </a:pPr>
            <a:r>
              <a:rPr lang="pl-PL" sz="1600" dirty="0" smtClean="0"/>
              <a:t>Rozwój produktów lokalnych;</a:t>
            </a:r>
          </a:p>
          <a:p>
            <a:pPr marL="342900" indent="-342900" algn="just">
              <a:lnSpc>
                <a:spcPct val="100000"/>
              </a:lnSpc>
              <a:spcBef>
                <a:spcPts val="0"/>
              </a:spcBef>
              <a:buFont typeface="+mj-lt"/>
              <a:buAutoNum type="arabicPeriod"/>
            </a:pPr>
            <a:r>
              <a:rPr lang="pl-PL" sz="1600" dirty="0" smtClean="0"/>
              <a:t>Rozwój rynków zbytu, z wyłączeniem targowisk;</a:t>
            </a:r>
          </a:p>
          <a:p>
            <a:pPr marL="342900" indent="-342900" algn="just">
              <a:lnSpc>
                <a:spcPct val="100000"/>
              </a:lnSpc>
              <a:spcBef>
                <a:spcPts val="0"/>
              </a:spcBef>
              <a:buFont typeface="+mj-lt"/>
              <a:buAutoNum type="arabicPeriod"/>
            </a:pPr>
            <a:r>
              <a:rPr lang="pl-PL" sz="1600" dirty="0" smtClean="0"/>
              <a:t>Zachowanie dziedzictwa lokalnego;</a:t>
            </a:r>
          </a:p>
          <a:p>
            <a:pPr marL="342900" indent="-342900" algn="just">
              <a:lnSpc>
                <a:spcPct val="100000"/>
              </a:lnSpc>
              <a:spcBef>
                <a:spcPts val="0"/>
              </a:spcBef>
              <a:buFont typeface="+mj-lt"/>
              <a:buAutoNum type="arabicPeriod"/>
            </a:pPr>
            <a:r>
              <a:rPr lang="pl-PL" sz="1600" dirty="0" smtClean="0"/>
              <a:t>Rozwój ogólnodostępnej i niekomercyjnej infrastruktury:</a:t>
            </a:r>
          </a:p>
          <a:p>
            <a:pPr marL="533400" indent="-174625" algn="l">
              <a:lnSpc>
                <a:spcPct val="100000"/>
              </a:lnSpc>
              <a:spcBef>
                <a:spcPts val="0"/>
              </a:spcBef>
              <a:buFont typeface="Arial" pitchFamily="34" charset="0"/>
              <a:buChar char="•"/>
              <a:tabLst>
                <a:tab pos="533400" algn="l"/>
              </a:tabLst>
            </a:pPr>
            <a:r>
              <a:rPr lang="pl-PL" sz="1600" dirty="0" smtClean="0"/>
              <a:t>turystycznej, rekreacyjnej lub kulturalnej,</a:t>
            </a:r>
          </a:p>
          <a:p>
            <a:pPr marL="533400" indent="-174625" algn="just">
              <a:lnSpc>
                <a:spcPct val="100000"/>
              </a:lnSpc>
              <a:spcBef>
                <a:spcPts val="0"/>
              </a:spcBef>
              <a:buFont typeface="Arial" pitchFamily="34" charset="0"/>
              <a:buChar char="•"/>
              <a:tabLst>
                <a:tab pos="533400" algn="l"/>
              </a:tabLst>
            </a:pPr>
            <a:r>
              <a:rPr lang="pl-PL" sz="1600" dirty="0" smtClean="0"/>
              <a:t>technicznej w tym z zakresu gospodarki wodno-ściekowej oraz budowy lub modernizacji dróg lokalnych. </a:t>
            </a:r>
          </a:p>
        </p:txBody>
      </p:sp>
      <p:sp>
        <p:nvSpPr>
          <p:cNvPr id="4" name="Prostokąt 3"/>
          <p:cNvSpPr/>
          <p:nvPr/>
        </p:nvSpPr>
        <p:spPr>
          <a:xfrm>
            <a:off x="174172" y="1088571"/>
            <a:ext cx="8763001"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l-PL" b="1" dirty="0" smtClean="0">
                <a:latin typeface="+mj-lt"/>
              </a:rPr>
              <a:t>PODDZIAŁANIE:    </a:t>
            </a:r>
            <a:r>
              <a:rPr lang="pl-PL" b="1" dirty="0" smtClean="0">
                <a:solidFill>
                  <a:srgbClr val="FF0000"/>
                </a:solidFill>
                <a:latin typeface="+mj-lt"/>
              </a:rPr>
              <a:t>REALIZACJA OPERACJI W RAMACH LOKALNYCH STRATEGII ROZWOJU</a:t>
            </a:r>
          </a:p>
        </p:txBody>
      </p:sp>
      <p:sp>
        <p:nvSpPr>
          <p:cNvPr id="5" name="Prostokąt 4"/>
          <p:cNvSpPr/>
          <p:nvPr/>
        </p:nvSpPr>
        <p:spPr>
          <a:xfrm>
            <a:off x="690157" y="6282809"/>
            <a:ext cx="2964914" cy="646331"/>
          </a:xfrm>
          <a:prstGeom prst="rect">
            <a:avLst/>
          </a:prstGeom>
        </p:spPr>
        <p:txBody>
          <a:bodyPr wrap="none">
            <a:spAutoFit/>
          </a:bodyPr>
          <a:lstStyle/>
          <a:p>
            <a:r>
              <a:rPr lang="pl-PL" b="1" dirty="0" smtClean="0">
                <a:hlinkClick r:id="rId3"/>
              </a:rPr>
              <a:t>http://mazowieckie.ksow.pl/</a:t>
            </a:r>
            <a:endParaRPr lang="pl-PL" b="1" dirty="0" smtClean="0"/>
          </a:p>
          <a:p>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cstate="print"/>
          <a:srcRect l="25491" t="8778" r="25330" b="12735"/>
          <a:stretch>
            <a:fillRect/>
          </a:stretch>
        </p:blipFill>
        <p:spPr bwMode="auto">
          <a:xfrm>
            <a:off x="1175657" y="1377538"/>
            <a:ext cx="6899563" cy="5320145"/>
          </a:xfrm>
          <a:prstGeom prst="rect">
            <a:avLst/>
          </a:prstGeom>
          <a:noFill/>
          <a:ln w="9525">
            <a:noFill/>
            <a:miter lim="800000"/>
            <a:headEnd/>
            <a:tailEnd/>
          </a:ln>
        </p:spPr>
      </p:pic>
      <p:sp>
        <p:nvSpPr>
          <p:cNvPr id="3" name="Prostokąt 2"/>
          <p:cNvSpPr/>
          <p:nvPr/>
        </p:nvSpPr>
        <p:spPr>
          <a:xfrm>
            <a:off x="3265714" y="890650"/>
            <a:ext cx="2838203" cy="800219"/>
          </a:xfrm>
          <a:prstGeom prst="rect">
            <a:avLst/>
          </a:prstGeom>
        </p:spPr>
        <p:txBody>
          <a:bodyPr wrap="square">
            <a:spAutoFit/>
          </a:bodyPr>
          <a:lstStyle/>
          <a:p>
            <a:r>
              <a:rPr lang="pl-PL" sz="2800" b="1" dirty="0" err="1" smtClean="0">
                <a:hlinkClick r:id="rId3"/>
              </a:rPr>
              <a:t>www.ksow.pl</a:t>
            </a:r>
            <a:r>
              <a:rPr lang="pl-PL" b="1" dirty="0" smtClean="0"/>
              <a:t> </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1880814"/>
            <a:ext cx="7010400" cy="4107610"/>
          </a:xfrm>
        </p:spPr>
        <p:txBody>
          <a:bodyPr/>
          <a:lstStyle/>
          <a:p>
            <a:r>
              <a:rPr lang="pl-PL" sz="1800" dirty="0" smtClean="0"/>
              <a:t>	</a:t>
            </a:r>
            <a:endParaRPr lang="pl-PL" sz="1800" dirty="0"/>
          </a:p>
        </p:txBody>
      </p:sp>
      <p:sp>
        <p:nvSpPr>
          <p:cNvPr id="5" name="Rectangle 1"/>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6" name="Text Box 4"/>
          <p:cNvSpPr txBox="1">
            <a:spLocks noChangeArrowheads="1"/>
          </p:cNvSpPr>
          <p:nvPr/>
        </p:nvSpPr>
        <p:spPr bwMode="auto">
          <a:xfrm>
            <a:off x="389583" y="1930513"/>
            <a:ext cx="8569325" cy="22181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i="0" u="sng" dirty="0">
                <a:latin typeface="Georgia" panose="02040502050405020303" pitchFamily="18" charset="0"/>
                <a:cs typeface="Arial" panose="020B0604020202020204" pitchFamily="34" charset="0"/>
              </a:rPr>
              <a:t>Rozporządzenie UE tzw. „Ogólne”</a:t>
            </a:r>
            <a:r>
              <a:rPr lang="pl-PL" altLang="pl-PL" i="0" dirty="0">
                <a:latin typeface="Georgia" panose="02040502050405020303" pitchFamily="18" charset="0"/>
                <a:cs typeface="Arial" panose="020B0604020202020204" pitchFamily="34" charset="0"/>
              </a:rPr>
              <a:t>  </a:t>
            </a:r>
            <a:r>
              <a:rPr lang="pl-PL" altLang="pl-PL" sz="1600" i="0" dirty="0">
                <a:latin typeface="Georgia" panose="02040502050405020303" pitchFamily="18" charset="0"/>
                <a:cs typeface="Arial" panose="020B0604020202020204" pitchFamily="34" charset="0"/>
              </a:rPr>
              <a:t>-  wspólne przepisy dotyczące:</a:t>
            </a:r>
          </a:p>
          <a:p>
            <a:pPr>
              <a:buClrTx/>
              <a:buFontTx/>
              <a:buNone/>
            </a:pPr>
            <a:endParaRPr lang="pl-PL" altLang="pl-PL" sz="800" i="0" dirty="0">
              <a:latin typeface="Georgia" panose="02040502050405020303" pitchFamily="18" charset="0"/>
              <a:cs typeface="Arial" panose="020B0604020202020204" pitchFamily="34" charset="0"/>
            </a:endParaRPr>
          </a:p>
          <a:p>
            <a:pPr>
              <a:buClrTx/>
              <a:buFontTx/>
              <a:buNone/>
            </a:pPr>
            <a:r>
              <a:rPr lang="pl-PL" altLang="pl-PL" sz="1600" i="0" dirty="0">
                <a:latin typeface="Georgia" panose="02040502050405020303" pitchFamily="18" charset="0"/>
                <a:cs typeface="Arial" panose="020B0604020202020204" pitchFamily="34" charset="0"/>
              </a:rPr>
              <a:t>Europejskiego Funduszu Rozwoju Regionalnego</a:t>
            </a:r>
          </a:p>
          <a:p>
            <a:pPr>
              <a:buClrTx/>
              <a:buFontTx/>
              <a:buNone/>
            </a:pPr>
            <a:endParaRPr lang="pl-PL" altLang="pl-PL" sz="800" i="0" dirty="0">
              <a:latin typeface="Georgia" panose="02040502050405020303" pitchFamily="18" charset="0"/>
              <a:cs typeface="Arial" panose="020B0604020202020204" pitchFamily="34" charset="0"/>
            </a:endParaRPr>
          </a:p>
          <a:p>
            <a:pPr>
              <a:buClrTx/>
              <a:buFontTx/>
              <a:buNone/>
            </a:pPr>
            <a:r>
              <a:rPr lang="pl-PL" altLang="pl-PL" sz="1600" i="0" dirty="0">
                <a:latin typeface="Georgia" panose="02040502050405020303" pitchFamily="18" charset="0"/>
                <a:cs typeface="Arial" panose="020B0604020202020204" pitchFamily="34" charset="0"/>
              </a:rPr>
              <a:t>Europejskiego Funduszu Społecznego</a:t>
            </a:r>
          </a:p>
          <a:p>
            <a:pPr>
              <a:buClrTx/>
              <a:buFontTx/>
              <a:buNone/>
            </a:pPr>
            <a:endParaRPr lang="pl-PL" altLang="pl-PL" sz="800" i="0" dirty="0">
              <a:latin typeface="Georgia" panose="02040502050405020303" pitchFamily="18" charset="0"/>
              <a:cs typeface="Arial" panose="020B0604020202020204" pitchFamily="34" charset="0"/>
            </a:endParaRPr>
          </a:p>
          <a:p>
            <a:pPr>
              <a:buClrTx/>
              <a:buFontTx/>
              <a:buNone/>
            </a:pPr>
            <a:r>
              <a:rPr lang="pl-PL" altLang="pl-PL" sz="1600" i="0" dirty="0">
                <a:latin typeface="Georgia" panose="02040502050405020303" pitchFamily="18" charset="0"/>
                <a:cs typeface="Arial" panose="020B0604020202020204" pitchFamily="34" charset="0"/>
              </a:rPr>
              <a:t>Funduszu Spójności</a:t>
            </a:r>
          </a:p>
          <a:p>
            <a:pPr>
              <a:buClrTx/>
              <a:buFontTx/>
              <a:buNone/>
            </a:pPr>
            <a:endParaRPr lang="pl-PL" altLang="pl-PL" sz="800" i="0" dirty="0">
              <a:latin typeface="Georgia" panose="02040502050405020303" pitchFamily="18" charset="0"/>
              <a:cs typeface="Arial" panose="020B0604020202020204" pitchFamily="34" charset="0"/>
            </a:endParaRPr>
          </a:p>
          <a:p>
            <a:pPr>
              <a:buClrTx/>
              <a:buFontTx/>
              <a:buNone/>
            </a:pPr>
            <a:r>
              <a:rPr lang="pl-PL" altLang="pl-PL" sz="1600" i="0" dirty="0">
                <a:latin typeface="Georgia" panose="02040502050405020303" pitchFamily="18" charset="0"/>
                <a:cs typeface="Arial" panose="020B0604020202020204" pitchFamily="34" charset="0"/>
              </a:rPr>
              <a:t>Europejskiego Funduszu Rolnego na rzecz Rozwoju Obszarów Wiejskich</a:t>
            </a:r>
          </a:p>
          <a:p>
            <a:pPr>
              <a:buClrTx/>
              <a:buFontTx/>
              <a:buNone/>
            </a:pPr>
            <a:endParaRPr lang="pl-PL" altLang="pl-PL" sz="800" i="0" dirty="0">
              <a:latin typeface="Georgia" panose="02040502050405020303" pitchFamily="18" charset="0"/>
              <a:cs typeface="Arial" panose="020B0604020202020204" pitchFamily="34" charset="0"/>
            </a:endParaRPr>
          </a:p>
          <a:p>
            <a:pPr>
              <a:buClrTx/>
              <a:buFontTx/>
              <a:buNone/>
            </a:pPr>
            <a:r>
              <a:rPr lang="pl-PL" altLang="pl-PL" sz="1600" i="0" dirty="0">
                <a:latin typeface="Georgia" panose="02040502050405020303" pitchFamily="18" charset="0"/>
                <a:cs typeface="Arial" panose="020B0604020202020204" pitchFamily="34" charset="0"/>
              </a:rPr>
              <a:t>Europejskiego Funduszu Morskiego i Rybackiego</a:t>
            </a:r>
          </a:p>
        </p:txBody>
      </p:sp>
      <p:sp>
        <p:nvSpPr>
          <p:cNvPr id="7" name="AutoShape 5"/>
          <p:cNvSpPr>
            <a:spLocks/>
          </p:cNvSpPr>
          <p:nvPr/>
        </p:nvSpPr>
        <p:spPr bwMode="auto">
          <a:xfrm>
            <a:off x="4932363" y="2420938"/>
            <a:ext cx="71437" cy="503237"/>
          </a:xfrm>
          <a:prstGeom prst="rightBrace">
            <a:avLst>
              <a:gd name="adj1" fmla="val 75696"/>
              <a:gd name="adj2" fmla="val 50000"/>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8" name="Text Box 6"/>
          <p:cNvSpPr txBox="1">
            <a:spLocks noChangeArrowheads="1"/>
          </p:cNvSpPr>
          <p:nvPr/>
        </p:nvSpPr>
        <p:spPr bwMode="auto">
          <a:xfrm>
            <a:off x="5003800" y="2420938"/>
            <a:ext cx="1404938"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400" b="1" dirty="0">
                <a:solidFill>
                  <a:schemeClr val="accent5"/>
                </a:solidFill>
                <a:latin typeface="Georgia" panose="02040502050405020303" pitchFamily="18" charset="0"/>
                <a:cs typeface="Arial" panose="020B0604020202020204" pitchFamily="34" charset="0"/>
              </a:rPr>
              <a:t>Fundusze Strukturalne</a:t>
            </a:r>
          </a:p>
        </p:txBody>
      </p:sp>
      <p:sp>
        <p:nvSpPr>
          <p:cNvPr id="9" name="AutoShape 7"/>
          <p:cNvSpPr>
            <a:spLocks/>
          </p:cNvSpPr>
          <p:nvPr/>
        </p:nvSpPr>
        <p:spPr bwMode="auto">
          <a:xfrm>
            <a:off x="6343254" y="2420938"/>
            <a:ext cx="73025" cy="865187"/>
          </a:xfrm>
          <a:prstGeom prst="rightBrace">
            <a:avLst>
              <a:gd name="adj1" fmla="val 98732"/>
              <a:gd name="adj2" fmla="val 50000"/>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10" name="Text Box 8"/>
          <p:cNvSpPr txBox="1">
            <a:spLocks noChangeArrowheads="1"/>
          </p:cNvSpPr>
          <p:nvPr/>
        </p:nvSpPr>
        <p:spPr bwMode="auto">
          <a:xfrm>
            <a:off x="6408738" y="2641083"/>
            <a:ext cx="10795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400" b="1" dirty="0">
                <a:solidFill>
                  <a:schemeClr val="accent5"/>
                </a:solidFill>
                <a:latin typeface="Georgia" panose="02040502050405020303" pitchFamily="18" charset="0"/>
                <a:cs typeface="Arial" panose="020B0604020202020204" pitchFamily="34" charset="0"/>
              </a:rPr>
              <a:t>Polityka Spójności</a:t>
            </a:r>
          </a:p>
        </p:txBody>
      </p:sp>
      <p:sp>
        <p:nvSpPr>
          <p:cNvPr id="11" name="AutoShape 9"/>
          <p:cNvSpPr>
            <a:spLocks/>
          </p:cNvSpPr>
          <p:nvPr/>
        </p:nvSpPr>
        <p:spPr bwMode="auto">
          <a:xfrm>
            <a:off x="7343174" y="2360755"/>
            <a:ext cx="287338" cy="1655762"/>
          </a:xfrm>
          <a:prstGeom prst="rightBrace">
            <a:avLst>
              <a:gd name="adj1" fmla="val 50128"/>
              <a:gd name="adj2" fmla="val 50000"/>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12" name="Text Box 10"/>
          <p:cNvSpPr txBox="1">
            <a:spLocks noChangeArrowheads="1"/>
          </p:cNvSpPr>
          <p:nvPr/>
        </p:nvSpPr>
        <p:spPr bwMode="auto">
          <a:xfrm>
            <a:off x="7595393" y="2592537"/>
            <a:ext cx="1439863" cy="13871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400" b="1" dirty="0">
                <a:solidFill>
                  <a:schemeClr val="accent5"/>
                </a:solidFill>
                <a:latin typeface="Georgia" panose="02040502050405020303" pitchFamily="18" charset="0"/>
                <a:cs typeface="Arial" panose="020B0604020202020204" pitchFamily="34" charset="0"/>
              </a:rPr>
              <a:t>Europejskie Fundusze Strukturalne </a:t>
            </a:r>
          </a:p>
          <a:p>
            <a:pPr>
              <a:buClrTx/>
              <a:buFontTx/>
              <a:buNone/>
            </a:pPr>
            <a:r>
              <a:rPr lang="pl-PL" altLang="pl-PL" sz="1400" b="1" dirty="0">
                <a:solidFill>
                  <a:schemeClr val="accent5"/>
                </a:solidFill>
                <a:latin typeface="Georgia" panose="02040502050405020303" pitchFamily="18" charset="0"/>
                <a:cs typeface="Arial" panose="020B0604020202020204" pitchFamily="34" charset="0"/>
              </a:rPr>
              <a:t>i Inwestycyjne (EFSI)</a:t>
            </a:r>
          </a:p>
        </p:txBody>
      </p:sp>
      <p:sp>
        <p:nvSpPr>
          <p:cNvPr id="13" name="Text Box 11"/>
          <p:cNvSpPr txBox="1">
            <a:spLocks noChangeArrowheads="1"/>
          </p:cNvSpPr>
          <p:nvPr/>
        </p:nvSpPr>
        <p:spPr bwMode="auto">
          <a:xfrm>
            <a:off x="395288" y="4221163"/>
            <a:ext cx="7993062"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600" b="1" i="0" u="sng" dirty="0">
                <a:latin typeface="Georgia" panose="02040502050405020303" pitchFamily="18" charset="0"/>
                <a:cs typeface="Arial" panose="020B0604020202020204" pitchFamily="34" charset="0"/>
              </a:rPr>
              <a:t>Rozporządzenia UE „szczegółowe”</a:t>
            </a:r>
            <a:r>
              <a:rPr lang="pl-PL" altLang="pl-PL" sz="1600" i="0" dirty="0">
                <a:latin typeface="Georgia" panose="02040502050405020303" pitchFamily="18" charset="0"/>
                <a:cs typeface="Arial" panose="020B0604020202020204" pitchFamily="34" charset="0"/>
              </a:rPr>
              <a:t>  dotyczące każdego z powyższych funduszy</a:t>
            </a:r>
          </a:p>
        </p:txBody>
      </p:sp>
      <p:sp>
        <p:nvSpPr>
          <p:cNvPr id="14" name="Text Box 12"/>
          <p:cNvSpPr txBox="1">
            <a:spLocks noChangeArrowheads="1"/>
          </p:cNvSpPr>
          <p:nvPr/>
        </p:nvSpPr>
        <p:spPr bwMode="auto">
          <a:xfrm>
            <a:off x="395288" y="4625458"/>
            <a:ext cx="7848600"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600" b="1" i="0" u="sng" dirty="0">
                <a:latin typeface="Georgia" panose="02040502050405020303" pitchFamily="18" charset="0"/>
                <a:cs typeface="Arial" panose="020B0604020202020204" pitchFamily="34" charset="0"/>
              </a:rPr>
              <a:t>Akty delegowane i wykonawcze</a:t>
            </a:r>
            <a:r>
              <a:rPr lang="pl-PL" altLang="pl-PL" sz="1600" b="1" i="0" dirty="0">
                <a:latin typeface="Georgia" panose="02040502050405020303" pitchFamily="18" charset="0"/>
                <a:cs typeface="Arial" panose="020B0604020202020204" pitchFamily="34" charset="0"/>
              </a:rPr>
              <a:t>  </a:t>
            </a:r>
            <a:r>
              <a:rPr lang="pl-PL" altLang="pl-PL" sz="1600" i="0" dirty="0">
                <a:latin typeface="Georgia" panose="02040502050405020303" pitchFamily="18" charset="0"/>
                <a:cs typeface="Arial" panose="020B0604020202020204" pitchFamily="34" charset="0"/>
              </a:rPr>
              <a:t>Komisji Europejskiej</a:t>
            </a:r>
          </a:p>
        </p:txBody>
      </p:sp>
      <p:sp>
        <p:nvSpPr>
          <p:cNvPr id="15" name="Text Box 13"/>
          <p:cNvSpPr txBox="1">
            <a:spLocks noChangeArrowheads="1"/>
          </p:cNvSpPr>
          <p:nvPr/>
        </p:nvSpPr>
        <p:spPr bwMode="auto">
          <a:xfrm>
            <a:off x="397003" y="5388315"/>
            <a:ext cx="8556724"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r">
              <a:buClrTx/>
              <a:buFontTx/>
              <a:buNone/>
            </a:pPr>
            <a:r>
              <a:rPr lang="pl-PL" altLang="pl-PL" sz="1600" b="1" dirty="0">
                <a:solidFill>
                  <a:schemeClr val="accent5"/>
                </a:solidFill>
                <a:latin typeface="Georgia" panose="02040502050405020303" pitchFamily="18" charset="0"/>
                <a:cs typeface="Arial" panose="020B0604020202020204" pitchFamily="34" charset="0"/>
              </a:rPr>
              <a:t>Rozporządzenie „Ogólne” oraz rozporządzenia „szczegółowe” </a:t>
            </a:r>
          </a:p>
          <a:p>
            <a:pPr algn="r">
              <a:buClrTx/>
              <a:buFontTx/>
              <a:buNone/>
            </a:pPr>
            <a:r>
              <a:rPr lang="pl-PL" altLang="pl-PL" sz="1600" b="1" dirty="0">
                <a:solidFill>
                  <a:schemeClr val="accent5"/>
                </a:solidFill>
                <a:latin typeface="Georgia" panose="02040502050405020303" pitchFamily="18" charset="0"/>
                <a:cs typeface="Arial" panose="020B0604020202020204" pitchFamily="34" charset="0"/>
              </a:rPr>
              <a:t>zostały przyjęte przez Parlament Europejski i Radę UE 17 grudnia 2013 r.</a:t>
            </a:r>
          </a:p>
          <a:p>
            <a:pPr algn="r">
              <a:buClrTx/>
              <a:buFontTx/>
              <a:buNone/>
            </a:pPr>
            <a:r>
              <a:rPr lang="pl-PL" altLang="pl-PL" sz="1600" b="1" dirty="0">
                <a:solidFill>
                  <a:schemeClr val="accent5"/>
                </a:solidFill>
                <a:latin typeface="Georgia" panose="02040502050405020303" pitchFamily="18" charset="0"/>
                <a:cs typeface="Arial" panose="020B0604020202020204" pitchFamily="34" charset="0"/>
              </a:rPr>
              <a:t>(wyjątek: rozporządzenie </a:t>
            </a:r>
            <a:r>
              <a:rPr lang="pl-PL" altLang="pl-PL" sz="1600" b="1" dirty="0" err="1">
                <a:solidFill>
                  <a:schemeClr val="accent5"/>
                </a:solidFill>
                <a:latin typeface="Georgia" panose="02040502050405020303" pitchFamily="18" charset="0"/>
                <a:cs typeface="Arial" panose="020B0604020202020204" pitchFamily="34" charset="0"/>
              </a:rPr>
              <a:t>EFMiR</a:t>
            </a:r>
            <a:r>
              <a:rPr lang="pl-PL" altLang="pl-PL" sz="1600" b="1" dirty="0">
                <a:solidFill>
                  <a:schemeClr val="accent5"/>
                </a:solidFill>
                <a:latin typeface="Georgia" panose="02040502050405020303" pitchFamily="18" charset="0"/>
                <a:cs typeface="Arial" panose="020B0604020202020204" pitchFamily="34" charset="0"/>
              </a:rPr>
              <a:t> przyjęte 15 maja 2014 r.) </a:t>
            </a:r>
          </a:p>
        </p:txBody>
      </p:sp>
      <p:sp>
        <p:nvSpPr>
          <p:cNvPr id="17" name="Prostokąt 16"/>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8" name="Prostokąt 17"/>
          <p:cNvSpPr/>
          <p:nvPr/>
        </p:nvSpPr>
        <p:spPr>
          <a:xfrm>
            <a:off x="217715" y="1142031"/>
            <a:ext cx="8763000"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eaLnBrk="1" hangingPunct="1">
              <a:buFont typeface="Arial" charset="0"/>
              <a:buNone/>
              <a:defRPr/>
            </a:pPr>
            <a:r>
              <a:rPr lang="pl-PL" sz="3200" b="1" dirty="0" smtClean="0">
                <a:solidFill>
                  <a:schemeClr val="accent5"/>
                </a:solidFill>
              </a:rPr>
              <a:t>RAMY PRAWNE NA POZIOMIE UNII EUROPEJSKIEJ</a:t>
            </a:r>
          </a:p>
        </p:txBody>
      </p:sp>
    </p:spTree>
    <p:extLst>
      <p:ext uri="{BB962C8B-B14F-4D97-AF65-F5344CB8AC3E}">
        <p14:creationId xmlns="" xmlns:p14="http://schemas.microsoft.com/office/powerpoint/2010/main" val="906961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p:nvPr/>
        </p:nvPicPr>
        <p:blipFill>
          <a:blip r:embed="rId2" cstate="print"/>
          <a:srcRect l="23973" t="8149" r="24928" b="4075"/>
          <a:stretch>
            <a:fillRect/>
          </a:stretch>
        </p:blipFill>
        <p:spPr bwMode="auto">
          <a:xfrm>
            <a:off x="1641288" y="966787"/>
            <a:ext cx="6088582" cy="5667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a:blip r:embed="rId2" cstate="print"/>
          <a:srcRect l="18816" t="8489" r="18816" b="6452"/>
          <a:stretch>
            <a:fillRect/>
          </a:stretch>
        </p:blipFill>
        <p:spPr bwMode="auto">
          <a:xfrm>
            <a:off x="1196273" y="1011089"/>
            <a:ext cx="7086490" cy="56555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a:p>
        </p:txBody>
      </p:sp>
      <p:pic>
        <p:nvPicPr>
          <p:cNvPr id="1026" name="Picture 2" descr="C:\Users\a.wodzynski\Desktop\Skany\Wsparcie w starcie.jpg"/>
          <p:cNvPicPr>
            <a:picLocks noChangeAspect="1" noChangeArrowheads="1"/>
          </p:cNvPicPr>
          <p:nvPr/>
        </p:nvPicPr>
        <p:blipFill>
          <a:blip r:embed="rId2" cstate="print"/>
          <a:srcRect/>
          <a:stretch>
            <a:fillRect/>
          </a:stretch>
        </p:blipFill>
        <p:spPr bwMode="auto">
          <a:xfrm>
            <a:off x="163286" y="2438398"/>
            <a:ext cx="8752114" cy="4245429"/>
          </a:xfrm>
          <a:prstGeom prst="rect">
            <a:avLst/>
          </a:prstGeom>
          <a:noFill/>
        </p:spPr>
      </p:pic>
      <p:sp>
        <p:nvSpPr>
          <p:cNvPr id="5" name="Tytuł 1"/>
          <p:cNvSpPr>
            <a:spLocks noGrp="1"/>
          </p:cNvSpPr>
          <p:nvPr>
            <p:ph type="ctrTitle"/>
          </p:nvPr>
        </p:nvSpPr>
        <p:spPr>
          <a:xfrm>
            <a:off x="195943" y="1046163"/>
            <a:ext cx="8741227" cy="793523"/>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l-PL" sz="4800" b="1" dirty="0" smtClean="0">
                <a:latin typeface="+mj-lt"/>
                <a:cs typeface="Arial" pitchFamily="34" charset="0"/>
              </a:rPr>
              <a:t>WSPARCIE W STARCIE</a:t>
            </a:r>
            <a:endParaRPr lang="pl-PL" sz="4800" dirty="0">
              <a:latin typeface="+mj-lt"/>
            </a:endParaRPr>
          </a:p>
        </p:txBody>
      </p:sp>
      <p:sp>
        <p:nvSpPr>
          <p:cNvPr id="6" name="Prostokąt 5"/>
          <p:cNvSpPr/>
          <p:nvPr/>
        </p:nvSpPr>
        <p:spPr>
          <a:xfrm>
            <a:off x="195943" y="1894114"/>
            <a:ext cx="8741228"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latin typeface="+mj-lt"/>
                <a:cs typeface="Arial" pitchFamily="34" charset="0"/>
              </a:rPr>
              <a:t>MPIPS  +  BANK GOSPODARSTWA KRAJOWEGO </a:t>
            </a:r>
            <a:endParaRPr lang="pl-PL" b="1" dirty="0">
              <a:latin typeface="+mj-l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1257" y="1774372"/>
            <a:ext cx="8512629" cy="4724400"/>
          </a:xfrm>
        </p:spPr>
        <p:txBody>
          <a:bodyPr>
            <a:noAutofit/>
          </a:bodyPr>
          <a:lstStyle/>
          <a:p>
            <a:pPr algn="just">
              <a:lnSpc>
                <a:spcPct val="100000"/>
              </a:lnSpc>
              <a:spcBef>
                <a:spcPts val="0"/>
              </a:spcBef>
              <a:buNone/>
            </a:pPr>
            <a:r>
              <a:rPr lang="pl-PL" sz="1600" b="1" dirty="0" smtClean="0"/>
              <a:t>DLA KOGO?</a:t>
            </a:r>
          </a:p>
          <a:p>
            <a:pPr algn="just">
              <a:lnSpc>
                <a:spcPct val="100000"/>
              </a:lnSpc>
              <a:spcBef>
                <a:spcPts val="0"/>
              </a:spcBef>
            </a:pPr>
            <a:r>
              <a:rPr lang="pl-PL" sz="1600" dirty="0" smtClean="0"/>
              <a:t>studentów ostatniego roku studiów wyższych,</a:t>
            </a:r>
          </a:p>
          <a:p>
            <a:pPr algn="just">
              <a:lnSpc>
                <a:spcPct val="100000"/>
              </a:lnSpc>
              <a:spcBef>
                <a:spcPts val="0"/>
              </a:spcBef>
            </a:pPr>
            <a:r>
              <a:rPr lang="pl-PL" sz="1600" dirty="0" smtClean="0"/>
              <a:t>absolwentów szkół lub uczelni wyższej do 4 lat od dnia ukończenia szkoły lub uzyskania tytułu zawodowego,</a:t>
            </a:r>
          </a:p>
          <a:p>
            <a:pPr algn="just">
              <a:lnSpc>
                <a:spcPct val="100000"/>
              </a:lnSpc>
              <a:spcBef>
                <a:spcPts val="0"/>
              </a:spcBef>
            </a:pPr>
            <a:r>
              <a:rPr lang="pl-PL" sz="1600" dirty="0" smtClean="0"/>
              <a:t>zarejestrowanych bezrobotnych,</a:t>
            </a:r>
          </a:p>
          <a:p>
            <a:pPr algn="just">
              <a:lnSpc>
                <a:spcPct val="100000"/>
              </a:lnSpc>
              <a:spcBef>
                <a:spcPts val="0"/>
              </a:spcBef>
            </a:pPr>
            <a:r>
              <a:rPr lang="pl-PL" sz="1600" dirty="0" smtClean="0"/>
              <a:t>prowadziłeś już kiedyś działalność gospodarczą? Również możesz się ubiegać o naszą pożyczkę – ważne jest, by poprzednia działalność gospodarcza została zamknięta </a:t>
            </a:r>
            <a:br>
              <a:rPr lang="pl-PL" sz="1600" dirty="0" smtClean="0"/>
            </a:br>
            <a:r>
              <a:rPr lang="pl-PL" sz="1600" dirty="0" smtClean="0"/>
              <a:t>co najmniej 12 miesięcy przed złożeniem wniosku pożyczkowego.</a:t>
            </a:r>
          </a:p>
          <a:p>
            <a:pPr algn="just">
              <a:lnSpc>
                <a:spcPct val="100000"/>
              </a:lnSpc>
              <a:spcBef>
                <a:spcPts val="0"/>
              </a:spcBef>
              <a:buNone/>
            </a:pPr>
            <a:endParaRPr lang="pl-PL" sz="900" dirty="0" smtClean="0"/>
          </a:p>
          <a:p>
            <a:pPr algn="just">
              <a:lnSpc>
                <a:spcPct val="100000"/>
              </a:lnSpc>
              <a:spcBef>
                <a:spcPts val="0"/>
              </a:spcBef>
              <a:buNone/>
            </a:pPr>
            <a:endParaRPr lang="pl-PL" sz="900" dirty="0" smtClean="0"/>
          </a:p>
          <a:p>
            <a:pPr marL="0" indent="0" algn="just" fontAlgn="t">
              <a:lnSpc>
                <a:spcPct val="100000"/>
              </a:lnSpc>
              <a:spcBef>
                <a:spcPts val="0"/>
              </a:spcBef>
              <a:buNone/>
            </a:pPr>
            <a:r>
              <a:rPr lang="pl-PL" sz="1600" b="1" dirty="0" smtClean="0"/>
              <a:t>NA CO?</a:t>
            </a:r>
          </a:p>
          <a:p>
            <a:pPr algn="just" fontAlgn="t">
              <a:lnSpc>
                <a:spcPct val="100000"/>
              </a:lnSpc>
              <a:spcBef>
                <a:spcPts val="0"/>
              </a:spcBef>
              <a:buFont typeface="Wingdings" panose="05000000000000000000" pitchFamily="2" charset="2"/>
              <a:buChar char="§"/>
            </a:pPr>
            <a:r>
              <a:rPr lang="pl-PL" sz="1600" dirty="0" smtClean="0"/>
              <a:t>na wydatki związane z </a:t>
            </a:r>
            <a:r>
              <a:rPr lang="pl-PL" sz="1600" b="1" dirty="0" smtClean="0"/>
              <a:t>uruchomieniem działalności gospodarczej </a:t>
            </a:r>
            <a:r>
              <a:rPr lang="pl-PL" sz="1600" dirty="0" smtClean="0"/>
              <a:t>w ramach pożyczki podstawowej,</a:t>
            </a:r>
          </a:p>
          <a:p>
            <a:pPr algn="just" fontAlgn="t">
              <a:lnSpc>
                <a:spcPct val="100000"/>
              </a:lnSpc>
              <a:spcBef>
                <a:spcPts val="0"/>
              </a:spcBef>
              <a:buFont typeface="Wingdings" panose="05000000000000000000" pitchFamily="2" charset="2"/>
              <a:buChar char="§"/>
            </a:pPr>
            <a:r>
              <a:rPr lang="pl-PL" sz="1600" dirty="0" smtClean="0"/>
              <a:t>na </a:t>
            </a:r>
            <a:r>
              <a:rPr lang="pl-PL" sz="1600" b="1" dirty="0" smtClean="0"/>
              <a:t>zatrudnienie osoby bezrobotnej </a:t>
            </a:r>
            <a:r>
              <a:rPr lang="pl-PL" sz="1600" dirty="0" smtClean="0"/>
              <a:t>w ramach pożyczki uzupełniającej (jeśli osoba skorzysta również z pożyczki na utworzenie miejsca pracy dla osoby bezrobotnej skierowanej przez Powiatowy Urząd Pracy – część pożyczki na podjęcie działalności gospodarczej może zostać umorzona).</a:t>
            </a:r>
          </a:p>
        </p:txBody>
      </p:sp>
      <p:sp>
        <p:nvSpPr>
          <p:cNvPr id="6" name="Prostokąt 5"/>
          <p:cNvSpPr/>
          <p:nvPr/>
        </p:nvSpPr>
        <p:spPr>
          <a:xfrm>
            <a:off x="239485" y="1077685"/>
            <a:ext cx="8741228"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latin typeface="+mj-lt"/>
                <a:cs typeface="Arial" pitchFamily="34" charset="0"/>
              </a:rPr>
              <a:t>MPIPS  +  BANK GOSPODARSTWA KRAJOWEGO </a:t>
            </a:r>
            <a:endParaRPr lang="pl-PL" b="1" dirty="0">
              <a:latin typeface="+mj-lt"/>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3030" y="1543792"/>
            <a:ext cx="8654142" cy="4835237"/>
          </a:xfrm>
        </p:spPr>
        <p:txBody>
          <a:bodyPr>
            <a:normAutofit fontScale="25000" lnSpcReduction="20000"/>
          </a:bodyPr>
          <a:lstStyle/>
          <a:p>
            <a:pPr algn="just">
              <a:lnSpc>
                <a:spcPct val="120000"/>
              </a:lnSpc>
              <a:spcBef>
                <a:spcPts val="0"/>
              </a:spcBef>
              <a:buNone/>
            </a:pPr>
            <a:r>
              <a:rPr lang="pl-PL" sz="6400" b="1" dirty="0" smtClean="0"/>
              <a:t>URUCHOMIENIE DZIAŁALNOŚCI GOSPODARCZEJ</a:t>
            </a:r>
          </a:p>
          <a:p>
            <a:pPr algn="just">
              <a:lnSpc>
                <a:spcPct val="120000"/>
              </a:lnSpc>
              <a:spcBef>
                <a:spcPts val="0"/>
              </a:spcBef>
              <a:buNone/>
            </a:pPr>
            <a:endParaRPr lang="pl-PL" sz="3600" b="1" dirty="0" smtClean="0">
              <a:solidFill>
                <a:srgbClr val="0070C0"/>
              </a:solidFill>
            </a:endParaRPr>
          </a:p>
          <a:p>
            <a:pPr algn="just">
              <a:lnSpc>
                <a:spcPct val="170000"/>
              </a:lnSpc>
              <a:spcBef>
                <a:spcPts val="0"/>
              </a:spcBef>
            </a:pPr>
            <a:r>
              <a:rPr lang="pl-PL" sz="6400" b="1" dirty="0" smtClean="0"/>
              <a:t>atrakcyjne oprocentowanie</a:t>
            </a:r>
            <a:r>
              <a:rPr lang="pl-PL" sz="6400" dirty="0" smtClean="0"/>
              <a:t>: </a:t>
            </a:r>
            <a:r>
              <a:rPr lang="pl-PL" sz="6400" b="1" dirty="0" smtClean="0">
                <a:solidFill>
                  <a:srgbClr val="FF0000"/>
                </a:solidFill>
              </a:rPr>
              <a:t>0, 44% </a:t>
            </a:r>
            <a:r>
              <a:rPr lang="pl-PL" sz="6400" b="1" dirty="0" smtClean="0"/>
              <a:t>w skali roku</a:t>
            </a:r>
            <a:endParaRPr lang="pl-PL" sz="6400" dirty="0" smtClean="0"/>
          </a:p>
          <a:p>
            <a:pPr algn="just">
              <a:lnSpc>
                <a:spcPct val="170000"/>
              </a:lnSpc>
              <a:spcBef>
                <a:spcPts val="0"/>
              </a:spcBef>
            </a:pPr>
            <a:r>
              <a:rPr lang="pl-PL" sz="6400" dirty="0" smtClean="0"/>
              <a:t>Aktualna możliwa wartość </a:t>
            </a:r>
            <a:r>
              <a:rPr lang="pl-PL" sz="6400" b="1" dirty="0" smtClean="0"/>
              <a:t>pożyczki do </a:t>
            </a:r>
            <a:r>
              <a:rPr lang="pl-PL" sz="6400" b="1" dirty="0" smtClean="0">
                <a:solidFill>
                  <a:srgbClr val="FF0000"/>
                </a:solidFill>
              </a:rPr>
              <a:t>80 381,60 zł</a:t>
            </a:r>
            <a:r>
              <a:rPr lang="pl-PL" sz="6400" dirty="0" smtClean="0"/>
              <a:t>; jednostkowa wartość pożyczki nie może przekraczać 20-krotnej wysokości przeciętnego wynagrodzenia, o którym mowa </a:t>
            </a:r>
            <a:br>
              <a:rPr lang="pl-PL" sz="6400" dirty="0" smtClean="0"/>
            </a:br>
            <a:r>
              <a:rPr lang="pl-PL" sz="6400" dirty="0" smtClean="0"/>
              <a:t>w art. 2 ust. 1 </a:t>
            </a:r>
            <a:r>
              <a:rPr lang="pl-PL" sz="6400" dirty="0" err="1" smtClean="0"/>
              <a:t>pkt</a:t>
            </a:r>
            <a:r>
              <a:rPr lang="pl-PL" sz="6400" dirty="0" smtClean="0"/>
              <a:t> 28 ustawy o promocji zatrudnienia i instytucjach rynku pracy, </a:t>
            </a:r>
            <a:br>
              <a:rPr lang="pl-PL" sz="6400" dirty="0" smtClean="0"/>
            </a:br>
            <a:r>
              <a:rPr lang="pl-PL" sz="6400" dirty="0" smtClean="0"/>
              <a:t>zaś na utworzenie miejsca pracy </a:t>
            </a:r>
            <a:r>
              <a:rPr lang="pl-PL" sz="6400" b="1" dirty="0" smtClean="0">
                <a:solidFill>
                  <a:srgbClr val="FF0000"/>
                </a:solidFill>
              </a:rPr>
              <a:t>24 114,48  zł</a:t>
            </a:r>
            <a:r>
              <a:rPr lang="pl-PL" sz="6400" dirty="0" smtClean="0"/>
              <a:t>. </a:t>
            </a:r>
          </a:p>
          <a:p>
            <a:pPr algn="just">
              <a:lnSpc>
                <a:spcPct val="170000"/>
              </a:lnSpc>
              <a:spcBef>
                <a:spcPts val="0"/>
              </a:spcBef>
            </a:pPr>
            <a:r>
              <a:rPr lang="pl-PL" sz="6400" dirty="0" smtClean="0"/>
              <a:t>okres spłaty: </a:t>
            </a:r>
            <a:r>
              <a:rPr lang="pl-PL" sz="6400" b="1" dirty="0" smtClean="0"/>
              <a:t>do</a:t>
            </a:r>
            <a:r>
              <a:rPr lang="pl-PL" sz="6400" dirty="0" smtClean="0"/>
              <a:t> </a:t>
            </a:r>
            <a:r>
              <a:rPr lang="pl-PL" sz="6400" b="1" dirty="0" smtClean="0"/>
              <a:t>7 lat, do 3 lat.</a:t>
            </a:r>
            <a:endParaRPr lang="pl-PL" sz="6400" dirty="0" smtClean="0"/>
          </a:p>
          <a:p>
            <a:pPr algn="just">
              <a:lnSpc>
                <a:spcPct val="170000"/>
              </a:lnSpc>
              <a:spcBef>
                <a:spcPts val="0"/>
              </a:spcBef>
            </a:pPr>
            <a:r>
              <a:rPr lang="pl-PL" sz="6400" b="1" dirty="0" smtClean="0"/>
              <a:t>karencja</a:t>
            </a:r>
            <a:r>
              <a:rPr lang="pl-PL" sz="6400" dirty="0" smtClean="0"/>
              <a:t> w spłacie rat kapitałowych - </a:t>
            </a:r>
            <a:r>
              <a:rPr lang="pl-PL" sz="6400" b="1" dirty="0" smtClean="0"/>
              <a:t>do</a:t>
            </a:r>
            <a:r>
              <a:rPr lang="pl-PL" sz="6400" dirty="0" smtClean="0"/>
              <a:t> </a:t>
            </a:r>
            <a:r>
              <a:rPr lang="pl-PL" sz="6400" b="1" dirty="0" smtClean="0"/>
              <a:t>12 miesięcy</a:t>
            </a:r>
            <a:r>
              <a:rPr lang="pl-PL" sz="6400" dirty="0" smtClean="0"/>
              <a:t>,</a:t>
            </a:r>
          </a:p>
          <a:p>
            <a:pPr algn="just">
              <a:lnSpc>
                <a:spcPct val="170000"/>
              </a:lnSpc>
              <a:spcBef>
                <a:spcPts val="0"/>
              </a:spcBef>
            </a:pPr>
            <a:r>
              <a:rPr lang="pl-PL" sz="6400" b="1" dirty="0" smtClean="0"/>
              <a:t>brak opłat</a:t>
            </a:r>
            <a:r>
              <a:rPr lang="pl-PL" sz="6400" dirty="0" smtClean="0"/>
              <a:t> za rozpatrzenie wniosku i obsługę pożyczki,</a:t>
            </a:r>
          </a:p>
          <a:p>
            <a:pPr algn="just">
              <a:lnSpc>
                <a:spcPct val="170000"/>
              </a:lnSpc>
              <a:spcBef>
                <a:spcPts val="0"/>
              </a:spcBef>
            </a:pPr>
            <a:r>
              <a:rPr lang="pl-PL" sz="6400" dirty="0" smtClean="0"/>
              <a:t>zabezpieczenie spłaty pożyczki - weksel własny </a:t>
            </a:r>
            <a:r>
              <a:rPr lang="pl-PL" sz="6400" dirty="0" err="1" smtClean="0"/>
              <a:t>in</a:t>
            </a:r>
            <a:r>
              <a:rPr lang="pl-PL" sz="6400" dirty="0" smtClean="0"/>
              <a:t> blanco pożyczkobiorcy oraz poręczenie </a:t>
            </a:r>
            <a:br>
              <a:rPr lang="pl-PL" sz="6400" dirty="0" smtClean="0"/>
            </a:br>
            <a:r>
              <a:rPr lang="pl-PL" sz="6400" dirty="0" smtClean="0"/>
              <a:t>co najmniej jednej osoby fizycznej,</a:t>
            </a:r>
          </a:p>
          <a:p>
            <a:pPr algn="just">
              <a:lnSpc>
                <a:spcPct val="170000"/>
              </a:lnSpc>
              <a:spcBef>
                <a:spcPts val="0"/>
              </a:spcBef>
            </a:pPr>
            <a:r>
              <a:rPr lang="pl-PL" sz="6400" dirty="0" smtClean="0"/>
              <a:t>ze względu na preferencyjny charakter pożyczek,  wsparcie w ramach programu stanowi pomoc de </a:t>
            </a:r>
            <a:r>
              <a:rPr lang="pl-PL" sz="6400" dirty="0" err="1" smtClean="0"/>
              <a:t>minimis</a:t>
            </a:r>
            <a:r>
              <a:rPr lang="pl-PL" sz="6400" dirty="0" smtClean="0"/>
              <a:t>.</a:t>
            </a:r>
          </a:p>
        </p:txBody>
      </p:sp>
      <p:sp>
        <p:nvSpPr>
          <p:cNvPr id="4" name="Prostokąt 3"/>
          <p:cNvSpPr/>
          <p:nvPr/>
        </p:nvSpPr>
        <p:spPr>
          <a:xfrm>
            <a:off x="239486" y="1088571"/>
            <a:ext cx="8741228"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latin typeface="+mj-lt"/>
                <a:cs typeface="Arial" pitchFamily="34" charset="0"/>
              </a:rPr>
              <a:t>MPIPS  +  BANK GOSPODARSTWA KRAJOWEGO </a:t>
            </a:r>
            <a:endParaRPr lang="pl-PL" b="1" dirty="0">
              <a:latin typeface="+mj-lt"/>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3914" y="1763487"/>
            <a:ext cx="8643257" cy="4953000"/>
          </a:xfrm>
        </p:spPr>
        <p:txBody>
          <a:bodyPr>
            <a:noAutofit/>
          </a:bodyPr>
          <a:lstStyle/>
          <a:p>
            <a:pPr marL="0" indent="0" algn="just">
              <a:lnSpc>
                <a:spcPct val="100000"/>
              </a:lnSpc>
              <a:spcBef>
                <a:spcPts val="0"/>
              </a:spcBef>
              <a:buNone/>
            </a:pPr>
            <a:r>
              <a:rPr lang="pl-PL" sz="1600" b="1" dirty="0" smtClean="0"/>
              <a:t>UTWORZENIE MIEJSCA PRACY</a:t>
            </a:r>
          </a:p>
          <a:p>
            <a:pPr marL="0" indent="0" algn="just">
              <a:lnSpc>
                <a:spcPct val="100000"/>
              </a:lnSpc>
              <a:spcBef>
                <a:spcPts val="0"/>
              </a:spcBef>
              <a:buNone/>
            </a:pPr>
            <a:endParaRPr lang="pl-PL" sz="900" b="1" dirty="0" smtClean="0">
              <a:solidFill>
                <a:srgbClr val="0070C0"/>
              </a:solidFill>
            </a:endParaRPr>
          </a:p>
          <a:p>
            <a:pPr algn="just">
              <a:lnSpc>
                <a:spcPct val="100000"/>
              </a:lnSpc>
              <a:spcBef>
                <a:spcPts val="0"/>
              </a:spcBef>
              <a:buFont typeface="Wingdings" panose="05000000000000000000" pitchFamily="2" charset="2"/>
              <a:buChar char="§"/>
            </a:pPr>
            <a:r>
              <a:rPr lang="pl-PL" sz="1600" dirty="0" smtClean="0"/>
              <a:t>jednostkowa wartość pożyczki nie może przekraczać </a:t>
            </a:r>
            <a:r>
              <a:rPr lang="pl-PL" sz="1600" b="1" dirty="0" smtClean="0"/>
              <a:t>6-krotnej</a:t>
            </a:r>
            <a:r>
              <a:rPr lang="pl-PL" sz="1600" dirty="0" smtClean="0"/>
              <a:t> wysokości przeciętnego wynagrodzenia, o którym mowa w art. 2 ust. 1 pkt. 28 ustawy o promocji zatrudnienia i instytucjach rynku pracy,</a:t>
            </a:r>
          </a:p>
          <a:p>
            <a:pPr algn="just">
              <a:lnSpc>
                <a:spcPct val="100000"/>
              </a:lnSpc>
              <a:spcBef>
                <a:spcPts val="0"/>
              </a:spcBef>
              <a:buFont typeface="Wingdings" panose="05000000000000000000" pitchFamily="2" charset="2"/>
              <a:buChar char="§"/>
            </a:pPr>
            <a:r>
              <a:rPr lang="pl-PL" sz="1600" dirty="0" smtClean="0"/>
              <a:t>oprocentowanie </a:t>
            </a:r>
            <a:r>
              <a:rPr lang="pl-PL" sz="1600" dirty="0"/>
              <a:t>ustalone na etapie zawierania umowy pożyczki jest stałe w całym okresie </a:t>
            </a:r>
            <a:r>
              <a:rPr lang="pl-PL" sz="1600" dirty="0" smtClean="0"/>
              <a:t>finansowania,</a:t>
            </a:r>
            <a:endParaRPr lang="pl-PL" sz="1600" dirty="0"/>
          </a:p>
          <a:p>
            <a:pPr algn="just">
              <a:lnSpc>
                <a:spcPct val="100000"/>
              </a:lnSpc>
              <a:spcBef>
                <a:spcPts val="0"/>
              </a:spcBef>
              <a:buFont typeface="Wingdings" panose="05000000000000000000" pitchFamily="2" charset="2"/>
              <a:buChar char="§"/>
            </a:pPr>
            <a:r>
              <a:rPr lang="pl-PL" sz="1600" dirty="0"/>
              <a:t>o</a:t>
            </a:r>
            <a:r>
              <a:rPr lang="pl-PL" sz="1600" dirty="0" smtClean="0"/>
              <a:t>kres </a:t>
            </a:r>
            <a:r>
              <a:rPr lang="pl-PL" sz="1600" dirty="0"/>
              <a:t>spłaty: </a:t>
            </a:r>
            <a:r>
              <a:rPr lang="pl-PL" sz="1600" b="1" dirty="0"/>
              <a:t>do 3 </a:t>
            </a:r>
            <a:r>
              <a:rPr lang="pl-PL" sz="1600" b="1" dirty="0" smtClean="0"/>
              <a:t>lat</a:t>
            </a:r>
            <a:r>
              <a:rPr lang="pl-PL" sz="1600" dirty="0" smtClean="0"/>
              <a:t>,</a:t>
            </a:r>
            <a:endParaRPr lang="pl-PL" sz="1600" dirty="0"/>
          </a:p>
          <a:p>
            <a:pPr algn="just">
              <a:lnSpc>
                <a:spcPct val="100000"/>
              </a:lnSpc>
              <a:spcBef>
                <a:spcPts val="0"/>
              </a:spcBef>
              <a:buFont typeface="Wingdings" panose="05000000000000000000" pitchFamily="2" charset="2"/>
              <a:buChar char="§"/>
            </a:pPr>
            <a:r>
              <a:rPr lang="pl-PL" sz="1600" dirty="0"/>
              <a:t>z</a:t>
            </a:r>
            <a:r>
              <a:rPr lang="pl-PL" sz="1600" dirty="0" smtClean="0"/>
              <a:t>abezpieczenie </a:t>
            </a:r>
            <a:r>
              <a:rPr lang="pl-PL" sz="1600" dirty="0"/>
              <a:t>spłaty:</a:t>
            </a:r>
          </a:p>
          <a:p>
            <a:pPr lvl="1" algn="just">
              <a:lnSpc>
                <a:spcPct val="100000"/>
              </a:lnSpc>
              <a:spcBef>
                <a:spcPts val="0"/>
              </a:spcBef>
              <a:buFont typeface="Wingdings" panose="05000000000000000000" pitchFamily="2" charset="2"/>
              <a:buChar char="§"/>
            </a:pPr>
            <a:r>
              <a:rPr lang="pl-PL" sz="1600" dirty="0"/>
              <a:t>weksel własny pożyczkobiorcy</a:t>
            </a:r>
          </a:p>
          <a:p>
            <a:pPr lvl="1" algn="just">
              <a:lnSpc>
                <a:spcPct val="100000"/>
              </a:lnSpc>
              <a:spcBef>
                <a:spcPts val="0"/>
              </a:spcBef>
              <a:buFont typeface="Wingdings" panose="05000000000000000000" pitchFamily="2" charset="2"/>
              <a:buChar char="§"/>
            </a:pPr>
            <a:r>
              <a:rPr lang="pl-PL" sz="1600" dirty="0"/>
              <a:t>poręczenie osoby fizycznej; w zależności od oceny pośrednika finansowego poręczycielem może być ta sama osoba fizyczna, która poręczyła spłatę </a:t>
            </a:r>
            <a:r>
              <a:rPr lang="pl-PL" sz="1600" dirty="0" smtClean="0"/>
              <a:t>pożyczki </a:t>
            </a:r>
            <a:br>
              <a:rPr lang="pl-PL" sz="1600" dirty="0" smtClean="0"/>
            </a:br>
            <a:r>
              <a:rPr lang="pl-PL" sz="1600" dirty="0" smtClean="0"/>
              <a:t>na </a:t>
            </a:r>
            <a:r>
              <a:rPr lang="pl-PL" sz="1600" dirty="0"/>
              <a:t>podjęcie działalności gospodarczej  </a:t>
            </a:r>
          </a:p>
          <a:p>
            <a:pPr algn="just">
              <a:lnSpc>
                <a:spcPct val="100000"/>
              </a:lnSpc>
              <a:spcBef>
                <a:spcPts val="0"/>
              </a:spcBef>
              <a:buFont typeface="Wingdings" panose="05000000000000000000" pitchFamily="2" charset="2"/>
              <a:buChar char="§"/>
            </a:pPr>
            <a:r>
              <a:rPr lang="pl-PL" sz="1600" dirty="0" smtClean="0"/>
              <a:t>w </a:t>
            </a:r>
            <a:r>
              <a:rPr lang="pl-PL" sz="1600" dirty="0"/>
              <a:t>przypadku beneficjentów Programu innych niż osoby fizyczne, zabezpieczenie spłaty pożyczki ustalane jest indywidualnie dla każdej transakcji, na podstawie oceny sytuacji ekonomiczno-finansowej podmiotu ubiegającego się o pożyczkę oraz w zależności od formy prawnej prowadzonej </a:t>
            </a:r>
            <a:r>
              <a:rPr lang="pl-PL" sz="1600" dirty="0" smtClean="0"/>
              <a:t>działalności,</a:t>
            </a:r>
            <a:endParaRPr lang="pl-PL" sz="1600" dirty="0"/>
          </a:p>
          <a:p>
            <a:pPr algn="just">
              <a:lnSpc>
                <a:spcPct val="100000"/>
              </a:lnSpc>
              <a:spcBef>
                <a:spcPts val="0"/>
              </a:spcBef>
              <a:buFont typeface="Wingdings" panose="05000000000000000000" pitchFamily="2" charset="2"/>
              <a:buChar char="§"/>
            </a:pPr>
            <a:r>
              <a:rPr lang="pl-PL" sz="1600" dirty="0"/>
              <a:t>p</a:t>
            </a:r>
            <a:r>
              <a:rPr lang="pl-PL" sz="1600" dirty="0" smtClean="0"/>
              <a:t>ożyczkobiorca </a:t>
            </a:r>
            <a:r>
              <a:rPr lang="pl-PL" sz="1600" dirty="0"/>
              <a:t>może również stworzyć i uzyskać pożyczkę dla kilku </a:t>
            </a:r>
            <a:r>
              <a:rPr lang="pl-PL" sz="1600" dirty="0" smtClean="0"/>
              <a:t>stanowisk,</a:t>
            </a:r>
            <a:endParaRPr lang="pl-PL" sz="1600" dirty="0"/>
          </a:p>
          <a:p>
            <a:pPr algn="just">
              <a:lnSpc>
                <a:spcPct val="100000"/>
              </a:lnSpc>
              <a:spcBef>
                <a:spcPts val="0"/>
              </a:spcBef>
              <a:buFont typeface="Wingdings" panose="05000000000000000000" pitchFamily="2" charset="2"/>
              <a:buChar char="§"/>
            </a:pPr>
            <a:r>
              <a:rPr lang="pl-PL" sz="1600" dirty="0" smtClean="0"/>
              <a:t>pożyczka preferencyjna  - </a:t>
            </a:r>
            <a:r>
              <a:rPr lang="pl-PL" sz="1600" dirty="0"/>
              <a:t>udzielane wsparcie stanowi pomoc </a:t>
            </a:r>
            <a:r>
              <a:rPr lang="pl-PL" sz="1600" b="1" i="1" dirty="0"/>
              <a:t>de </a:t>
            </a:r>
            <a:r>
              <a:rPr lang="pl-PL" sz="1600" b="1" i="1" dirty="0" err="1"/>
              <a:t>minimis</a:t>
            </a:r>
            <a:r>
              <a:rPr lang="pl-PL" sz="1600" dirty="0"/>
              <a:t>.</a:t>
            </a:r>
          </a:p>
          <a:p>
            <a:pPr>
              <a:buNone/>
            </a:pPr>
            <a:endParaRPr lang="pl-PL" sz="1600" dirty="0"/>
          </a:p>
        </p:txBody>
      </p:sp>
      <p:sp>
        <p:nvSpPr>
          <p:cNvPr id="6" name="Prostokąt 5"/>
          <p:cNvSpPr/>
          <p:nvPr/>
        </p:nvSpPr>
        <p:spPr>
          <a:xfrm>
            <a:off x="206828" y="1088572"/>
            <a:ext cx="8741228"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latin typeface="+mj-lt"/>
                <a:cs typeface="Arial" pitchFamily="34" charset="0"/>
              </a:rPr>
              <a:t>MPIPS  +  BANK GOSPODARSTWA KRAJOWEGO </a:t>
            </a:r>
            <a:endParaRPr lang="pl-PL" b="1" dirty="0">
              <a:latin typeface="+mj-lt"/>
              <a:cs typeface="Arial" pitchFamily="34" charset="0"/>
            </a:endParaRPr>
          </a:p>
        </p:txBody>
      </p:sp>
    </p:spTree>
    <p:extLst>
      <p:ext uri="{BB962C8B-B14F-4D97-AF65-F5344CB8AC3E}">
        <p14:creationId xmlns="" xmlns:p14="http://schemas.microsoft.com/office/powerpoint/2010/main" val="3626577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wodzynski\Desktop\Skany\Radmoskie_POŻYCZKA NA START_ULOTKA.jpg"/>
          <p:cNvPicPr>
            <a:picLocks noChangeAspect="1" noChangeArrowheads="1"/>
          </p:cNvPicPr>
          <p:nvPr/>
        </p:nvPicPr>
        <p:blipFill>
          <a:blip r:embed="rId3" cstate="print"/>
          <a:srcRect/>
          <a:stretch>
            <a:fillRect/>
          </a:stretch>
        </p:blipFill>
        <p:spPr bwMode="auto">
          <a:xfrm>
            <a:off x="6150430" y="2906485"/>
            <a:ext cx="2786741" cy="3766457"/>
          </a:xfrm>
          <a:prstGeom prst="rect">
            <a:avLst/>
          </a:prstGeom>
          <a:noFill/>
        </p:spPr>
      </p:pic>
      <p:sp>
        <p:nvSpPr>
          <p:cNvPr id="9" name="Tytuł 8"/>
          <p:cNvSpPr>
            <a:spLocks noGrp="1"/>
          </p:cNvSpPr>
          <p:nvPr>
            <p:ph type="title"/>
          </p:nvPr>
        </p:nvSpPr>
        <p:spPr>
          <a:xfrm>
            <a:off x="272143" y="1023257"/>
            <a:ext cx="8632371" cy="816429"/>
          </a:xfr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defRPr/>
            </a:pPr>
            <a:r>
              <a:rPr lang="pl-PL" sz="1600" b="1" dirty="0" smtClean="0">
                <a:solidFill>
                  <a:srgbClr val="0070C0"/>
                </a:solidFill>
                <a:latin typeface="Georgia" pitchFamily="18" charset="0"/>
                <a:ea typeface="ＭＳ Ｐゴシック" charset="-128"/>
                <a:cs typeface="ＭＳ Ｐゴシック" charset="-128"/>
              </a:rPr>
              <a:t/>
            </a:r>
            <a:br>
              <a:rPr lang="pl-PL" sz="1600" b="1" dirty="0" smtClean="0">
                <a:solidFill>
                  <a:srgbClr val="0070C0"/>
                </a:solidFill>
                <a:latin typeface="Georgia" pitchFamily="18" charset="0"/>
                <a:ea typeface="ＭＳ Ｐゴシック" charset="-128"/>
                <a:cs typeface="ＭＳ Ｐゴシック" charset="-128"/>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r>
              <a:rPr lang="pl-PL" sz="4800" b="1" dirty="0" smtClean="0">
                <a:solidFill>
                  <a:schemeClr val="bg1"/>
                </a:solidFill>
                <a:latin typeface="+mj-lt"/>
                <a:cs typeface="Arial" pitchFamily="34" charset="0"/>
              </a:rPr>
              <a:t>POŻYCZKA NA START</a:t>
            </a:r>
            <a:r>
              <a:rPr lang="pl-PL" sz="4800" dirty="0" smtClean="0">
                <a:solidFill>
                  <a:srgbClr val="0070C0"/>
                </a:solidFill>
                <a:latin typeface="Georgia" pitchFamily="18" charset="0"/>
                <a:cs typeface="Times New Roman" pitchFamily="18" charset="0"/>
              </a:rPr>
              <a:t/>
            </a:r>
            <a:br>
              <a:rPr lang="pl-PL" sz="4800" dirty="0" smtClean="0">
                <a:solidFill>
                  <a:srgbClr val="0070C0"/>
                </a:solidFill>
                <a:latin typeface="Georgia" pitchFamily="18" charset="0"/>
                <a:cs typeface="Times New Roman" pitchFamily="18" charset="0"/>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endParaRPr lang="pl-PL" sz="1600" dirty="0">
              <a:solidFill>
                <a:srgbClr val="0070C0"/>
              </a:solidFill>
              <a:latin typeface="Georgia" pitchFamily="18" charset="0"/>
              <a:cs typeface="Times New Roman" pitchFamily="18" charset="0"/>
            </a:endParaRPr>
          </a:p>
        </p:txBody>
      </p:sp>
      <p:sp>
        <p:nvSpPr>
          <p:cNvPr id="19460" name="Symbol zastępczy zawartości 2"/>
          <p:cNvSpPr>
            <a:spLocks noGrp="1"/>
          </p:cNvSpPr>
          <p:nvPr>
            <p:ph idx="1"/>
          </p:nvPr>
        </p:nvSpPr>
        <p:spPr>
          <a:xfrm>
            <a:off x="2394572" y="3722265"/>
            <a:ext cx="8856984" cy="3690257"/>
          </a:xfrm>
        </p:spPr>
        <p:txBody>
          <a:bodyPr>
            <a:normAutofit/>
          </a:bodyPr>
          <a:lstStyle/>
          <a:p>
            <a:pPr>
              <a:buNone/>
            </a:pPr>
            <a:r>
              <a:rPr lang="pl-PL" sz="1600" b="1" dirty="0" smtClean="0">
                <a:latin typeface="Georgia" pitchFamily="18" charset="0"/>
              </a:rPr>
              <a:t>Pożyczka</a:t>
            </a:r>
            <a:r>
              <a:rPr lang="pl-PL" sz="1600" dirty="0" smtClean="0">
                <a:latin typeface="Georgia" pitchFamily="18" charset="0"/>
              </a:rPr>
              <a:t> </a:t>
            </a:r>
            <a:r>
              <a:rPr lang="pl-PL" sz="1600" dirty="0">
                <a:latin typeface="Georgia" pitchFamily="18" charset="0"/>
              </a:rPr>
              <a:t>– instrument </a:t>
            </a:r>
            <a:r>
              <a:rPr lang="pl-PL" sz="1600" b="1" dirty="0" smtClean="0">
                <a:latin typeface="Georgia" pitchFamily="18" charset="0"/>
              </a:rPr>
              <a:t>zwrotny</a:t>
            </a:r>
            <a:endParaRPr lang="pl-PL" sz="1600" b="1" dirty="0" smtClean="0">
              <a:solidFill>
                <a:srgbClr val="FF0000"/>
              </a:solidFill>
              <a:latin typeface="Georgia" pitchFamily="18" charset="0"/>
            </a:endParaRPr>
          </a:p>
          <a:p>
            <a:pPr>
              <a:buNone/>
            </a:pPr>
            <a:endParaRPr lang="pl-PL" sz="1600" dirty="0" smtClean="0">
              <a:latin typeface="Georgia" pitchFamily="18" charset="0"/>
            </a:endParaRPr>
          </a:p>
          <a:p>
            <a:pPr>
              <a:buNone/>
            </a:pPr>
            <a:endParaRPr lang="pl-PL" sz="1600" b="1" u="sng" dirty="0" smtClean="0">
              <a:latin typeface="Georgia" pitchFamily="18" charset="0"/>
            </a:endParaRPr>
          </a:p>
          <a:p>
            <a:pPr marL="0" indent="0">
              <a:buNone/>
            </a:pPr>
            <a:r>
              <a:rPr lang="pl-PL" sz="1600" b="1" dirty="0" err="1" smtClean="0">
                <a:hlinkClick r:id="rId4"/>
              </a:rPr>
              <a:t>www.pozyczkinafirme.pl</a:t>
            </a:r>
            <a:r>
              <a:rPr lang="pl-PL" sz="1600" b="1" dirty="0" smtClean="0"/>
              <a:t> </a:t>
            </a:r>
          </a:p>
          <a:p>
            <a:pPr marL="0" indent="0">
              <a:buNone/>
            </a:pPr>
            <a:endParaRPr lang="pl-PL" sz="500" dirty="0" smtClean="0">
              <a:latin typeface="Georgia" pitchFamily="18" charset="0"/>
              <a:cs typeface="Arial" pitchFamily="34" charset="0"/>
            </a:endParaRPr>
          </a:p>
        </p:txBody>
      </p:sp>
      <p:sp>
        <p:nvSpPr>
          <p:cNvPr id="4" name="Prostokąt 3"/>
          <p:cNvSpPr/>
          <p:nvPr/>
        </p:nvSpPr>
        <p:spPr>
          <a:xfrm>
            <a:off x="272144" y="2503717"/>
            <a:ext cx="8632370"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
        <p:nvSpPr>
          <p:cNvPr id="6" name="Prostokąt 5"/>
          <p:cNvSpPr/>
          <p:nvPr/>
        </p:nvSpPr>
        <p:spPr>
          <a:xfrm>
            <a:off x="272144" y="1872343"/>
            <a:ext cx="8643256" cy="592150"/>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a:lnSpc>
                <a:spcPct val="120000"/>
              </a:lnSpc>
              <a:spcBef>
                <a:spcPts val="0"/>
              </a:spcBef>
              <a:buNone/>
            </a:pPr>
            <a:r>
              <a:rPr lang="pl-PL" sz="1400" b="1" dirty="0" smtClean="0">
                <a:solidFill>
                  <a:schemeClr val="bg1"/>
                </a:solidFill>
                <a:latin typeface="+mj-lt"/>
              </a:rPr>
              <a:t>KREOWANIE NOWYCH MIEJSC PRACY I PRZEDSIĘBIORCZOŚCI W WOJWEWÓDZTWIE  MAZOWIECKIM </a:t>
            </a:r>
          </a:p>
          <a:p>
            <a:pPr marL="0" indent="0" algn="ctr">
              <a:lnSpc>
                <a:spcPct val="120000"/>
              </a:lnSpc>
              <a:spcBef>
                <a:spcPts val="0"/>
              </a:spcBef>
              <a:buNone/>
            </a:pPr>
            <a:r>
              <a:rPr lang="pl-PL" sz="1400" b="1" dirty="0" smtClean="0">
                <a:solidFill>
                  <a:schemeClr val="bg1"/>
                </a:solidFill>
                <a:latin typeface="+mj-lt"/>
              </a:rPr>
              <a:t>ZA POMOCĄ INSTRUMENTÓW INŻYNIERII FINANSOWEJ</a:t>
            </a:r>
          </a:p>
        </p:txBody>
      </p:sp>
    </p:spTree>
    <p:extLst>
      <p:ext uri="{BB962C8B-B14F-4D97-AF65-F5344CB8AC3E}">
        <p14:creationId xmlns="" xmlns:p14="http://schemas.microsoft.com/office/powerpoint/2010/main" val="1457176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3028" y="1676401"/>
            <a:ext cx="8782372" cy="5013960"/>
          </a:xfrm>
        </p:spPr>
        <p:txBody>
          <a:bodyPr/>
          <a:lstStyle/>
          <a:p>
            <a:pPr algn="just">
              <a:buNone/>
            </a:pPr>
            <a:r>
              <a:rPr lang="pl-PL" sz="1600" b="1" dirty="0" smtClean="0"/>
              <a:t>Cel projektu:</a:t>
            </a:r>
          </a:p>
          <a:p>
            <a:pPr algn="just">
              <a:buFont typeface="Wingdings" panose="05000000000000000000" pitchFamily="2" charset="2"/>
              <a:buChar char="§"/>
            </a:pPr>
            <a:r>
              <a:rPr lang="pl-PL" sz="1600" dirty="0" smtClean="0"/>
              <a:t>wsparcie samozatrudnienia osób z terenu województwa mazowieckiego, poprzez udzielenie kompleksowego wsparcia szkoleniowo-doradczego oraz finansowego, w postaci pożyczki </a:t>
            </a:r>
            <a:br>
              <a:rPr lang="pl-PL" sz="1600" dirty="0" smtClean="0"/>
            </a:br>
            <a:r>
              <a:rPr lang="pl-PL" sz="1600" dirty="0" smtClean="0"/>
              <a:t>o preferencyjnym oprocentowaniu.</a:t>
            </a:r>
          </a:p>
          <a:p>
            <a:pPr algn="just">
              <a:buNone/>
            </a:pPr>
            <a:endParaRPr lang="pl-PL" sz="1600" dirty="0" smtClean="0"/>
          </a:p>
          <a:p>
            <a:pPr algn="just">
              <a:buNone/>
            </a:pPr>
            <a:r>
              <a:rPr lang="pl-PL" sz="1600" b="1" dirty="0" smtClean="0"/>
              <a:t>Miejsce realizacji:</a:t>
            </a:r>
          </a:p>
          <a:p>
            <a:pPr algn="just">
              <a:buFont typeface="Wingdings" panose="05000000000000000000" pitchFamily="2" charset="2"/>
              <a:buChar char="§"/>
            </a:pPr>
            <a:r>
              <a:rPr lang="pl-PL" sz="1600" dirty="0"/>
              <a:t>z</a:t>
            </a:r>
            <a:r>
              <a:rPr lang="pl-PL" sz="1600" dirty="0" smtClean="0"/>
              <a:t>asięgiem terytorialnym projektu jest obszar Województwa Mazowieckiego.</a:t>
            </a:r>
          </a:p>
          <a:p>
            <a:pPr algn="just">
              <a:buNone/>
            </a:pPr>
            <a:endParaRPr lang="pl-PL" sz="1600" dirty="0" smtClean="0"/>
          </a:p>
          <a:p>
            <a:pPr algn="just">
              <a:buNone/>
            </a:pPr>
            <a:r>
              <a:rPr lang="pl-PL" sz="1600" b="1" dirty="0" smtClean="0"/>
              <a:t>Grupa docelowa:</a:t>
            </a:r>
          </a:p>
          <a:p>
            <a:pPr algn="just">
              <a:buFont typeface="Wingdings" panose="05000000000000000000" pitchFamily="2" charset="2"/>
              <a:buChar char="§"/>
            </a:pPr>
            <a:r>
              <a:rPr lang="pl-PL" sz="1600" dirty="0"/>
              <a:t>z</a:t>
            </a:r>
            <a:r>
              <a:rPr lang="pl-PL" sz="1600" dirty="0" smtClean="0"/>
              <a:t>godnie z Wnioskiem o dofinansowanie Projektu „Kreowanie nowych miejsc pracy </a:t>
            </a:r>
            <a:br>
              <a:rPr lang="pl-PL" sz="1600" dirty="0" smtClean="0"/>
            </a:br>
            <a:r>
              <a:rPr lang="pl-PL" sz="1600" dirty="0" smtClean="0"/>
              <a:t>i przedsiębiorczości w woj. mazowieckim za pomocą instrumentów inżynierii finansowej” Beneficjent zastrzega sobie prawo do zrekrutowania osób:</a:t>
            </a:r>
          </a:p>
          <a:p>
            <a:pPr algn="just">
              <a:buNone/>
            </a:pPr>
            <a:r>
              <a:rPr lang="pl-PL" sz="1600" dirty="0" smtClean="0"/>
              <a:t>a) zarejestrowanych, jako bezrobotne w Powiatowym Urzędzie Pracy;</a:t>
            </a:r>
          </a:p>
          <a:p>
            <a:pPr algn="just">
              <a:buNone/>
            </a:pPr>
            <a:r>
              <a:rPr lang="pl-PL" sz="1600" dirty="0" smtClean="0"/>
              <a:t>b) nieaktywnych zawodowo </a:t>
            </a:r>
          </a:p>
          <a:p>
            <a:pPr algn="just">
              <a:buNone/>
            </a:pPr>
            <a:r>
              <a:rPr lang="pl-PL" sz="1600" dirty="0" smtClean="0"/>
              <a:t>c) zatrudnionych.</a:t>
            </a:r>
          </a:p>
          <a:p>
            <a:pPr>
              <a:buNone/>
            </a:pPr>
            <a:endParaRPr lang="pl-PL" sz="1600" dirty="0" smtClean="0"/>
          </a:p>
          <a:p>
            <a:pPr>
              <a:buNone/>
            </a:pPr>
            <a:endParaRPr lang="pl-PL" sz="1600" dirty="0" smtClean="0"/>
          </a:p>
          <a:p>
            <a:pPr>
              <a:buNone/>
            </a:pPr>
            <a:endParaRPr lang="pl-PL" sz="1600" dirty="0" smtClean="0"/>
          </a:p>
        </p:txBody>
      </p:sp>
      <p:sp>
        <p:nvSpPr>
          <p:cNvPr id="2" name="Prostokąt 1"/>
          <p:cNvSpPr/>
          <p:nvPr/>
        </p:nvSpPr>
        <p:spPr>
          <a:xfrm>
            <a:off x="174171" y="1077686"/>
            <a:ext cx="8697686"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1871373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752" y="1839685"/>
            <a:ext cx="8640960" cy="4582885"/>
          </a:xfrm>
        </p:spPr>
        <p:txBody>
          <a:bodyPr>
            <a:normAutofit/>
          </a:bodyPr>
          <a:lstStyle/>
          <a:p>
            <a:pPr>
              <a:buNone/>
            </a:pPr>
            <a:r>
              <a:rPr lang="pl-PL" sz="1600" b="1" dirty="0" smtClean="0"/>
              <a:t>Dla kogo?</a:t>
            </a:r>
          </a:p>
          <a:p>
            <a:pPr>
              <a:buNone/>
            </a:pPr>
            <a:endParaRPr lang="pl-PL" sz="1600" dirty="0" smtClean="0"/>
          </a:p>
          <a:p>
            <a:pPr algn="just">
              <a:buNone/>
            </a:pPr>
            <a:r>
              <a:rPr lang="pl-PL" sz="1600" dirty="0" smtClean="0"/>
              <a:t>O pożyczkę ze środków Funduszu Pożyczkowego mogą ubiegać się osoby fizyczne, które: </a:t>
            </a:r>
          </a:p>
          <a:p>
            <a:pPr algn="just">
              <a:buFont typeface="Wingdings" panose="05000000000000000000" pitchFamily="2" charset="2"/>
              <a:buChar char="§"/>
            </a:pPr>
            <a:r>
              <a:rPr lang="pl-PL" sz="1600" dirty="0" smtClean="0"/>
              <a:t>w okresie 12 </a:t>
            </a:r>
            <a:r>
              <a:rPr lang="pl-PL" sz="1600" dirty="0" err="1" smtClean="0"/>
              <a:t>m-cy</a:t>
            </a:r>
            <a:r>
              <a:rPr lang="pl-PL" sz="1600" dirty="0" smtClean="0"/>
              <a:t> poprzedzających dzień przystąpienia do projektu nie posiadały zarejestrowanej działalności gospodarczej oraz nie korzystały i nie korzystają równolegle </a:t>
            </a:r>
            <a:br>
              <a:rPr lang="pl-PL" sz="1600" dirty="0" smtClean="0"/>
            </a:br>
            <a:r>
              <a:rPr lang="pl-PL" sz="1600" dirty="0" smtClean="0"/>
              <a:t>z innych środków publicznych, w tym m.in. ze środków EFS, PFRON, EFRR, lub Funduszu Pracy na pokrycie tych samych wydatków związanych z prowadzoną działalnością; </a:t>
            </a:r>
          </a:p>
          <a:p>
            <a:pPr algn="just">
              <a:buFont typeface="Wingdings" panose="05000000000000000000" pitchFamily="2" charset="2"/>
              <a:buChar char="§"/>
            </a:pPr>
            <a:r>
              <a:rPr lang="pl-PL" sz="1600" dirty="0" smtClean="0"/>
              <a:t>zamieszkują na terenie województwa mazowieckiego; </a:t>
            </a:r>
          </a:p>
          <a:p>
            <a:pPr algn="just">
              <a:buFont typeface="Wingdings" panose="05000000000000000000" pitchFamily="2" charset="2"/>
              <a:buChar char="§"/>
            </a:pPr>
            <a:r>
              <a:rPr lang="pl-PL" sz="1600" dirty="0" smtClean="0"/>
              <a:t>złożą deklarację udziału w Projekcie wraz z Formularzem Zgłoszeniowym;</a:t>
            </a:r>
          </a:p>
          <a:p>
            <a:pPr algn="just">
              <a:buFont typeface="Wingdings" panose="05000000000000000000" pitchFamily="2" charset="2"/>
              <a:buChar char="§"/>
            </a:pPr>
            <a:r>
              <a:rPr lang="pl-PL" sz="1600" dirty="0" smtClean="0"/>
              <a:t>przedstawią wniosek o pożyczkę wraz z wymaganymi załącznikami według wzoru obowiązującego  w Funduszu.</a:t>
            </a:r>
          </a:p>
        </p:txBody>
      </p:sp>
      <p:sp>
        <p:nvSpPr>
          <p:cNvPr id="4" name="Prostokąt 3"/>
          <p:cNvSpPr/>
          <p:nvPr/>
        </p:nvSpPr>
        <p:spPr>
          <a:xfrm>
            <a:off x="206830" y="1066800"/>
            <a:ext cx="8665028"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3399310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0763" y="1643744"/>
            <a:ext cx="8756408" cy="4892040"/>
          </a:xfrm>
        </p:spPr>
        <p:txBody>
          <a:bodyPr>
            <a:normAutofit/>
          </a:bodyPr>
          <a:lstStyle/>
          <a:p>
            <a:pPr marL="0" indent="0" algn="just">
              <a:buNone/>
            </a:pPr>
            <a:r>
              <a:rPr lang="pl-PL" sz="1700" b="1" dirty="0" smtClean="0"/>
              <a:t>Procedura</a:t>
            </a:r>
            <a:endParaRPr lang="pl-PL" sz="1600" dirty="0"/>
          </a:p>
          <a:p>
            <a:pPr algn="just">
              <a:buFont typeface="Wingdings" panose="05000000000000000000" pitchFamily="2" charset="2"/>
              <a:buChar char="§"/>
            </a:pPr>
            <a:r>
              <a:rPr lang="pl-PL" sz="1600" dirty="0" smtClean="0"/>
              <a:t>Plan przedsięwzięcia i cel pożyczki oceniany jest przez Komisję Pożyczkową.</a:t>
            </a:r>
          </a:p>
          <a:p>
            <a:pPr algn="just">
              <a:buFont typeface="Wingdings" panose="05000000000000000000" pitchFamily="2" charset="2"/>
              <a:buChar char="§"/>
            </a:pPr>
            <a:r>
              <a:rPr lang="pl-PL" sz="1600" dirty="0" smtClean="0"/>
              <a:t>Uczestnicy wezmą udział w szkoleniach według wymagań projektu oraz dokonają ustalonych zabezpieczeń pożyczki.</a:t>
            </a:r>
          </a:p>
          <a:p>
            <a:pPr algn="just">
              <a:buFont typeface="Wingdings" panose="05000000000000000000" pitchFamily="2" charset="2"/>
              <a:buChar char="§"/>
            </a:pPr>
            <a:r>
              <a:rPr lang="pl-PL" sz="1600" dirty="0" smtClean="0"/>
              <a:t>Po pozytywnej decyzji Komisji Pożyczkowej a przed podpisaniem umowy pożyczkowej  Uczestnicy dokonają rejestracji działalności gospodarczej na terenie województwa mazowieckiego.</a:t>
            </a:r>
          </a:p>
          <a:p>
            <a:pPr algn="just"/>
            <a:endParaRPr lang="pl-PL" sz="1600" dirty="0" smtClean="0"/>
          </a:p>
          <a:p>
            <a:pPr marL="0" indent="0" algn="just">
              <a:buNone/>
            </a:pPr>
            <a:r>
              <a:rPr lang="pl-PL" sz="1700" b="1" dirty="0" smtClean="0"/>
              <a:t>Z udziału w projekcie wykluczone są:</a:t>
            </a:r>
          </a:p>
          <a:p>
            <a:pPr algn="just">
              <a:buFont typeface="Wingdings" panose="05000000000000000000" pitchFamily="2" charset="2"/>
              <a:buChar char="§"/>
            </a:pPr>
            <a:r>
              <a:rPr lang="pl-PL" sz="1600" dirty="0" smtClean="0"/>
              <a:t>osoby, które były uczestnikami spółek osobowych prawa handlowego oraz  spółek cywilnych w okresie ostatnich 12 miesięcy.</a:t>
            </a:r>
          </a:p>
          <a:p>
            <a:pPr algn="just">
              <a:buFont typeface="Wingdings" panose="05000000000000000000" pitchFamily="2" charset="2"/>
              <a:buChar char="§"/>
            </a:pPr>
            <a:r>
              <a:rPr lang="pl-PL" sz="1600" dirty="0" smtClean="0"/>
              <a:t>osoby, które były udziałowcami lub akcjonariuszami spółek kapitałowych prawa handlowego w okresie 12 kolejnych miesięcy przed przystąpieniem do Projektu.</a:t>
            </a:r>
          </a:p>
          <a:p>
            <a:pPr algn="just">
              <a:buFont typeface="Wingdings" panose="05000000000000000000" pitchFamily="2" charset="2"/>
              <a:buChar char="§"/>
            </a:pPr>
            <a:r>
              <a:rPr lang="pl-PL" sz="1600" dirty="0" smtClean="0"/>
              <a:t>osoby, które były członkami spółdzielni utworzonych na podstawie prawa spółdzielczego </a:t>
            </a:r>
            <a:br>
              <a:rPr lang="pl-PL" sz="1600" dirty="0" smtClean="0"/>
            </a:br>
            <a:r>
              <a:rPr lang="pl-PL" sz="1600" dirty="0" smtClean="0"/>
              <a:t>w okresie 12 kolejnych miesięcy przed przystąpieniem do Projektu.</a:t>
            </a:r>
            <a:endParaRPr lang="pl-PL" sz="1600" dirty="0"/>
          </a:p>
        </p:txBody>
      </p:sp>
      <p:sp>
        <p:nvSpPr>
          <p:cNvPr id="4" name="Prostokąt 3"/>
          <p:cNvSpPr/>
          <p:nvPr/>
        </p:nvSpPr>
        <p:spPr>
          <a:xfrm>
            <a:off x="163286" y="1066800"/>
            <a:ext cx="8741228"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683824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5" name="Prostokąt 4"/>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Text Box 4"/>
          <p:cNvSpPr txBox="1">
            <a:spLocks noChangeArrowheads="1"/>
          </p:cNvSpPr>
          <p:nvPr/>
        </p:nvSpPr>
        <p:spPr bwMode="auto">
          <a:xfrm>
            <a:off x="306611" y="1905000"/>
            <a:ext cx="8636106" cy="12640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b="1" i="0" dirty="0">
                <a:latin typeface="Georgia" panose="02040502050405020303" pitchFamily="18" charset="0"/>
                <a:cs typeface="Arial" panose="020B0604020202020204" pitchFamily="34" charset="0"/>
              </a:rPr>
              <a:t>Umowa Partnerstwa</a:t>
            </a:r>
            <a:r>
              <a:rPr lang="pl-PL" altLang="pl-PL" i="0" dirty="0">
                <a:latin typeface="Georgia" panose="02040502050405020303" pitchFamily="18" charset="0"/>
                <a:cs typeface="Arial" panose="020B0604020202020204" pitchFamily="34" charset="0"/>
              </a:rPr>
              <a:t> - umowa określająca uwarunkowania, cele i kierunki wykorzystania środków pochodzących z budżetu UE, przygotowywana przez państwo członkowskie i zatwierdzana w drodze decyzji przez Komisję Europejską. </a:t>
            </a:r>
          </a:p>
          <a:p>
            <a:pPr>
              <a:buClrTx/>
              <a:buFontTx/>
              <a:buNone/>
            </a:pPr>
            <a:endParaRPr lang="pl-PL" altLang="pl-PL" sz="400" b="1" dirty="0">
              <a:solidFill>
                <a:srgbClr val="FF0000"/>
              </a:solidFill>
              <a:latin typeface="Georgia" panose="02040502050405020303" pitchFamily="18" charset="0"/>
              <a:cs typeface="Arial" panose="020B0604020202020204" pitchFamily="34" charset="0"/>
            </a:endParaRPr>
          </a:p>
          <a:p>
            <a:pPr algn="just">
              <a:buClrTx/>
              <a:buFontTx/>
              <a:buNone/>
            </a:pPr>
            <a:r>
              <a:rPr lang="pl-PL" altLang="pl-PL" b="1" dirty="0">
                <a:solidFill>
                  <a:srgbClr val="FF0000"/>
                </a:solidFill>
                <a:latin typeface="Georgia" panose="02040502050405020303" pitchFamily="18" charset="0"/>
                <a:cs typeface="Arial" panose="020B0604020202020204" pitchFamily="34" charset="0"/>
              </a:rPr>
              <a:t>                                  </a:t>
            </a:r>
            <a:r>
              <a:rPr lang="pl-PL" altLang="pl-PL" b="1" dirty="0" smtClean="0">
                <a:solidFill>
                  <a:srgbClr val="FF0000"/>
                </a:solidFill>
                <a:latin typeface="Georgia" panose="02040502050405020303" pitchFamily="18" charset="0"/>
                <a:cs typeface="Arial" panose="020B0604020202020204" pitchFamily="34" charset="0"/>
              </a:rPr>
              <a:t>        </a:t>
            </a:r>
            <a:r>
              <a:rPr lang="pl-PL" altLang="pl-PL" sz="1600" b="1" dirty="0" smtClean="0">
                <a:solidFill>
                  <a:srgbClr val="0070C0"/>
                </a:solidFill>
                <a:latin typeface="Georgia" panose="02040502050405020303" pitchFamily="18" charset="0"/>
                <a:cs typeface="Arial" panose="020B0604020202020204" pitchFamily="34" charset="0"/>
              </a:rPr>
              <a:t>Zatwierdzona </a:t>
            </a:r>
            <a:r>
              <a:rPr lang="pl-PL" altLang="pl-PL" sz="1600" b="1" dirty="0">
                <a:solidFill>
                  <a:srgbClr val="0070C0"/>
                </a:solidFill>
                <a:latin typeface="Georgia" panose="02040502050405020303" pitchFamily="18" charset="0"/>
                <a:cs typeface="Arial" panose="020B0604020202020204" pitchFamily="34" charset="0"/>
              </a:rPr>
              <a:t>przez Komisję Europejską 23 maja 2014 r.</a:t>
            </a:r>
          </a:p>
        </p:txBody>
      </p:sp>
      <p:sp>
        <p:nvSpPr>
          <p:cNvPr id="8" name="Text Box 5"/>
          <p:cNvSpPr txBox="1">
            <a:spLocks noChangeArrowheads="1"/>
          </p:cNvSpPr>
          <p:nvPr/>
        </p:nvSpPr>
        <p:spPr bwMode="auto">
          <a:xfrm>
            <a:off x="328382" y="3581400"/>
            <a:ext cx="8589535" cy="23412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i="0" dirty="0">
                <a:latin typeface="Georgia" panose="02040502050405020303" pitchFamily="18" charset="0"/>
                <a:cs typeface="Arial" panose="020B0604020202020204" pitchFamily="34" charset="0"/>
              </a:rPr>
              <a:t>Programy Operacyjne</a:t>
            </a:r>
            <a:r>
              <a:rPr lang="pl-PL" altLang="pl-PL" sz="1600" i="0" dirty="0">
                <a:latin typeface="Georgia" panose="02040502050405020303" pitchFamily="18" charset="0"/>
                <a:cs typeface="Arial" panose="020B0604020202020204" pitchFamily="34" charset="0"/>
              </a:rPr>
              <a:t> - programy służące realizacji Umowy Partnerstwa, opracowywane przez:</a:t>
            </a:r>
          </a:p>
          <a:p>
            <a:pPr algn="just">
              <a:buClrTx/>
              <a:buFontTx/>
              <a:buNone/>
            </a:pPr>
            <a:endParaRPr lang="pl-PL" altLang="pl-PL" sz="600" i="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pl-PL" altLang="pl-PL" sz="1600" b="1" i="0" dirty="0" smtClean="0">
                <a:latin typeface="Georgia" panose="02040502050405020303" pitchFamily="18" charset="0"/>
                <a:cs typeface="Arial" panose="020B0604020202020204" pitchFamily="34" charset="0"/>
              </a:rPr>
              <a:t>Ministra </a:t>
            </a:r>
            <a:r>
              <a:rPr lang="pl-PL" altLang="pl-PL" sz="1600" b="1" i="0" dirty="0">
                <a:latin typeface="Georgia" panose="02040502050405020303" pitchFamily="18" charset="0"/>
                <a:cs typeface="Arial" panose="020B0604020202020204" pitchFamily="34" charset="0"/>
              </a:rPr>
              <a:t>Infrastruktury i Rozwoju </a:t>
            </a:r>
            <a:r>
              <a:rPr lang="pl-PL" altLang="pl-PL" sz="1400" b="1" i="0" dirty="0" smtClean="0">
                <a:latin typeface="Georgia" panose="02040502050405020303" pitchFamily="18" charset="0"/>
                <a:cs typeface="Arial" panose="020B0604020202020204" pitchFamily="34" charset="0"/>
              </a:rPr>
              <a:t>(</a:t>
            </a:r>
            <a:r>
              <a:rPr lang="pl-PL" altLang="pl-PL" sz="1400" i="0" dirty="0" err="1" smtClean="0">
                <a:latin typeface="Georgia" panose="02040502050405020303" pitchFamily="18" charset="0"/>
                <a:cs typeface="Arial" panose="020B0604020202020204" pitchFamily="34" charset="0"/>
              </a:rPr>
              <a:t>teraz:</a:t>
            </a:r>
            <a:r>
              <a:rPr lang="pl-PL" altLang="pl-PL" sz="1400" b="1" i="0" dirty="0" err="1" smtClean="0">
                <a:latin typeface="Georgia" panose="02040502050405020303" pitchFamily="18" charset="0"/>
                <a:cs typeface="Arial" panose="020B0604020202020204" pitchFamily="34" charset="0"/>
              </a:rPr>
              <a:t>Minister</a:t>
            </a:r>
            <a:r>
              <a:rPr lang="pl-PL" altLang="pl-PL" sz="1400" b="1" i="0" dirty="0" smtClean="0">
                <a:latin typeface="Georgia" panose="02040502050405020303" pitchFamily="18" charset="0"/>
                <a:cs typeface="Arial" panose="020B0604020202020204" pitchFamily="34" charset="0"/>
              </a:rPr>
              <a:t> Rozwoju) </a:t>
            </a:r>
            <a:r>
              <a:rPr lang="pl-PL" altLang="pl-PL" sz="1600" i="0" dirty="0" smtClean="0">
                <a:latin typeface="Georgia" panose="02040502050405020303" pitchFamily="18" charset="0"/>
                <a:cs typeface="Arial" panose="020B0604020202020204" pitchFamily="34" charset="0"/>
              </a:rPr>
              <a:t>(</a:t>
            </a:r>
            <a:r>
              <a:rPr lang="pl-PL" altLang="pl-PL" sz="1600" b="1" i="0" dirty="0" smtClean="0">
                <a:solidFill>
                  <a:schemeClr val="accent5"/>
                </a:solidFill>
                <a:latin typeface="Georgia" panose="02040502050405020303" pitchFamily="18" charset="0"/>
                <a:cs typeface="Arial" panose="020B0604020202020204" pitchFamily="34" charset="0"/>
              </a:rPr>
              <a:t>programy </a:t>
            </a:r>
            <a:r>
              <a:rPr lang="pl-PL" altLang="pl-PL" sz="1600" b="1" i="0" dirty="0">
                <a:solidFill>
                  <a:schemeClr val="accent5"/>
                </a:solidFill>
                <a:latin typeface="Georgia" panose="02040502050405020303" pitchFamily="18" charset="0"/>
                <a:cs typeface="Arial" panose="020B0604020202020204" pitchFamily="34" charset="0"/>
              </a:rPr>
              <a:t>krajowe </a:t>
            </a:r>
            <a:r>
              <a:rPr lang="pl-PL" altLang="pl-PL" sz="1600" i="0" dirty="0">
                <a:latin typeface="Georgia" panose="02040502050405020303" pitchFamily="18" charset="0"/>
                <a:cs typeface="Arial" panose="020B0604020202020204" pitchFamily="34" charset="0"/>
              </a:rPr>
              <a:t>w ramach Polityki Spójności),</a:t>
            </a:r>
          </a:p>
          <a:p>
            <a:pPr marL="285750" indent="-285750" algn="just">
              <a:buClrTx/>
              <a:buFont typeface="Wingdings" panose="05000000000000000000" pitchFamily="2" charset="2"/>
              <a:buChar char="Ø"/>
            </a:pPr>
            <a:endParaRPr lang="pl-PL" altLang="pl-PL" sz="600" i="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pl-PL" altLang="pl-PL" sz="1600" b="1" i="0" dirty="0" smtClean="0">
                <a:latin typeface="Georgia" panose="02040502050405020303" pitchFamily="18" charset="0"/>
                <a:cs typeface="Arial" panose="020B0604020202020204" pitchFamily="34" charset="0"/>
              </a:rPr>
              <a:t>Ministra </a:t>
            </a:r>
            <a:r>
              <a:rPr lang="pl-PL" altLang="pl-PL" sz="1600" b="1" i="0" dirty="0">
                <a:latin typeface="Georgia" panose="02040502050405020303" pitchFamily="18" charset="0"/>
                <a:cs typeface="Arial" panose="020B0604020202020204" pitchFamily="34" charset="0"/>
              </a:rPr>
              <a:t>Rolnictwa i Rozwoju Wsi </a:t>
            </a:r>
            <a:r>
              <a:rPr lang="pl-PL" altLang="pl-PL" sz="1600" i="0" dirty="0">
                <a:latin typeface="Georgia" panose="02040502050405020303" pitchFamily="18" charset="0"/>
                <a:cs typeface="Arial" panose="020B0604020202020204" pitchFamily="34" charset="0"/>
              </a:rPr>
              <a:t>(</a:t>
            </a:r>
            <a:r>
              <a:rPr lang="pl-PL" altLang="pl-PL" sz="1600" b="1" i="0" dirty="0">
                <a:solidFill>
                  <a:schemeClr val="accent5"/>
                </a:solidFill>
                <a:latin typeface="Georgia" panose="02040502050405020303" pitchFamily="18" charset="0"/>
                <a:cs typeface="Arial" panose="020B0604020202020204" pitchFamily="34" charset="0"/>
              </a:rPr>
              <a:t>programy krajowe</a:t>
            </a:r>
            <a:r>
              <a:rPr lang="pl-PL" altLang="pl-PL" sz="1600" i="0" dirty="0">
                <a:solidFill>
                  <a:schemeClr val="accent5"/>
                </a:solidFill>
                <a:latin typeface="Georgia" panose="02040502050405020303" pitchFamily="18" charset="0"/>
                <a:cs typeface="Arial" panose="020B0604020202020204" pitchFamily="34" charset="0"/>
              </a:rPr>
              <a:t> </a:t>
            </a:r>
            <a:r>
              <a:rPr lang="pl-PL" altLang="pl-PL" sz="1600" i="0" dirty="0">
                <a:latin typeface="Georgia" panose="02040502050405020303" pitchFamily="18" charset="0"/>
                <a:cs typeface="Arial" panose="020B0604020202020204" pitchFamily="34" charset="0"/>
              </a:rPr>
              <a:t>w ramach Wspólnej </a:t>
            </a:r>
            <a:r>
              <a:rPr lang="pl-PL" altLang="pl-PL" sz="1600" i="0" dirty="0" smtClean="0">
                <a:latin typeface="Georgia" panose="02040502050405020303" pitchFamily="18" charset="0"/>
                <a:cs typeface="Arial" panose="020B0604020202020204" pitchFamily="34" charset="0"/>
              </a:rPr>
              <a:t>Polityki Rolnej </a:t>
            </a:r>
            <a:r>
              <a:rPr lang="pl-PL" altLang="pl-PL" sz="1600" i="0" dirty="0">
                <a:latin typeface="Georgia" panose="02040502050405020303" pitchFamily="18" charset="0"/>
                <a:cs typeface="Arial" panose="020B0604020202020204" pitchFamily="34" charset="0"/>
              </a:rPr>
              <a:t>i Wspólnej Polityki Rybołówstwa),</a:t>
            </a:r>
          </a:p>
          <a:p>
            <a:pPr marL="285750" indent="-285750" algn="just">
              <a:buClrTx/>
              <a:buFont typeface="Wingdings" panose="05000000000000000000" pitchFamily="2" charset="2"/>
              <a:buChar char="Ø"/>
            </a:pPr>
            <a:endParaRPr lang="pl-PL" altLang="pl-PL" sz="600" i="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pl-PL" altLang="pl-PL" sz="1600" b="1" i="0" dirty="0" smtClean="0">
                <a:latin typeface="Georgia" panose="02040502050405020303" pitchFamily="18" charset="0"/>
                <a:cs typeface="Arial" panose="020B0604020202020204" pitchFamily="34" charset="0"/>
              </a:rPr>
              <a:t>Zarządy </a:t>
            </a:r>
            <a:r>
              <a:rPr lang="pl-PL" altLang="pl-PL" sz="1600" b="1" i="0" dirty="0">
                <a:latin typeface="Georgia" panose="02040502050405020303" pitchFamily="18" charset="0"/>
                <a:cs typeface="Arial" panose="020B0604020202020204" pitchFamily="34" charset="0"/>
              </a:rPr>
              <a:t>Województw</a:t>
            </a:r>
            <a:r>
              <a:rPr lang="pl-PL" altLang="pl-PL" sz="1600" i="0" dirty="0">
                <a:latin typeface="Georgia" panose="02040502050405020303" pitchFamily="18" charset="0"/>
                <a:cs typeface="Arial" panose="020B0604020202020204" pitchFamily="34" charset="0"/>
              </a:rPr>
              <a:t> (</a:t>
            </a:r>
            <a:r>
              <a:rPr lang="pl-PL" altLang="pl-PL" sz="1600" b="1" i="0" dirty="0">
                <a:solidFill>
                  <a:schemeClr val="accent5"/>
                </a:solidFill>
                <a:latin typeface="Georgia" panose="02040502050405020303" pitchFamily="18" charset="0"/>
                <a:cs typeface="Arial" panose="020B0604020202020204" pitchFamily="34" charset="0"/>
              </a:rPr>
              <a:t>programy regionalne </a:t>
            </a:r>
            <a:r>
              <a:rPr lang="pl-PL" altLang="pl-PL" sz="1600" i="0" dirty="0">
                <a:latin typeface="Georgia" panose="02040502050405020303" pitchFamily="18" charset="0"/>
                <a:cs typeface="Arial" panose="020B0604020202020204" pitchFamily="34" charset="0"/>
              </a:rPr>
              <a:t>w ramach Polityki Spójności - EFRR </a:t>
            </a:r>
            <a:r>
              <a:rPr lang="pl-PL" altLang="pl-PL" sz="1600" i="0" dirty="0" smtClean="0">
                <a:latin typeface="Georgia" panose="02040502050405020303" pitchFamily="18" charset="0"/>
                <a:cs typeface="Arial" panose="020B0604020202020204" pitchFamily="34" charset="0"/>
              </a:rPr>
              <a:t/>
            </a:r>
            <a:br>
              <a:rPr lang="pl-PL" altLang="pl-PL" sz="1600" i="0" dirty="0" smtClean="0">
                <a:latin typeface="Georgia" panose="02040502050405020303" pitchFamily="18" charset="0"/>
                <a:cs typeface="Arial" panose="020B0604020202020204" pitchFamily="34" charset="0"/>
              </a:rPr>
            </a:br>
            <a:r>
              <a:rPr lang="pl-PL" altLang="pl-PL" sz="1600" i="0" dirty="0" smtClean="0">
                <a:latin typeface="Georgia" panose="02040502050405020303" pitchFamily="18" charset="0"/>
                <a:cs typeface="Arial" panose="020B0604020202020204" pitchFamily="34" charset="0"/>
              </a:rPr>
              <a:t>i </a:t>
            </a:r>
            <a:r>
              <a:rPr lang="pl-PL" altLang="pl-PL" sz="1600" i="0" dirty="0">
                <a:latin typeface="Georgia" panose="02040502050405020303" pitchFamily="18" charset="0"/>
                <a:cs typeface="Arial" panose="020B0604020202020204" pitchFamily="34" charset="0"/>
              </a:rPr>
              <a:t>EFS).</a:t>
            </a:r>
            <a:r>
              <a:rPr lang="pl-PL" altLang="pl-PL" sz="1600" b="1" i="0" dirty="0">
                <a:solidFill>
                  <a:srgbClr val="FF0000"/>
                </a:solidFill>
                <a:latin typeface="Georgia" panose="02040502050405020303" pitchFamily="18" charset="0"/>
                <a:cs typeface="Arial" panose="020B0604020202020204" pitchFamily="34" charset="0"/>
              </a:rPr>
              <a:t> </a:t>
            </a:r>
          </a:p>
        </p:txBody>
      </p:sp>
      <p:sp>
        <p:nvSpPr>
          <p:cNvPr id="9" name="Prostokąt 8"/>
          <p:cNvSpPr/>
          <p:nvPr/>
        </p:nvSpPr>
        <p:spPr>
          <a:xfrm>
            <a:off x="152401" y="1098486"/>
            <a:ext cx="8784770"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accent5"/>
                </a:solidFill>
                <a:latin typeface="+mj-lt"/>
              </a:rPr>
              <a:t>DOKUMENTY PROGRAMOWE NEGOCJOWANE Z UE</a:t>
            </a:r>
            <a:endParaRPr lang="pl-PL" sz="3200" b="1" dirty="0">
              <a:solidFill>
                <a:schemeClr val="accent5"/>
              </a:solidFill>
              <a:latin typeface="+mj-lt"/>
            </a:endParaRPr>
          </a:p>
        </p:txBody>
      </p:sp>
    </p:spTree>
    <p:extLst>
      <p:ext uri="{BB962C8B-B14F-4D97-AF65-F5344CB8AC3E}">
        <p14:creationId xmlns="" xmlns:p14="http://schemas.microsoft.com/office/powerpoint/2010/main" val="1760591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600199"/>
            <a:ext cx="8616255" cy="5040087"/>
          </a:xfrm>
        </p:spPr>
        <p:txBody>
          <a:bodyPr>
            <a:noAutofit/>
          </a:bodyPr>
          <a:lstStyle/>
          <a:p>
            <a:pPr marL="0" indent="0" algn="just">
              <a:buNone/>
            </a:pPr>
            <a:r>
              <a:rPr lang="pl-PL" sz="1600" b="1" dirty="0" smtClean="0"/>
              <a:t>Na co można przeznaczyć pożyczkę?</a:t>
            </a:r>
          </a:p>
          <a:p>
            <a:pPr algn="just">
              <a:buNone/>
            </a:pPr>
            <a:endParaRPr lang="pl-PL" sz="900" dirty="0"/>
          </a:p>
          <a:p>
            <a:pPr algn="just">
              <a:buFont typeface="Wingdings" pitchFamily="2" charset="2"/>
              <a:buChar char="§"/>
            </a:pPr>
            <a:r>
              <a:rPr lang="pl-PL" sz="1600" dirty="0" smtClean="0"/>
              <a:t>Pożyczka może być przeznaczona na dowolny cel gospodarczy, jednak musi on być jednoznacznie określony we wniosku.</a:t>
            </a:r>
            <a:endParaRPr lang="pl-PL" sz="800" dirty="0" smtClean="0"/>
          </a:p>
          <a:p>
            <a:pPr algn="just">
              <a:buFont typeface="Wingdings" pitchFamily="2" charset="2"/>
              <a:buChar char="§"/>
            </a:pPr>
            <a:r>
              <a:rPr lang="pl-PL" sz="1600" dirty="0" smtClean="0"/>
              <a:t>Pożyczka może być przeznaczona na cele :</a:t>
            </a:r>
          </a:p>
          <a:p>
            <a:pPr marL="447675" indent="-180975" algn="just">
              <a:buFont typeface="+mj-lt"/>
              <a:buAutoNum type="alphaLcParenR"/>
            </a:pPr>
            <a:r>
              <a:rPr lang="pl-PL" sz="1600" dirty="0" smtClean="0"/>
              <a:t>inwestycyjne (zakup maszyn, urządzeń, remont ,itp.);</a:t>
            </a:r>
          </a:p>
          <a:p>
            <a:pPr marL="447675" indent="-180975" algn="just">
              <a:buFont typeface="+mj-lt"/>
              <a:buAutoNum type="alphaLcParenR"/>
            </a:pPr>
            <a:r>
              <a:rPr lang="pl-PL" sz="1600" dirty="0" smtClean="0"/>
              <a:t>obrotowe (zakup towarów, materiałów jak i wydatki związane z bieżącą działalnością);</a:t>
            </a:r>
          </a:p>
          <a:p>
            <a:pPr marL="447675" indent="-180975" algn="just">
              <a:buFont typeface="+mj-lt"/>
              <a:buAutoNum type="alphaLcParenR"/>
            </a:pPr>
            <a:r>
              <a:rPr lang="pl-PL" sz="1600" dirty="0" smtClean="0"/>
              <a:t>inwestycyjno-obrotowe.</a:t>
            </a:r>
            <a:endParaRPr lang="pl-PL" sz="1600" dirty="0"/>
          </a:p>
          <a:p>
            <a:pPr marL="266700" indent="-266700" algn="just">
              <a:buFont typeface="Wingdings" panose="05000000000000000000" pitchFamily="2" charset="2"/>
              <a:buChar char="§"/>
            </a:pPr>
            <a:r>
              <a:rPr lang="pl-PL" sz="1600" dirty="0"/>
              <a:t>Pożyczkobiorca musi udokumentować potrzebę uzyskania pożyczki w kontekście swoich planów gospodarczych związanych z założeniem działalności gospodarczej</a:t>
            </a:r>
            <a:r>
              <a:rPr lang="pl-PL" sz="1600" dirty="0" smtClean="0"/>
              <a:t>.</a:t>
            </a:r>
          </a:p>
          <a:p>
            <a:pPr algn="just">
              <a:buFont typeface="Wingdings" pitchFamily="2" charset="2"/>
              <a:buChar char="§"/>
            </a:pPr>
            <a:r>
              <a:rPr lang="pl-PL" sz="1600" dirty="0" smtClean="0"/>
              <a:t>Złożony wniosek o udzielenie pożyczki musi wskazywać pozycje kosztowe jakie ma pokryć pożyczka.</a:t>
            </a:r>
          </a:p>
          <a:p>
            <a:pPr algn="just">
              <a:buFont typeface="Wingdings" pitchFamily="2" charset="2"/>
              <a:buChar char="§"/>
            </a:pPr>
            <a:r>
              <a:rPr lang="pl-PL" sz="1600" dirty="0" smtClean="0"/>
              <a:t>Wydatki na działalność bieżącą winny mieć charakter uzupełniający w stosunku </a:t>
            </a:r>
            <a:br>
              <a:rPr lang="pl-PL" sz="1600" dirty="0" smtClean="0"/>
            </a:br>
            <a:r>
              <a:rPr lang="pl-PL" sz="1600" dirty="0" smtClean="0"/>
              <a:t>do głównego celu. </a:t>
            </a:r>
            <a:endParaRPr lang="pl-PL" sz="800" dirty="0" smtClean="0"/>
          </a:p>
          <a:p>
            <a:pPr algn="just">
              <a:buFont typeface="Wingdings" pitchFamily="2" charset="2"/>
              <a:buChar char="§"/>
            </a:pPr>
            <a:r>
              <a:rPr lang="pl-PL" sz="1600" dirty="0" smtClean="0"/>
              <a:t>Dopuszcza się możliwość zmiany przeznaczenia środków do 10% wartości pożyczki </a:t>
            </a:r>
            <a:br>
              <a:rPr lang="pl-PL" sz="1600" dirty="0" smtClean="0"/>
            </a:br>
            <a:r>
              <a:rPr lang="pl-PL" sz="1600" dirty="0" smtClean="0"/>
              <a:t>bez zgody Funduszu o ile zmiana ta jest zgodna z charakterem  prowadzonej działalności.</a:t>
            </a:r>
          </a:p>
          <a:p>
            <a:pPr>
              <a:buNone/>
            </a:pPr>
            <a:endParaRPr lang="pl-PL" sz="1600" dirty="0"/>
          </a:p>
        </p:txBody>
      </p:sp>
      <p:sp>
        <p:nvSpPr>
          <p:cNvPr id="4" name="Prostokąt 3"/>
          <p:cNvSpPr/>
          <p:nvPr/>
        </p:nvSpPr>
        <p:spPr>
          <a:xfrm>
            <a:off x="206829" y="1066800"/>
            <a:ext cx="8686800"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304268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9074" y="1657350"/>
            <a:ext cx="8620125" cy="5048248"/>
          </a:xfrm>
        </p:spPr>
        <p:txBody>
          <a:bodyPr>
            <a:noAutofit/>
          </a:bodyPr>
          <a:lstStyle/>
          <a:p>
            <a:pPr>
              <a:lnSpc>
                <a:spcPct val="100000"/>
              </a:lnSpc>
              <a:spcBef>
                <a:spcPts val="0"/>
              </a:spcBef>
              <a:buNone/>
            </a:pPr>
            <a:r>
              <a:rPr lang="pl-PL" sz="1600" b="1" dirty="0" smtClean="0"/>
              <a:t>Umowa pożyczki przewiduje:</a:t>
            </a:r>
          </a:p>
          <a:p>
            <a:pPr>
              <a:lnSpc>
                <a:spcPct val="100000"/>
              </a:lnSpc>
              <a:spcBef>
                <a:spcPts val="0"/>
              </a:spcBef>
              <a:buNone/>
            </a:pPr>
            <a:endParaRPr lang="pl-PL" sz="900" b="1" dirty="0" smtClean="0"/>
          </a:p>
          <a:p>
            <a:pPr algn="just">
              <a:lnSpc>
                <a:spcPct val="100000"/>
              </a:lnSpc>
              <a:spcBef>
                <a:spcPts val="0"/>
              </a:spcBef>
              <a:buFont typeface="+mj-lt"/>
              <a:buAutoNum type="alphaLcParenR"/>
            </a:pPr>
            <a:r>
              <a:rPr lang="pl-PL" sz="1600" dirty="0"/>
              <a:t>o</a:t>
            </a:r>
            <a:r>
              <a:rPr lang="pl-PL" sz="1600" dirty="0" smtClean="0"/>
              <a:t>procentowanie preferencyjne: </a:t>
            </a:r>
            <a:r>
              <a:rPr lang="pl-PL" sz="1600" b="1" dirty="0" smtClean="0">
                <a:solidFill>
                  <a:srgbClr val="FF0000"/>
                </a:solidFill>
              </a:rPr>
              <a:t>0,5 %* </a:t>
            </a:r>
            <a:r>
              <a:rPr lang="pl-PL" sz="1600" dirty="0" smtClean="0"/>
              <a:t>w skali roku;                /</a:t>
            </a:r>
            <a:r>
              <a:rPr lang="pl-PL" sz="1600" b="1" dirty="0" smtClean="0">
                <a:solidFill>
                  <a:srgbClr val="FF0000"/>
                </a:solidFill>
              </a:rPr>
              <a:t>* - od 16.05.2016</a:t>
            </a:r>
          </a:p>
          <a:p>
            <a:pPr algn="just">
              <a:lnSpc>
                <a:spcPct val="100000"/>
              </a:lnSpc>
              <a:spcBef>
                <a:spcPts val="0"/>
              </a:spcBef>
              <a:buFont typeface="+mj-lt"/>
              <a:buAutoNum type="alphaLcParenR"/>
            </a:pPr>
            <a:r>
              <a:rPr lang="pl-PL" sz="1600" dirty="0" smtClean="0"/>
              <a:t> okres: nie dłuższy niż do 60 miesięcy;</a:t>
            </a:r>
          </a:p>
          <a:p>
            <a:pPr algn="just">
              <a:lnSpc>
                <a:spcPct val="100000"/>
              </a:lnSpc>
              <a:spcBef>
                <a:spcPts val="0"/>
              </a:spcBef>
              <a:buFont typeface="+mj-lt"/>
              <a:buAutoNum type="alphaLcParenR"/>
            </a:pPr>
            <a:r>
              <a:rPr lang="pl-PL" sz="1600" dirty="0"/>
              <a:t>k</a:t>
            </a:r>
            <a:r>
              <a:rPr lang="pl-PL" sz="1600" dirty="0" smtClean="0"/>
              <a:t>wota: do 50 000 złotych;</a:t>
            </a:r>
          </a:p>
          <a:p>
            <a:pPr algn="just">
              <a:lnSpc>
                <a:spcPct val="100000"/>
              </a:lnSpc>
              <a:spcBef>
                <a:spcPts val="0"/>
              </a:spcBef>
              <a:buFont typeface="+mj-lt"/>
              <a:buAutoNum type="alphaLcParenR"/>
            </a:pPr>
            <a:r>
              <a:rPr lang="pl-PL" sz="1600" dirty="0"/>
              <a:t>b</a:t>
            </a:r>
            <a:r>
              <a:rPr lang="pl-PL" sz="1600" dirty="0" smtClean="0"/>
              <a:t>rak opłat i prowizji z tytułu udzielenia pożyczki;</a:t>
            </a:r>
          </a:p>
          <a:p>
            <a:pPr algn="just">
              <a:lnSpc>
                <a:spcPct val="100000"/>
              </a:lnSpc>
              <a:spcBef>
                <a:spcPts val="0"/>
              </a:spcBef>
              <a:buFont typeface="+mj-lt"/>
              <a:buAutoNum type="alphaLcParenR"/>
            </a:pPr>
            <a:r>
              <a:rPr lang="pl-PL" sz="1600" dirty="0"/>
              <a:t>k</a:t>
            </a:r>
            <a:r>
              <a:rPr lang="pl-PL" sz="1600" dirty="0" smtClean="0"/>
              <a:t>arencja w spłacie kapitału: do 12 </a:t>
            </a:r>
            <a:r>
              <a:rPr lang="pl-PL" sz="1600" dirty="0"/>
              <a:t>miesięcy Udzielenie karencji jest uzależnione od oceny wniosku pożyczkowego i leży w gestii Komisji </a:t>
            </a:r>
            <a:r>
              <a:rPr lang="pl-PL" sz="1600" dirty="0" smtClean="0"/>
              <a:t>Pożyczkowej;</a:t>
            </a:r>
          </a:p>
          <a:p>
            <a:pPr algn="just">
              <a:lnSpc>
                <a:spcPct val="100000"/>
              </a:lnSpc>
              <a:spcBef>
                <a:spcPts val="0"/>
              </a:spcBef>
              <a:buFont typeface="+mj-lt"/>
              <a:buAutoNum type="alphaLcParenR"/>
            </a:pPr>
            <a:r>
              <a:rPr lang="pl-PL" sz="1600" dirty="0"/>
              <a:t>o</a:t>
            </a:r>
            <a:r>
              <a:rPr lang="pl-PL" sz="1600" dirty="0" smtClean="0"/>
              <a:t>bszar realizacji Projektu: teren całego województwa mazowieckiego;</a:t>
            </a:r>
          </a:p>
          <a:p>
            <a:pPr algn="just">
              <a:lnSpc>
                <a:spcPct val="100000"/>
              </a:lnSpc>
              <a:spcBef>
                <a:spcPts val="0"/>
              </a:spcBef>
              <a:buFont typeface="+mj-lt"/>
              <a:buAutoNum type="alphaLcParenR"/>
            </a:pPr>
            <a:r>
              <a:rPr lang="pl-PL" sz="1600" dirty="0"/>
              <a:t>n</a:t>
            </a:r>
            <a:r>
              <a:rPr lang="pl-PL" sz="1600" dirty="0" smtClean="0"/>
              <a:t>ie </a:t>
            </a:r>
            <a:r>
              <a:rPr lang="pl-PL" sz="1600" dirty="0"/>
              <a:t>jest wymagane od Pożyczkobiorcy posiadanie wkładu własnego</a:t>
            </a:r>
            <a:r>
              <a:rPr lang="pl-PL" sz="1600" dirty="0" smtClean="0"/>
              <a:t>.</a:t>
            </a:r>
            <a:endParaRPr lang="pl-PL" sz="1600" dirty="0"/>
          </a:p>
          <a:p>
            <a:pPr algn="just">
              <a:lnSpc>
                <a:spcPct val="100000"/>
              </a:lnSpc>
              <a:spcBef>
                <a:spcPts val="0"/>
              </a:spcBef>
              <a:buNone/>
            </a:pPr>
            <a:endParaRPr lang="pl-PL" sz="1600" b="1" dirty="0" smtClean="0"/>
          </a:p>
          <a:p>
            <a:pPr algn="just">
              <a:lnSpc>
                <a:spcPct val="100000"/>
              </a:lnSpc>
              <a:spcBef>
                <a:spcPts val="0"/>
              </a:spcBef>
              <a:buNone/>
            </a:pPr>
            <a:r>
              <a:rPr lang="pl-PL" sz="1600" b="1" dirty="0" smtClean="0"/>
              <a:t>Warunki jakie musi spełnić osoba zainteresowana:</a:t>
            </a:r>
          </a:p>
          <a:p>
            <a:pPr algn="just">
              <a:lnSpc>
                <a:spcPct val="100000"/>
              </a:lnSpc>
              <a:spcBef>
                <a:spcPts val="0"/>
              </a:spcBef>
              <a:buNone/>
            </a:pPr>
            <a:endParaRPr lang="pl-PL" sz="900" b="1" dirty="0" smtClean="0"/>
          </a:p>
          <a:p>
            <a:pPr algn="just">
              <a:lnSpc>
                <a:spcPct val="100000"/>
              </a:lnSpc>
              <a:spcBef>
                <a:spcPts val="0"/>
              </a:spcBef>
              <a:buFont typeface="+mj-lt"/>
              <a:buAutoNum type="alphaLcParenR"/>
            </a:pPr>
            <a:r>
              <a:rPr lang="pl-PL" sz="1600" dirty="0" smtClean="0"/>
              <a:t>nie prowadzenie działalności w ciągu ostatnich 12 miesięcy;</a:t>
            </a:r>
          </a:p>
          <a:p>
            <a:pPr algn="just">
              <a:lnSpc>
                <a:spcPct val="100000"/>
              </a:lnSpc>
              <a:spcBef>
                <a:spcPts val="0"/>
              </a:spcBef>
              <a:buFont typeface="+mj-lt"/>
              <a:buAutoNum type="alphaLcParenR"/>
            </a:pPr>
            <a:r>
              <a:rPr lang="pl-PL" sz="1600" dirty="0" smtClean="0"/>
              <a:t>zamieszkanie na terenie województwa mazowieckiego;</a:t>
            </a:r>
          </a:p>
          <a:p>
            <a:pPr algn="just">
              <a:lnSpc>
                <a:spcPct val="100000"/>
              </a:lnSpc>
              <a:spcBef>
                <a:spcPts val="0"/>
              </a:spcBef>
              <a:buFont typeface="+mj-lt"/>
              <a:buAutoNum type="alphaLcParenR"/>
            </a:pPr>
            <a:r>
              <a:rPr lang="pl-PL" sz="1600" dirty="0" smtClean="0"/>
              <a:t>przedstawienie wniosku o pożyczkę wraz z wymaganymi załącznikami według wzoru obowiązującego  w Funduszu Pożyczkowym;</a:t>
            </a:r>
          </a:p>
          <a:p>
            <a:pPr algn="just">
              <a:lnSpc>
                <a:spcPct val="100000"/>
              </a:lnSpc>
              <a:spcBef>
                <a:spcPts val="0"/>
              </a:spcBef>
              <a:buFont typeface="+mj-lt"/>
              <a:buAutoNum type="alphaLcParenR"/>
            </a:pPr>
            <a:r>
              <a:rPr lang="pl-PL" sz="1600" dirty="0" smtClean="0"/>
              <a:t>plan przedsięwzięcia i cel pożyczki zostanie pozytywnie ocenione przez Komisję Pożyczkową;</a:t>
            </a:r>
          </a:p>
          <a:p>
            <a:pPr algn="just">
              <a:lnSpc>
                <a:spcPct val="100000"/>
              </a:lnSpc>
              <a:spcBef>
                <a:spcPts val="0"/>
              </a:spcBef>
              <a:buFont typeface="+mj-lt"/>
              <a:buAutoNum type="alphaLcParenR"/>
            </a:pPr>
            <a:r>
              <a:rPr lang="pl-PL" sz="1600" dirty="0" smtClean="0"/>
              <a:t>po odbyciu szkolenia zarejestrowanie działalności gospodarczej na terenie </a:t>
            </a:r>
            <a:br>
              <a:rPr lang="pl-PL" sz="1600" dirty="0" smtClean="0"/>
            </a:br>
            <a:r>
              <a:rPr lang="pl-PL" sz="1600" dirty="0" smtClean="0"/>
              <a:t>woj. Mazowieckiego.</a:t>
            </a:r>
            <a:endParaRPr lang="pl-PL" sz="1600" dirty="0"/>
          </a:p>
        </p:txBody>
      </p:sp>
      <p:sp>
        <p:nvSpPr>
          <p:cNvPr id="5" name="Prostokąt 4"/>
          <p:cNvSpPr/>
          <p:nvPr/>
        </p:nvSpPr>
        <p:spPr>
          <a:xfrm>
            <a:off x="206829" y="1066800"/>
            <a:ext cx="8686800"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1888355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6224" y="1628775"/>
            <a:ext cx="8553451" cy="5000625"/>
          </a:xfrm>
        </p:spPr>
        <p:txBody>
          <a:bodyPr>
            <a:noAutofit/>
          </a:bodyPr>
          <a:lstStyle/>
          <a:p>
            <a:pPr algn="just">
              <a:lnSpc>
                <a:spcPct val="100000"/>
              </a:lnSpc>
              <a:spcBef>
                <a:spcPts val="0"/>
              </a:spcBef>
              <a:buNone/>
            </a:pPr>
            <a:r>
              <a:rPr lang="pl-PL" sz="1600" b="1" dirty="0" smtClean="0"/>
              <a:t>Przyjmowane są następujące formy zabezpieczenia (warunek wypłaty pożyczki):</a:t>
            </a:r>
          </a:p>
          <a:p>
            <a:pPr algn="just">
              <a:lnSpc>
                <a:spcPct val="100000"/>
              </a:lnSpc>
              <a:spcBef>
                <a:spcPts val="0"/>
              </a:spcBef>
              <a:buNone/>
            </a:pPr>
            <a:endParaRPr lang="pl-PL" sz="500" dirty="0" smtClean="0"/>
          </a:p>
          <a:p>
            <a:pPr algn="just">
              <a:lnSpc>
                <a:spcPct val="100000"/>
              </a:lnSpc>
              <a:spcBef>
                <a:spcPts val="0"/>
              </a:spcBef>
              <a:buNone/>
            </a:pPr>
            <a:endParaRPr lang="pl-PL" sz="900" dirty="0" smtClean="0"/>
          </a:p>
          <a:p>
            <a:pPr algn="just">
              <a:lnSpc>
                <a:spcPct val="100000"/>
              </a:lnSpc>
              <a:spcBef>
                <a:spcPts val="0"/>
              </a:spcBef>
              <a:buFont typeface="+mj-lt"/>
              <a:buAutoNum type="alphaLcParenR"/>
            </a:pPr>
            <a:r>
              <a:rPr lang="pl-PL" sz="1600" b="1" dirty="0" smtClean="0"/>
              <a:t>obligatoryjnie: </a:t>
            </a:r>
          </a:p>
          <a:p>
            <a:pPr algn="just">
              <a:lnSpc>
                <a:spcPct val="100000"/>
              </a:lnSpc>
              <a:spcBef>
                <a:spcPts val="0"/>
              </a:spcBef>
            </a:pPr>
            <a:r>
              <a:rPr lang="pl-PL" sz="1600" dirty="0" smtClean="0"/>
              <a:t>weksel własny </a:t>
            </a:r>
            <a:r>
              <a:rPr lang="pl-PL" sz="1600" dirty="0" err="1" smtClean="0"/>
              <a:t>„i</a:t>
            </a:r>
            <a:r>
              <a:rPr lang="pl-PL" sz="1600" dirty="0" smtClean="0"/>
              <a:t>n blanco” wraz z deklaracją wekslową;</a:t>
            </a:r>
          </a:p>
          <a:p>
            <a:pPr algn="just">
              <a:lnSpc>
                <a:spcPct val="100000"/>
              </a:lnSpc>
              <a:spcBef>
                <a:spcPts val="0"/>
              </a:spcBef>
            </a:pPr>
            <a:r>
              <a:rPr lang="pl-PL" sz="1600" dirty="0" smtClean="0"/>
              <a:t>w przypadku osób pozostających w związku małżeńskim weksel własny ,, </a:t>
            </a:r>
            <a:r>
              <a:rPr lang="pl-PL" sz="1600" dirty="0" err="1" smtClean="0"/>
              <a:t>in</a:t>
            </a:r>
            <a:r>
              <a:rPr lang="pl-PL" sz="1600" dirty="0" smtClean="0"/>
              <a:t> blanco” </a:t>
            </a:r>
            <a:br>
              <a:rPr lang="pl-PL" sz="1600" dirty="0" smtClean="0"/>
            </a:br>
            <a:r>
              <a:rPr lang="pl-PL" sz="1600" dirty="0" smtClean="0"/>
              <a:t>wraz z deklaracją wekslową poręczony przez małżonka Pożyczkobiorcy. </a:t>
            </a:r>
          </a:p>
          <a:p>
            <a:pPr algn="just">
              <a:lnSpc>
                <a:spcPct val="100000"/>
              </a:lnSpc>
              <a:spcBef>
                <a:spcPts val="0"/>
              </a:spcBef>
              <a:buNone/>
            </a:pPr>
            <a:endParaRPr lang="pl-PL" sz="1600" dirty="0" smtClean="0"/>
          </a:p>
          <a:p>
            <a:pPr algn="just">
              <a:lnSpc>
                <a:spcPct val="100000"/>
              </a:lnSpc>
              <a:spcBef>
                <a:spcPts val="0"/>
              </a:spcBef>
              <a:buFont typeface="+mj-lt"/>
              <a:buAutoNum type="alphaLcParenR" startAt="2"/>
            </a:pPr>
            <a:r>
              <a:rPr lang="pl-PL" sz="1600" b="1" dirty="0" smtClean="0"/>
              <a:t>fakultatywnie:</a:t>
            </a:r>
          </a:p>
          <a:p>
            <a:pPr algn="just">
              <a:lnSpc>
                <a:spcPct val="100000"/>
              </a:lnSpc>
              <a:spcBef>
                <a:spcPts val="0"/>
              </a:spcBef>
            </a:pPr>
            <a:r>
              <a:rPr lang="pl-PL" sz="1600" dirty="0" smtClean="0"/>
              <a:t>poręczenie osób trzecich;</a:t>
            </a:r>
          </a:p>
          <a:p>
            <a:pPr algn="just">
              <a:lnSpc>
                <a:spcPct val="100000"/>
              </a:lnSpc>
              <a:spcBef>
                <a:spcPts val="0"/>
              </a:spcBef>
            </a:pPr>
            <a:r>
              <a:rPr lang="pl-PL" sz="1600" dirty="0" smtClean="0"/>
              <a:t>przewłaszczenie na zabezpieczenie własności dóbr zakupionych przez pożyczkobiorcę </a:t>
            </a:r>
            <a:br>
              <a:rPr lang="pl-PL" sz="1600" dirty="0" smtClean="0"/>
            </a:br>
            <a:r>
              <a:rPr lang="pl-PL" sz="1600" dirty="0" smtClean="0"/>
              <a:t>lub innych dóbr pożyczkobiorcy wraz z cesją ubezpieczenia lub dóbr innych osób;</a:t>
            </a:r>
          </a:p>
          <a:p>
            <a:pPr algn="just">
              <a:lnSpc>
                <a:spcPct val="100000"/>
              </a:lnSpc>
              <a:spcBef>
                <a:spcPts val="0"/>
              </a:spcBef>
            </a:pPr>
            <a:r>
              <a:rPr lang="pl-PL" sz="1600" dirty="0" smtClean="0"/>
              <a:t>akt notarialny o dobrowolnym poddaniu się Pożyczkobiorcy i Poręczycieli rygorowi egzekucji;</a:t>
            </a:r>
          </a:p>
          <a:p>
            <a:pPr algn="just">
              <a:lnSpc>
                <a:spcPct val="100000"/>
              </a:lnSpc>
              <a:spcBef>
                <a:spcPts val="0"/>
              </a:spcBef>
            </a:pPr>
            <a:r>
              <a:rPr lang="pl-PL" sz="1600" dirty="0" smtClean="0"/>
              <a:t>poręczenie instytucji finansowych;</a:t>
            </a:r>
          </a:p>
          <a:p>
            <a:pPr algn="just">
              <a:lnSpc>
                <a:spcPct val="100000"/>
              </a:lnSpc>
              <a:spcBef>
                <a:spcPts val="0"/>
              </a:spcBef>
            </a:pPr>
            <a:r>
              <a:rPr lang="pl-PL" sz="1600" dirty="0" smtClean="0"/>
              <a:t>ustanowienie hipoteki;</a:t>
            </a:r>
          </a:p>
          <a:p>
            <a:pPr algn="just">
              <a:lnSpc>
                <a:spcPct val="100000"/>
              </a:lnSpc>
              <a:spcBef>
                <a:spcPts val="0"/>
              </a:spcBef>
            </a:pPr>
            <a:r>
              <a:rPr lang="pl-PL" sz="1600" dirty="0" smtClean="0"/>
              <a:t>zastaw rejestrowy;</a:t>
            </a:r>
          </a:p>
          <a:p>
            <a:pPr algn="just">
              <a:lnSpc>
                <a:spcPct val="100000"/>
              </a:lnSpc>
              <a:spcBef>
                <a:spcPts val="0"/>
              </a:spcBef>
            </a:pPr>
            <a:r>
              <a:rPr lang="pl-PL" sz="1600" dirty="0" smtClean="0"/>
              <a:t>blokada środków finansowych na lokacie;</a:t>
            </a:r>
          </a:p>
          <a:p>
            <a:pPr algn="just">
              <a:lnSpc>
                <a:spcPct val="100000"/>
              </a:lnSpc>
              <a:spcBef>
                <a:spcPts val="0"/>
              </a:spcBef>
            </a:pPr>
            <a:r>
              <a:rPr lang="pl-PL" sz="1600" dirty="0" smtClean="0"/>
              <a:t>polisy ubezpieczeniowe na życie;</a:t>
            </a:r>
          </a:p>
          <a:p>
            <a:pPr algn="just">
              <a:lnSpc>
                <a:spcPct val="100000"/>
              </a:lnSpc>
              <a:spcBef>
                <a:spcPts val="0"/>
              </a:spcBef>
            </a:pPr>
            <a:r>
              <a:rPr lang="pl-PL" sz="1600" dirty="0" smtClean="0"/>
              <a:t>przelew wierzytelności;</a:t>
            </a:r>
          </a:p>
          <a:p>
            <a:pPr algn="just">
              <a:lnSpc>
                <a:spcPct val="100000"/>
              </a:lnSpc>
              <a:spcBef>
                <a:spcPts val="0"/>
              </a:spcBef>
            </a:pPr>
            <a:r>
              <a:rPr lang="pl-PL" sz="1600" dirty="0" smtClean="0"/>
              <a:t>inne równoważne z powyższym, zabezpieczenia majątkowe zaakceptowane przez Fundusz.</a:t>
            </a:r>
          </a:p>
          <a:p>
            <a:pPr>
              <a:buNone/>
            </a:pPr>
            <a:endParaRPr lang="pl-PL" sz="1600" dirty="0"/>
          </a:p>
        </p:txBody>
      </p:sp>
      <p:sp>
        <p:nvSpPr>
          <p:cNvPr id="4" name="Prostokąt 3"/>
          <p:cNvSpPr/>
          <p:nvPr/>
        </p:nvSpPr>
        <p:spPr>
          <a:xfrm>
            <a:off x="206829" y="1066800"/>
            <a:ext cx="8686800"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3814603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4799" y="1600200"/>
            <a:ext cx="8490857" cy="5116287"/>
          </a:xfrm>
        </p:spPr>
        <p:txBody>
          <a:bodyPr>
            <a:noAutofit/>
          </a:bodyPr>
          <a:lstStyle/>
          <a:p>
            <a:pPr marL="0" indent="0" algn="just">
              <a:lnSpc>
                <a:spcPct val="100000"/>
              </a:lnSpc>
              <a:spcBef>
                <a:spcPts val="0"/>
              </a:spcBef>
              <a:buNone/>
            </a:pPr>
            <a:r>
              <a:rPr lang="pl-PL" sz="1600" dirty="0" smtClean="0"/>
              <a:t>Głównymi dokumentami obowiązującymi Pożyczkobiorców jest </a:t>
            </a:r>
            <a:r>
              <a:rPr lang="pl-PL" sz="1600" b="1" dirty="0" smtClean="0"/>
              <a:t>Regulamin Funduszu</a:t>
            </a:r>
            <a:r>
              <a:rPr lang="pl-PL" sz="1600" dirty="0" smtClean="0"/>
              <a:t> oraz podpisana </a:t>
            </a:r>
            <a:r>
              <a:rPr lang="pl-PL" sz="1600" b="1" dirty="0" smtClean="0"/>
              <a:t>Umowa Pożyczki</a:t>
            </a:r>
            <a:r>
              <a:rPr lang="pl-PL" sz="1600" dirty="0" smtClean="0"/>
              <a:t>.</a:t>
            </a:r>
          </a:p>
          <a:p>
            <a:pPr algn="just">
              <a:lnSpc>
                <a:spcPct val="100000"/>
              </a:lnSpc>
              <a:spcBef>
                <a:spcPts val="0"/>
              </a:spcBef>
              <a:buNone/>
            </a:pPr>
            <a:endParaRPr lang="pl-PL" sz="900" dirty="0" smtClean="0"/>
          </a:p>
          <a:p>
            <a:pPr marL="0" indent="0" algn="just">
              <a:lnSpc>
                <a:spcPct val="100000"/>
              </a:lnSpc>
              <a:spcBef>
                <a:spcPts val="0"/>
              </a:spcBef>
              <a:buNone/>
            </a:pPr>
            <a:r>
              <a:rPr lang="pl-PL" sz="1600" dirty="0" smtClean="0"/>
              <a:t>Obowiązek rozliczenia z pożyczki ma każdy Pożyczkobiorca w określonym terminie – </a:t>
            </a:r>
            <a:br>
              <a:rPr lang="pl-PL" sz="1600" dirty="0" smtClean="0"/>
            </a:br>
            <a:r>
              <a:rPr lang="pl-PL" sz="1600" dirty="0" smtClean="0"/>
              <a:t>nie dłuższym niż 90 dni kalendarzowych licząc od dnia dokonania wypłaty pożyczki przez SRCP.</a:t>
            </a:r>
          </a:p>
          <a:p>
            <a:pPr marL="0" indent="0" algn="just">
              <a:lnSpc>
                <a:spcPct val="100000"/>
              </a:lnSpc>
              <a:spcBef>
                <a:spcPts val="0"/>
              </a:spcBef>
              <a:buNone/>
            </a:pPr>
            <a:endParaRPr lang="pl-PL" sz="1600" dirty="0" smtClean="0"/>
          </a:p>
          <a:p>
            <a:pPr marL="0" indent="0" algn="just">
              <a:lnSpc>
                <a:spcPct val="100000"/>
              </a:lnSpc>
              <a:spcBef>
                <a:spcPts val="0"/>
              </a:spcBef>
              <a:buNone/>
            </a:pPr>
            <a:r>
              <a:rPr lang="pl-PL" sz="1600" b="1" dirty="0" smtClean="0"/>
              <a:t>W celu rozliczenia pożyczki każdy z Pożyczkobiorców ma obowiązek przedłożyć następujące dokumenty:</a:t>
            </a:r>
          </a:p>
          <a:p>
            <a:pPr marL="0" indent="0" algn="just">
              <a:lnSpc>
                <a:spcPct val="100000"/>
              </a:lnSpc>
              <a:spcBef>
                <a:spcPts val="0"/>
              </a:spcBef>
              <a:buNone/>
            </a:pPr>
            <a:endParaRPr lang="pl-PL" sz="900" dirty="0" smtClean="0"/>
          </a:p>
          <a:p>
            <a:pPr algn="just">
              <a:lnSpc>
                <a:spcPct val="100000"/>
              </a:lnSpc>
              <a:spcBef>
                <a:spcPts val="0"/>
              </a:spcBef>
            </a:pPr>
            <a:r>
              <a:rPr lang="pl-PL" sz="1600" b="1" dirty="0" smtClean="0"/>
              <a:t>Zestawienie dokumentów potwierdzających poniesione wydatki</a:t>
            </a:r>
            <a:r>
              <a:rPr lang="pl-PL" sz="1600" dirty="0" smtClean="0"/>
              <a:t> (dostępne </a:t>
            </a:r>
            <a:br>
              <a:rPr lang="pl-PL" sz="1600" dirty="0" smtClean="0"/>
            </a:br>
            <a:r>
              <a:rPr lang="pl-PL" sz="1600" dirty="0" smtClean="0"/>
              <a:t>w zakładce „dokumenty do pobrania”);</a:t>
            </a:r>
          </a:p>
          <a:p>
            <a:pPr algn="just">
              <a:lnSpc>
                <a:spcPct val="100000"/>
              </a:lnSpc>
              <a:spcBef>
                <a:spcPts val="0"/>
              </a:spcBef>
            </a:pPr>
            <a:r>
              <a:rPr lang="pl-PL" sz="1600" dirty="0" smtClean="0"/>
              <a:t>Oryginały faktur lub/i innych dowodów równoważnej wartości (np. umowa kupna-sprzedaży) dokumentujących poniesione koszty zgodnie z przyjętym w Umowie Pożyczki </a:t>
            </a:r>
            <a:r>
              <a:rPr lang="pl-PL" sz="1600" b="1" dirty="0" smtClean="0"/>
              <a:t>Harmonogramem Rzeczowo-Finansowym.</a:t>
            </a:r>
          </a:p>
          <a:p>
            <a:pPr algn="just">
              <a:lnSpc>
                <a:spcPct val="100000"/>
              </a:lnSpc>
              <a:spcBef>
                <a:spcPts val="0"/>
              </a:spcBef>
              <a:buNone/>
            </a:pPr>
            <a:endParaRPr lang="pl-PL" sz="900" b="1" dirty="0" smtClean="0"/>
          </a:p>
          <a:p>
            <a:pPr algn="just">
              <a:lnSpc>
                <a:spcPct val="100000"/>
              </a:lnSpc>
              <a:spcBef>
                <a:spcPts val="0"/>
              </a:spcBef>
              <a:buNone/>
            </a:pPr>
            <a:endParaRPr lang="pl-PL" sz="1600" b="1" dirty="0" smtClean="0"/>
          </a:p>
          <a:p>
            <a:pPr algn="just">
              <a:lnSpc>
                <a:spcPct val="100000"/>
              </a:lnSpc>
              <a:spcBef>
                <a:spcPts val="0"/>
              </a:spcBef>
              <a:buNone/>
            </a:pPr>
            <a:r>
              <a:rPr lang="pl-PL" sz="1600" b="1" dirty="0" smtClean="0"/>
              <a:t>WAŻNE!!!</a:t>
            </a:r>
          </a:p>
          <a:p>
            <a:pPr algn="just">
              <a:lnSpc>
                <a:spcPct val="100000"/>
              </a:lnSpc>
              <a:spcBef>
                <a:spcPts val="0"/>
              </a:spcBef>
            </a:pPr>
            <a:r>
              <a:rPr lang="pl-PL" sz="1600" dirty="0" smtClean="0"/>
              <a:t>Bezpłatne konsultacje przed złożeniem wniosku.</a:t>
            </a:r>
          </a:p>
          <a:p>
            <a:pPr algn="just">
              <a:lnSpc>
                <a:spcPct val="100000"/>
              </a:lnSpc>
              <a:spcBef>
                <a:spcPts val="0"/>
              </a:spcBef>
            </a:pPr>
            <a:r>
              <a:rPr lang="pl-PL" sz="1600" dirty="0" smtClean="0"/>
              <a:t>W celu ustalenia szczegółów pomocy w wypełnianiu wniosków - kontakt z biurem Projektu telefonicznie pod nr </a:t>
            </a:r>
            <a:r>
              <a:rPr lang="pl-PL" sz="1600" dirty="0" smtClean="0">
                <a:solidFill>
                  <a:srgbClr val="0070C0"/>
                </a:solidFill>
              </a:rPr>
              <a:t> 48 330 87 82</a:t>
            </a:r>
            <a:r>
              <a:rPr lang="pl-PL" sz="1600" dirty="0" smtClean="0"/>
              <a:t> lub e-mail </a:t>
            </a:r>
            <a:r>
              <a:rPr lang="pl-PL" sz="1600" dirty="0" smtClean="0">
                <a:hlinkClick r:id="rId2"/>
              </a:rPr>
              <a:t>info@pozyczkinafirme.pl</a:t>
            </a:r>
            <a:r>
              <a:rPr lang="pl-PL" sz="1600" dirty="0" smtClean="0"/>
              <a:t>. </a:t>
            </a:r>
          </a:p>
          <a:p>
            <a:pPr>
              <a:lnSpc>
                <a:spcPct val="120000"/>
              </a:lnSpc>
              <a:buNone/>
            </a:pPr>
            <a:endParaRPr lang="pl-PL" sz="1600" dirty="0" smtClean="0"/>
          </a:p>
          <a:p>
            <a:pPr>
              <a:lnSpc>
                <a:spcPct val="120000"/>
              </a:lnSpc>
              <a:buNone/>
            </a:pPr>
            <a:endParaRPr lang="pl-PL" sz="1600" dirty="0"/>
          </a:p>
        </p:txBody>
      </p:sp>
      <p:sp>
        <p:nvSpPr>
          <p:cNvPr id="4" name="Prostokąt 3"/>
          <p:cNvSpPr/>
          <p:nvPr/>
        </p:nvSpPr>
        <p:spPr>
          <a:xfrm>
            <a:off x="206829" y="1066800"/>
            <a:ext cx="8686800" cy="369332"/>
          </a:xfrm>
          <a:prstGeom prst="rect">
            <a:avLst/>
          </a:prstGeom>
          <a:solidFill>
            <a:srgbClr val="C90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bg1"/>
                </a:solidFill>
                <a:latin typeface="+mj-lt"/>
                <a:cs typeface="Arial" pitchFamily="34" charset="0"/>
              </a:rPr>
              <a:t>STOWARZYSZENIE RADOMSKIE CENTRUM PRZEDSIĘBIORCZOŚCI </a:t>
            </a:r>
            <a:endParaRPr lang="pl-PL" b="1" dirty="0">
              <a:solidFill>
                <a:schemeClr val="bg1"/>
              </a:solidFill>
              <a:latin typeface="+mj-lt"/>
              <a:cs typeface="Arial" pitchFamily="34" charset="0"/>
            </a:endParaRPr>
          </a:p>
        </p:txBody>
      </p:sp>
    </p:spTree>
    <p:extLst>
      <p:ext uri="{BB962C8B-B14F-4D97-AF65-F5344CB8AC3E}">
        <p14:creationId xmlns="" xmlns:p14="http://schemas.microsoft.com/office/powerpoint/2010/main" val="810347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250372" y="1066800"/>
            <a:ext cx="8577941" cy="816429"/>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defRPr/>
            </a:pPr>
            <a:r>
              <a:rPr lang="pl-PL" sz="1600" b="1" dirty="0" smtClean="0">
                <a:solidFill>
                  <a:srgbClr val="0070C0"/>
                </a:solidFill>
                <a:latin typeface="Georgia" pitchFamily="18" charset="0"/>
                <a:ea typeface="ＭＳ Ｐゴシック" charset="-128"/>
                <a:cs typeface="ＭＳ Ｐゴシック" charset="-128"/>
              </a:rPr>
              <a:t/>
            </a:r>
            <a:br>
              <a:rPr lang="pl-PL" sz="1600" b="1" dirty="0" smtClean="0">
                <a:solidFill>
                  <a:srgbClr val="0070C0"/>
                </a:solidFill>
                <a:latin typeface="Georgia" pitchFamily="18" charset="0"/>
                <a:ea typeface="ＭＳ Ｐゴシック" charset="-128"/>
                <a:cs typeface="ＭＳ Ｐゴシック" charset="-128"/>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r>
              <a:rPr lang="pl-PL" sz="1600" dirty="0" smtClean="0">
                <a:solidFill>
                  <a:srgbClr val="0070C0"/>
                </a:solidFill>
                <a:latin typeface="Georgia" pitchFamily="18" charset="0"/>
                <a:cs typeface="Times New Roman" pitchFamily="18" charset="0"/>
              </a:rPr>
              <a:t>                                                      </a:t>
            </a:r>
            <a:r>
              <a:rPr lang="pl-PL" sz="4800" b="1" dirty="0" smtClean="0">
                <a:solidFill>
                  <a:schemeClr val="accent4"/>
                </a:solidFill>
                <a:latin typeface="+mj-lt"/>
                <a:cs typeface="Arial" pitchFamily="34" charset="0"/>
              </a:rPr>
              <a:t>GOTÓWKA NA START</a:t>
            </a:r>
            <a:r>
              <a:rPr lang="pl-PL" sz="4800" dirty="0" smtClean="0">
                <a:solidFill>
                  <a:schemeClr val="accent4"/>
                </a:solidFill>
                <a:latin typeface="Georgia" pitchFamily="18" charset="0"/>
                <a:cs typeface="Times New Roman" pitchFamily="18" charset="0"/>
              </a:rPr>
              <a:t/>
            </a:r>
            <a:br>
              <a:rPr lang="pl-PL" sz="4800" dirty="0" smtClean="0">
                <a:solidFill>
                  <a:schemeClr val="accent4"/>
                </a:solidFill>
                <a:latin typeface="Georgia" pitchFamily="18" charset="0"/>
                <a:cs typeface="Times New Roman" pitchFamily="18" charset="0"/>
              </a:rPr>
            </a:br>
            <a:r>
              <a:rPr lang="pl-PL" sz="1600" dirty="0" smtClean="0">
                <a:solidFill>
                  <a:srgbClr val="0070C0"/>
                </a:solidFill>
                <a:latin typeface="Georgia" pitchFamily="18" charset="0"/>
                <a:cs typeface="Times New Roman" pitchFamily="18" charset="0"/>
              </a:rPr>
              <a:t/>
            </a:r>
            <a:br>
              <a:rPr lang="pl-PL" sz="1600" dirty="0" smtClean="0">
                <a:solidFill>
                  <a:srgbClr val="0070C0"/>
                </a:solidFill>
                <a:latin typeface="Georgia" pitchFamily="18" charset="0"/>
                <a:cs typeface="Times New Roman" pitchFamily="18" charset="0"/>
              </a:rPr>
            </a:br>
            <a:r>
              <a:rPr lang="pl-PL" sz="1600" dirty="0">
                <a:solidFill>
                  <a:srgbClr val="0070C0"/>
                </a:solidFill>
                <a:latin typeface="Georgia" pitchFamily="18" charset="0"/>
                <a:cs typeface="Times New Roman" pitchFamily="18" charset="0"/>
              </a:rPr>
              <a:t/>
            </a:r>
            <a:br>
              <a:rPr lang="pl-PL" sz="1600" dirty="0">
                <a:solidFill>
                  <a:srgbClr val="0070C0"/>
                </a:solidFill>
                <a:latin typeface="Georgia" pitchFamily="18" charset="0"/>
                <a:cs typeface="Times New Roman" pitchFamily="18" charset="0"/>
              </a:rPr>
            </a:br>
            <a:endParaRPr lang="pl-PL" sz="1600" dirty="0">
              <a:solidFill>
                <a:srgbClr val="0070C0"/>
              </a:solidFill>
              <a:latin typeface="Georgia" pitchFamily="18" charset="0"/>
              <a:cs typeface="Times New Roman" pitchFamily="18" charset="0"/>
            </a:endParaRPr>
          </a:p>
        </p:txBody>
      </p:sp>
      <p:sp>
        <p:nvSpPr>
          <p:cNvPr id="19460" name="Symbol zastępczy zawartości 2"/>
          <p:cNvSpPr>
            <a:spLocks noGrp="1"/>
          </p:cNvSpPr>
          <p:nvPr>
            <p:ph idx="1"/>
          </p:nvPr>
        </p:nvSpPr>
        <p:spPr>
          <a:xfrm>
            <a:off x="315686" y="2514599"/>
            <a:ext cx="8512628" cy="4136573"/>
          </a:xfrm>
        </p:spPr>
        <p:txBody>
          <a:bodyPr>
            <a:normAutofit fontScale="92500" lnSpcReduction="10000"/>
          </a:bodyPr>
          <a:lstStyle/>
          <a:p>
            <a:pPr marL="0" indent="0" algn="just">
              <a:buNone/>
            </a:pPr>
            <a:r>
              <a:rPr lang="pl-PL" sz="1600" b="1" dirty="0" smtClean="0"/>
              <a:t>Pożyczki do kwoty </a:t>
            </a:r>
            <a:r>
              <a:rPr lang="pl-PL" sz="1600" b="1" dirty="0" smtClean="0">
                <a:solidFill>
                  <a:srgbClr val="FF0000"/>
                </a:solidFill>
              </a:rPr>
              <a:t>50 000 zł </a:t>
            </a:r>
            <a:r>
              <a:rPr lang="pl-PL" sz="1600" b="1" dirty="0" smtClean="0"/>
              <a:t>dla osób, które zamierzają uruchomić działalność gospodarczą. </a:t>
            </a:r>
          </a:p>
          <a:p>
            <a:pPr marL="0" indent="0" algn="just">
              <a:buNone/>
            </a:pPr>
            <a:endParaRPr lang="pl-PL" sz="1000" b="1" dirty="0" smtClean="0"/>
          </a:p>
          <a:p>
            <a:pPr algn="just">
              <a:buNone/>
            </a:pPr>
            <a:r>
              <a:rPr lang="pl-PL" sz="1600" b="1" dirty="0" smtClean="0"/>
              <a:t>Zasięgiem terytorialnym Projektu jest województwo mazowieckie.</a:t>
            </a:r>
          </a:p>
          <a:p>
            <a:pPr algn="just"/>
            <a:r>
              <a:rPr lang="pl-PL" sz="1600" dirty="0" smtClean="0"/>
              <a:t>O pożyczkę mogą ubiegać się wyłącznie osoby fizyczne w wieku od 18 do 64 lat, które </a:t>
            </a:r>
            <a:br>
              <a:rPr lang="pl-PL" sz="1600" dirty="0" smtClean="0"/>
            </a:br>
            <a:r>
              <a:rPr lang="pl-PL" sz="1600" dirty="0" smtClean="0"/>
              <a:t>są mieszkańcami (w rozumieniu Kodeksu Cywilnego) woj. mazowieckiego zamierzające rozpocząć prowadzenie działalności gospodarczej (z wyłączeniem osób, które posiadały zarejestrowaną działalność gospodarczą w okresie 12 </a:t>
            </a:r>
            <a:r>
              <a:rPr lang="pl-PL" sz="1600" dirty="0" err="1" smtClean="0"/>
              <a:t>m-cy</a:t>
            </a:r>
            <a:r>
              <a:rPr lang="pl-PL" sz="1600" dirty="0" smtClean="0"/>
              <a:t> przed datą złożenia wniosku </a:t>
            </a:r>
            <a:br>
              <a:rPr lang="pl-PL" sz="1600" dirty="0" smtClean="0"/>
            </a:br>
            <a:r>
              <a:rPr lang="pl-PL" sz="1600" dirty="0" smtClean="0"/>
              <a:t>o pożyczkę)</a:t>
            </a:r>
          </a:p>
          <a:p>
            <a:pPr algn="just"/>
            <a:r>
              <a:rPr lang="pl-PL" sz="1600" b="1" dirty="0" smtClean="0"/>
              <a:t>Oprocentowanie : </a:t>
            </a:r>
            <a:r>
              <a:rPr lang="pl-PL" sz="1600" b="1" dirty="0" smtClean="0">
                <a:solidFill>
                  <a:srgbClr val="FF0000"/>
                </a:solidFill>
              </a:rPr>
              <a:t>0,5 % w skali roku</a:t>
            </a:r>
          </a:p>
          <a:p>
            <a:pPr algn="just"/>
            <a:r>
              <a:rPr lang="pl-PL" sz="1600" b="1" dirty="0" smtClean="0"/>
              <a:t>KSWP udziela pożyczki </a:t>
            </a:r>
            <a:r>
              <a:rPr lang="pl-PL" sz="1600" dirty="0" smtClean="0"/>
              <a:t> na okres uzasadniony potrzebami Wnioskodawcy. Okres spłaty pożyczki nie może przekraczać 60 miesięcy. Na wniosek klienta KSWP może udzielić karencji </a:t>
            </a:r>
            <a:br>
              <a:rPr lang="pl-PL" sz="1600" dirty="0" smtClean="0"/>
            </a:br>
            <a:r>
              <a:rPr lang="pl-PL" sz="1600" dirty="0" smtClean="0"/>
              <a:t>w spłacie rat kapitałowych do 12 miesięcy. Okres karencji jest wliczony do okresu spłaty pożyczki</a:t>
            </a:r>
          </a:p>
          <a:p>
            <a:pPr marL="0" indent="0">
              <a:buNone/>
            </a:pPr>
            <a:endParaRPr lang="pl-PL" sz="1600" b="1" dirty="0" smtClean="0"/>
          </a:p>
          <a:p>
            <a:pPr marL="0" indent="0">
              <a:buNone/>
            </a:pPr>
            <a:r>
              <a:rPr lang="pl-PL" sz="1600" b="1" dirty="0" smtClean="0"/>
              <a:t>Biura KSWP obsługujące pożyczki:  </a:t>
            </a:r>
            <a:r>
              <a:rPr lang="pl-PL" sz="1600" b="1" dirty="0" smtClean="0">
                <a:solidFill>
                  <a:srgbClr val="FF0000"/>
                </a:solidFill>
              </a:rPr>
              <a:t>Biuro Warszawa </a:t>
            </a:r>
            <a:r>
              <a:rPr lang="pl-PL" sz="1600" b="1" dirty="0" smtClean="0"/>
              <a:t>oraz</a:t>
            </a:r>
            <a:r>
              <a:rPr lang="pl-PL" sz="1600" b="1" dirty="0" smtClean="0">
                <a:solidFill>
                  <a:srgbClr val="FF0000"/>
                </a:solidFill>
              </a:rPr>
              <a:t> Biuro Szydłowiec</a:t>
            </a:r>
          </a:p>
          <a:p>
            <a:pPr marL="0" indent="0">
              <a:buNone/>
            </a:pPr>
            <a:r>
              <a:rPr lang="pl-PL" sz="1600" b="1" dirty="0" smtClean="0">
                <a:hlinkClick r:id="rId3"/>
              </a:rPr>
              <a:t>http://kswp.org.pl/pl/oferta/pozyczki/gotowka-na-start</a:t>
            </a:r>
            <a:endParaRPr lang="pl-PL" sz="1600" b="1" dirty="0" smtClean="0"/>
          </a:p>
        </p:txBody>
      </p:sp>
      <p:sp>
        <p:nvSpPr>
          <p:cNvPr id="4" name="Prostokąt 3"/>
          <p:cNvSpPr/>
          <p:nvPr/>
        </p:nvSpPr>
        <p:spPr>
          <a:xfrm>
            <a:off x="261258" y="1970314"/>
            <a:ext cx="8567057"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accent4"/>
                </a:solidFill>
                <a:latin typeface="+mj-lt"/>
                <a:cs typeface="Arial" pitchFamily="34" charset="0"/>
              </a:rPr>
              <a:t>KRAJOWE STOWARZYSZENIE WSPIERANIA PRZEDSIĘBIORCZOŚCI </a:t>
            </a:r>
            <a:endParaRPr lang="pl-PL" b="1" dirty="0">
              <a:solidFill>
                <a:schemeClr val="accent4"/>
              </a:solidFill>
              <a:latin typeface="+mj-lt"/>
              <a:cs typeface="Arial" pitchFamily="34" charset="0"/>
            </a:endParaRPr>
          </a:p>
        </p:txBody>
      </p:sp>
      <p:pic>
        <p:nvPicPr>
          <p:cNvPr id="1027" name="Picture 3" descr="C:\Users\a.wodzynski\Desktop\ARCHIWUM\ARCHIWUM 2015\ŚRODA Z FUNDUSZAMI 2015\LOGO\KESP_LOGO.png"/>
          <p:cNvPicPr>
            <a:picLocks noChangeAspect="1" noChangeArrowheads="1"/>
          </p:cNvPicPr>
          <p:nvPr/>
        </p:nvPicPr>
        <p:blipFill>
          <a:blip r:embed="rId4" cstate="print"/>
          <a:srcRect/>
          <a:stretch>
            <a:fillRect/>
          </a:stretch>
        </p:blipFill>
        <p:spPr bwMode="auto">
          <a:xfrm>
            <a:off x="566058" y="1110342"/>
            <a:ext cx="1866900" cy="762000"/>
          </a:xfrm>
          <a:prstGeom prst="rect">
            <a:avLst/>
          </a:prstGeom>
          <a:noFill/>
        </p:spPr>
      </p:pic>
    </p:spTree>
    <p:extLst>
      <p:ext uri="{BB962C8B-B14F-4D97-AF65-F5344CB8AC3E}">
        <p14:creationId xmlns="" xmlns:p14="http://schemas.microsoft.com/office/powerpoint/2010/main" val="1457176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2143" y="1611086"/>
            <a:ext cx="8545286" cy="5094514"/>
          </a:xfrm>
        </p:spPr>
        <p:txBody>
          <a:bodyPr/>
          <a:lstStyle/>
          <a:p>
            <a:pPr algn="just">
              <a:lnSpc>
                <a:spcPct val="100000"/>
              </a:lnSpc>
              <a:spcBef>
                <a:spcPts val="0"/>
              </a:spcBef>
              <a:buNone/>
            </a:pPr>
            <a:r>
              <a:rPr lang="pl-PL" sz="1600" b="1" dirty="0" smtClean="0"/>
              <a:t>Przeznaczeniem pożyczki może być dowolny cel gospodarczy</a:t>
            </a:r>
            <a:r>
              <a:rPr lang="pl-PL" sz="1600" dirty="0" smtClean="0"/>
              <a:t>.</a:t>
            </a:r>
          </a:p>
          <a:p>
            <a:pPr algn="just">
              <a:lnSpc>
                <a:spcPct val="100000"/>
              </a:lnSpc>
              <a:spcBef>
                <a:spcPts val="0"/>
              </a:spcBef>
            </a:pPr>
            <a:r>
              <a:rPr lang="pl-PL" sz="1600" dirty="0" smtClean="0"/>
              <a:t>Pożyczkobiorca musi udokumentować potrzebę uzyskania pożyczki w kontekście swoich planów gospodarczych (związanych z założeniem działalności gospodarczej).</a:t>
            </a:r>
          </a:p>
          <a:p>
            <a:pPr algn="just">
              <a:lnSpc>
                <a:spcPct val="100000"/>
              </a:lnSpc>
              <a:spcBef>
                <a:spcPts val="0"/>
              </a:spcBef>
            </a:pPr>
            <a:r>
              <a:rPr lang="pl-PL" sz="1600" dirty="0" smtClean="0"/>
              <a:t>W szczególności pożyczka może być przeznaczona na cele: inwestycyjne, obrotowe, inwestycyjno-obrotowe, w tym m.in. na</a:t>
            </a:r>
          </a:p>
          <a:p>
            <a:pPr algn="just">
              <a:lnSpc>
                <a:spcPct val="100000"/>
              </a:lnSpc>
              <a:spcBef>
                <a:spcPts val="0"/>
              </a:spcBef>
            </a:pPr>
            <a:r>
              <a:rPr lang="pl-PL" sz="1600" dirty="0" smtClean="0"/>
              <a:t>zakup, budowę, rozbudowę lub modernizację obiektów </a:t>
            </a:r>
            <a:r>
              <a:rPr lang="pl-PL" sz="1600" dirty="0" err="1" smtClean="0"/>
              <a:t>produkcyjno-usługowo-handlowych</a:t>
            </a:r>
            <a:r>
              <a:rPr lang="pl-PL" sz="1600" dirty="0" smtClean="0"/>
              <a:t>, biurowych.</a:t>
            </a:r>
          </a:p>
          <a:p>
            <a:pPr algn="just">
              <a:lnSpc>
                <a:spcPct val="100000"/>
              </a:lnSpc>
              <a:spcBef>
                <a:spcPts val="0"/>
              </a:spcBef>
            </a:pPr>
            <a:r>
              <a:rPr lang="pl-PL" sz="1600" dirty="0" smtClean="0"/>
              <a:t>zakup maszyn, urządzeń, aparatów, wyposażenia oraz ręcznych narzędzi pracy, w tym również zakup środków transportu bezpośrednio związanych z celem realizowanego przedsięwzięcia,</a:t>
            </a:r>
          </a:p>
          <a:p>
            <a:pPr algn="just">
              <a:lnSpc>
                <a:spcPct val="100000"/>
              </a:lnSpc>
              <a:spcBef>
                <a:spcPts val="0"/>
              </a:spcBef>
            </a:pPr>
            <a:r>
              <a:rPr lang="pl-PL" sz="1600" dirty="0" smtClean="0"/>
              <a:t>zakup materiałów i surowców do produkcji, usług oraz zakup towarów handlowych,</a:t>
            </a:r>
          </a:p>
          <a:p>
            <a:pPr algn="just">
              <a:lnSpc>
                <a:spcPct val="100000"/>
              </a:lnSpc>
              <a:spcBef>
                <a:spcPts val="0"/>
              </a:spcBef>
            </a:pPr>
            <a:r>
              <a:rPr lang="pl-PL" sz="1600" dirty="0" smtClean="0"/>
              <a:t>zakup wartości niematerialnych i prawnych związanych z realizowanym przedsięwzięciem.</a:t>
            </a:r>
          </a:p>
          <a:p>
            <a:pPr algn="just">
              <a:lnSpc>
                <a:spcPct val="100000"/>
              </a:lnSpc>
              <a:spcBef>
                <a:spcPts val="0"/>
              </a:spcBef>
            </a:pPr>
            <a:r>
              <a:rPr lang="pl-PL" sz="1600" dirty="0" smtClean="0"/>
              <a:t>pokrycie bieżących kosztów prowadzenia działalności wartości pożyczki z (wyłączeniem wynagrodzeń dla pracowników).</a:t>
            </a:r>
          </a:p>
          <a:p>
            <a:pPr>
              <a:lnSpc>
                <a:spcPct val="100000"/>
              </a:lnSpc>
              <a:spcBef>
                <a:spcPts val="0"/>
              </a:spcBef>
              <a:buNone/>
            </a:pPr>
            <a:endParaRPr lang="pl-PL" sz="1600" b="1" dirty="0" smtClean="0"/>
          </a:p>
          <a:p>
            <a:pPr>
              <a:lnSpc>
                <a:spcPct val="100000"/>
              </a:lnSpc>
              <a:spcBef>
                <a:spcPts val="0"/>
              </a:spcBef>
              <a:buNone/>
            </a:pPr>
            <a:r>
              <a:rPr lang="pl-PL" sz="1600" b="1" dirty="0" smtClean="0"/>
              <a:t>Zabezpieczenie:</a:t>
            </a:r>
          </a:p>
          <a:p>
            <a:pPr>
              <a:lnSpc>
                <a:spcPct val="100000"/>
              </a:lnSpc>
              <a:spcBef>
                <a:spcPts val="0"/>
              </a:spcBef>
            </a:pPr>
            <a:r>
              <a:rPr lang="pl-PL" sz="1600" dirty="0" smtClean="0"/>
              <a:t>Obligatoryjnie - weksel </a:t>
            </a:r>
            <a:r>
              <a:rPr lang="pl-PL" sz="1600" dirty="0" err="1" smtClean="0"/>
              <a:t>in</a:t>
            </a:r>
            <a:r>
              <a:rPr lang="pl-PL" sz="1600" dirty="0" smtClean="0"/>
              <a:t> blanco z deklaracjami wystawcy weksla i poręczycieli,</a:t>
            </a:r>
          </a:p>
          <a:p>
            <a:pPr>
              <a:lnSpc>
                <a:spcPct val="100000"/>
              </a:lnSpc>
              <a:spcBef>
                <a:spcPts val="0"/>
              </a:spcBef>
            </a:pPr>
            <a:r>
              <a:rPr lang="pl-PL" sz="1600" dirty="0" smtClean="0"/>
              <a:t>Fakultatywnie  - inne zabezpieczenia </a:t>
            </a:r>
          </a:p>
          <a:p>
            <a:pPr>
              <a:lnSpc>
                <a:spcPct val="100000"/>
              </a:lnSpc>
              <a:spcBef>
                <a:spcPts val="0"/>
              </a:spcBef>
              <a:buNone/>
            </a:pPr>
            <a:endParaRPr lang="pl-PL" sz="1600" dirty="0" smtClean="0"/>
          </a:p>
          <a:p>
            <a:pPr algn="just">
              <a:lnSpc>
                <a:spcPct val="100000"/>
              </a:lnSpc>
              <a:spcBef>
                <a:spcPts val="0"/>
              </a:spcBef>
              <a:buNone/>
            </a:pPr>
            <a:r>
              <a:rPr lang="pl-PL" sz="1600" b="1" dirty="0" smtClean="0"/>
              <a:t>Brak opłat i prowizji z tytułu udzielenia pożyczki.</a:t>
            </a:r>
            <a:endParaRPr lang="pl-PL" sz="1600" dirty="0" smtClean="0"/>
          </a:p>
        </p:txBody>
      </p:sp>
      <p:sp>
        <p:nvSpPr>
          <p:cNvPr id="4" name="Prostokąt 3"/>
          <p:cNvSpPr/>
          <p:nvPr/>
        </p:nvSpPr>
        <p:spPr>
          <a:xfrm>
            <a:off x="283028" y="1066800"/>
            <a:ext cx="8567057"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chemeClr val="accent4"/>
                </a:solidFill>
                <a:latin typeface="+mj-lt"/>
                <a:cs typeface="Arial" pitchFamily="34" charset="0"/>
              </a:rPr>
              <a:t>KRAJOWE STOWARZYSZENIE WSPIERANIA PRZEDSIĘBIORCZOŚCI </a:t>
            </a:r>
            <a:endParaRPr lang="pl-PL" b="1" dirty="0">
              <a:solidFill>
                <a:schemeClr val="accent4"/>
              </a:solidFill>
              <a:latin typeface="+mj-lt"/>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6571" y="5889172"/>
            <a:ext cx="8611689" cy="1107996"/>
          </a:xfrm>
          <a:prstGeom prst="rect">
            <a:avLst/>
          </a:prstGeom>
        </p:spPr>
        <p:txBody>
          <a:bodyPr wrap="square">
            <a:spAutoFit/>
          </a:bodyPr>
          <a:lstStyle/>
          <a:p>
            <a:pPr>
              <a:lnSpc>
                <a:spcPct val="150000"/>
              </a:lnSpc>
              <a:spcBef>
                <a:spcPts val="0"/>
              </a:spcBef>
            </a:pPr>
            <a:r>
              <a:rPr lang="pl-PL" sz="1000" dirty="0" smtClean="0">
                <a:hlinkClick r:id="rId2"/>
              </a:rPr>
              <a:t>Pożyczki dla firm działających dłużej niż rok</a:t>
            </a:r>
            <a:r>
              <a:rPr lang="pl-PL" sz="1000" dirty="0" smtClean="0"/>
              <a:t> </a:t>
            </a:r>
          </a:p>
          <a:p>
            <a:pPr>
              <a:lnSpc>
                <a:spcPct val="150000"/>
              </a:lnSpc>
              <a:spcBef>
                <a:spcPts val="0"/>
              </a:spcBef>
            </a:pPr>
            <a:r>
              <a:rPr lang="pl-PL" sz="1000" dirty="0" smtClean="0">
                <a:hlinkClick r:id="rId3"/>
              </a:rPr>
              <a:t>Pożyczki dla firm działających do roku</a:t>
            </a:r>
            <a:r>
              <a:rPr lang="pl-PL" sz="1000" dirty="0" smtClean="0"/>
              <a:t> </a:t>
            </a:r>
          </a:p>
          <a:p>
            <a:pPr>
              <a:lnSpc>
                <a:spcPct val="150000"/>
              </a:lnSpc>
              <a:spcBef>
                <a:spcPts val="0"/>
              </a:spcBef>
            </a:pPr>
            <a:r>
              <a:rPr lang="pl-PL" sz="1400" b="1" dirty="0" err="1" smtClean="0">
                <a:solidFill>
                  <a:srgbClr val="33CCCC"/>
                </a:solidFill>
                <a:hlinkClick r:id="rId4"/>
              </a:rPr>
              <a:t>www.pozyczkimazowieckie.pl</a:t>
            </a:r>
            <a:endParaRPr lang="pl-PL" sz="1400" b="1" dirty="0" smtClean="0">
              <a:solidFill>
                <a:srgbClr val="33CCCC"/>
              </a:solidFill>
            </a:endParaRPr>
          </a:p>
          <a:p>
            <a:pPr>
              <a:lnSpc>
                <a:spcPct val="150000"/>
              </a:lnSpc>
              <a:spcBef>
                <a:spcPts val="0"/>
              </a:spcBef>
            </a:pPr>
            <a:endParaRPr lang="pl-PL" sz="1000" dirty="0" smtClean="0">
              <a:solidFill>
                <a:srgbClr val="0070C0"/>
              </a:solidFill>
            </a:endParaRPr>
          </a:p>
        </p:txBody>
      </p:sp>
      <p:pic>
        <p:nvPicPr>
          <p:cNvPr id="7" name="Obraz 6" descr="pożyczki mazowiecki.logo.jpg"/>
          <p:cNvPicPr>
            <a:picLocks noChangeAspect="1"/>
          </p:cNvPicPr>
          <p:nvPr/>
        </p:nvPicPr>
        <p:blipFill>
          <a:blip r:embed="rId5" cstate="print"/>
          <a:stretch>
            <a:fillRect/>
          </a:stretch>
        </p:blipFill>
        <p:spPr>
          <a:xfrm>
            <a:off x="6475228" y="5856767"/>
            <a:ext cx="2483976" cy="827314"/>
          </a:xfrm>
          <a:prstGeom prst="rect">
            <a:avLst/>
          </a:prstGeom>
        </p:spPr>
      </p:pic>
      <p:sp>
        <p:nvSpPr>
          <p:cNvPr id="8" name="Prostokąt 7"/>
          <p:cNvSpPr/>
          <p:nvPr/>
        </p:nvSpPr>
        <p:spPr>
          <a:xfrm>
            <a:off x="217715" y="1785257"/>
            <a:ext cx="8686800" cy="369332"/>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rgbClr val="33CCCC"/>
                </a:solidFill>
              </a:rPr>
              <a:t>MAZOWIECKI REGIONALNY FUNDUSZ POŻYCZKOWY</a:t>
            </a:r>
            <a:endParaRPr lang="pl-PL" b="1" dirty="0">
              <a:solidFill>
                <a:srgbClr val="33CCCC"/>
              </a:solidFill>
              <a:latin typeface="Georgia" pitchFamily="18" charset="0"/>
              <a:cs typeface="Arial" pitchFamily="34" charset="0"/>
            </a:endParaRPr>
          </a:p>
        </p:txBody>
      </p:sp>
      <p:sp>
        <p:nvSpPr>
          <p:cNvPr id="10" name="Tytuł 1"/>
          <p:cNvSpPr>
            <a:spLocks noGrp="1"/>
          </p:cNvSpPr>
          <p:nvPr>
            <p:ph type="title"/>
          </p:nvPr>
        </p:nvSpPr>
        <p:spPr>
          <a:xfrm>
            <a:off x="217714" y="1036320"/>
            <a:ext cx="8675913" cy="708660"/>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pl-PL" sz="4800" b="1" dirty="0" smtClean="0">
                <a:solidFill>
                  <a:srgbClr val="33CCCC"/>
                </a:solidFill>
                <a:latin typeface="+mj-lt"/>
                <a:cs typeface="Arial" pitchFamily="34" charset="0"/>
              </a:rPr>
              <a:t>POŻYCZKI MAZOWIECKIE</a:t>
            </a:r>
            <a:endParaRPr lang="pl-PL" sz="4800" dirty="0">
              <a:solidFill>
                <a:srgbClr val="33CCCC"/>
              </a:solidFill>
              <a:latin typeface="+mj-lt"/>
            </a:endParaRPr>
          </a:p>
        </p:txBody>
      </p:sp>
      <p:pic>
        <p:nvPicPr>
          <p:cNvPr id="4098" name="Picture 2" descr="C:\Users\a.wodzynski\Desktop\Skany\POŻYCZKI MAZOWIECKIE.jpg"/>
          <p:cNvPicPr>
            <a:picLocks noGrp="1" noChangeAspect="1" noChangeArrowheads="1"/>
          </p:cNvPicPr>
          <p:nvPr>
            <p:ph idx="1"/>
          </p:nvPr>
        </p:nvPicPr>
        <p:blipFill>
          <a:blip r:embed="rId6" cstate="print"/>
          <a:srcRect/>
          <a:stretch>
            <a:fillRect/>
          </a:stretch>
        </p:blipFill>
        <p:spPr bwMode="auto">
          <a:xfrm>
            <a:off x="206829" y="2188029"/>
            <a:ext cx="8679996" cy="376620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0307" y="1567543"/>
            <a:ext cx="8591550" cy="4615542"/>
          </a:xfrm>
        </p:spPr>
        <p:txBody>
          <a:bodyPr>
            <a:normAutofit fontScale="25000" lnSpcReduction="20000"/>
          </a:bodyPr>
          <a:lstStyle/>
          <a:p>
            <a:pPr>
              <a:lnSpc>
                <a:spcPct val="120000"/>
              </a:lnSpc>
              <a:spcBef>
                <a:spcPts val="0"/>
              </a:spcBef>
              <a:buNone/>
            </a:pPr>
            <a:r>
              <a:rPr lang="pl-PL" sz="6400" b="1" dirty="0" smtClean="0"/>
              <a:t>Kto może starać się o pożyczkę?</a:t>
            </a:r>
          </a:p>
          <a:p>
            <a:pPr>
              <a:lnSpc>
                <a:spcPct val="120000"/>
              </a:lnSpc>
              <a:spcBef>
                <a:spcPts val="0"/>
              </a:spcBef>
              <a:buNone/>
            </a:pPr>
            <a:endParaRPr lang="pl-PL" sz="3600" b="1" dirty="0" smtClean="0"/>
          </a:p>
          <a:p>
            <a:pPr algn="just">
              <a:lnSpc>
                <a:spcPct val="120000"/>
              </a:lnSpc>
              <a:spcBef>
                <a:spcPts val="0"/>
              </a:spcBef>
            </a:pPr>
            <a:r>
              <a:rPr lang="pl-PL" sz="6400" dirty="0" smtClean="0"/>
              <a:t>Przedsiębiorcy prowadzący działalność na terenie województwa mazowieckiego, którzy zatrudniają poniżej 250 osób i których roczne obroty są niższe niż 50 milionów Euro. </a:t>
            </a:r>
          </a:p>
          <a:p>
            <a:pPr algn="just">
              <a:lnSpc>
                <a:spcPct val="120000"/>
              </a:lnSpc>
              <a:spcBef>
                <a:spcPts val="0"/>
              </a:spcBef>
            </a:pPr>
            <a:r>
              <a:rPr lang="pl-PL" sz="6400" dirty="0" smtClean="0"/>
              <a:t>O pożyczkę mogą także starać się osoby, które </a:t>
            </a:r>
            <a:r>
              <a:rPr lang="pl-PL" sz="6400" b="1" dirty="0" smtClean="0">
                <a:solidFill>
                  <a:srgbClr val="FF0000"/>
                </a:solidFill>
              </a:rPr>
              <a:t>dopiero rozpoczynają działalność gospodarczą </a:t>
            </a:r>
            <a:r>
              <a:rPr lang="pl-PL" sz="6400" dirty="0" smtClean="0"/>
              <a:t>– w momencie podpisywania umowy pożyczki takie osoby muszą mieć już zarejestrowaną działalność.</a:t>
            </a:r>
          </a:p>
          <a:p>
            <a:pPr algn="just">
              <a:lnSpc>
                <a:spcPct val="120000"/>
              </a:lnSpc>
              <a:spcBef>
                <a:spcPts val="0"/>
              </a:spcBef>
              <a:buNone/>
            </a:pPr>
            <a:r>
              <a:rPr lang="pl-PL" sz="6400" b="1" dirty="0" smtClean="0"/>
              <a:t>Na co można przeznaczyć pożyczkę?</a:t>
            </a:r>
          </a:p>
          <a:p>
            <a:pPr algn="just">
              <a:lnSpc>
                <a:spcPct val="120000"/>
              </a:lnSpc>
              <a:spcBef>
                <a:spcPts val="0"/>
              </a:spcBef>
            </a:pPr>
            <a:r>
              <a:rPr lang="pl-PL" sz="6400" dirty="0" smtClean="0"/>
              <a:t>Wyłącznie na </a:t>
            </a:r>
            <a:r>
              <a:rPr lang="pl-PL" sz="6400" b="1" dirty="0" smtClean="0"/>
              <a:t>wydatki związane z uruchomieniem działalności gospodarczej</a:t>
            </a:r>
            <a:r>
              <a:rPr lang="pl-PL" sz="6400" dirty="0" smtClean="0"/>
              <a:t>, </a:t>
            </a:r>
            <a:br>
              <a:rPr lang="pl-PL" sz="6400" dirty="0" smtClean="0"/>
            </a:br>
            <a:r>
              <a:rPr lang="pl-PL" sz="6400" dirty="0" smtClean="0"/>
              <a:t>jej prowadzeniem lub rozwojem.</a:t>
            </a:r>
          </a:p>
          <a:p>
            <a:pPr algn="just">
              <a:lnSpc>
                <a:spcPct val="120000"/>
              </a:lnSpc>
              <a:spcBef>
                <a:spcPts val="0"/>
              </a:spcBef>
              <a:buNone/>
            </a:pPr>
            <a:r>
              <a:rPr lang="pl-PL" sz="6400" b="1" dirty="0" smtClean="0"/>
              <a:t>Na jakich warunkach udzielane są pożyczki?</a:t>
            </a:r>
          </a:p>
          <a:p>
            <a:pPr algn="just">
              <a:lnSpc>
                <a:spcPct val="120000"/>
              </a:lnSpc>
              <a:spcBef>
                <a:spcPts val="0"/>
              </a:spcBef>
            </a:pPr>
            <a:r>
              <a:rPr lang="pl-PL" sz="6400" dirty="0" smtClean="0"/>
              <a:t>To zależy od konkretnej sytuacji. Generalnie udzielamy pożyczek do </a:t>
            </a:r>
            <a:r>
              <a:rPr lang="pl-PL" sz="6400" b="1" dirty="0" smtClean="0">
                <a:solidFill>
                  <a:srgbClr val="FF0000"/>
                </a:solidFill>
              </a:rPr>
              <a:t>500 000,00zł </a:t>
            </a:r>
            <a:br>
              <a:rPr lang="pl-PL" sz="6400" b="1" dirty="0" smtClean="0">
                <a:solidFill>
                  <a:srgbClr val="FF0000"/>
                </a:solidFill>
              </a:rPr>
            </a:br>
            <a:r>
              <a:rPr lang="pl-PL" sz="6400" dirty="0" smtClean="0"/>
              <a:t>z okresem spłaty do</a:t>
            </a:r>
            <a:r>
              <a:rPr lang="pl-PL" sz="6400" b="1" dirty="0" smtClean="0">
                <a:solidFill>
                  <a:srgbClr val="FF0000"/>
                </a:solidFill>
              </a:rPr>
              <a:t> 5 lat. </a:t>
            </a:r>
          </a:p>
          <a:p>
            <a:pPr algn="just">
              <a:lnSpc>
                <a:spcPct val="120000"/>
              </a:lnSpc>
              <a:spcBef>
                <a:spcPts val="0"/>
              </a:spcBef>
            </a:pPr>
            <a:r>
              <a:rPr lang="pl-PL" sz="6400" dirty="0" smtClean="0"/>
              <a:t>Dla podmiotów działających do roku - w tym </a:t>
            </a:r>
            <a:r>
              <a:rPr lang="pl-PL" sz="6400" b="1" dirty="0" smtClean="0">
                <a:solidFill>
                  <a:srgbClr val="FF0000"/>
                </a:solidFill>
              </a:rPr>
              <a:t>dopiero rozpoczynających działalność gospodarczą</a:t>
            </a:r>
            <a:r>
              <a:rPr lang="pl-PL" sz="6400" dirty="0" smtClean="0"/>
              <a:t> - maksymalna wartość pożyczki wynosi </a:t>
            </a:r>
            <a:r>
              <a:rPr lang="pl-PL" sz="6400" b="1" dirty="0" smtClean="0">
                <a:solidFill>
                  <a:srgbClr val="FF0000"/>
                </a:solidFill>
              </a:rPr>
              <a:t>120 000,00zł.</a:t>
            </a:r>
          </a:p>
          <a:p>
            <a:pPr algn="just">
              <a:lnSpc>
                <a:spcPct val="120000"/>
              </a:lnSpc>
              <a:spcBef>
                <a:spcPts val="0"/>
              </a:spcBef>
              <a:buNone/>
            </a:pPr>
            <a:endParaRPr lang="pl-PL" sz="3600" dirty="0" smtClean="0"/>
          </a:p>
          <a:p>
            <a:pPr algn="just">
              <a:lnSpc>
                <a:spcPct val="120000"/>
              </a:lnSpc>
              <a:spcBef>
                <a:spcPts val="0"/>
              </a:spcBef>
              <a:buNone/>
            </a:pPr>
            <a:r>
              <a:rPr lang="pl-PL" sz="6400" b="1" dirty="0" smtClean="0"/>
              <a:t>Zabezpieczenie?</a:t>
            </a:r>
          </a:p>
          <a:p>
            <a:pPr algn="just">
              <a:lnSpc>
                <a:spcPct val="120000"/>
              </a:lnSpc>
              <a:spcBef>
                <a:spcPts val="0"/>
              </a:spcBef>
            </a:pPr>
            <a:r>
              <a:rPr lang="pl-PL" sz="6400" dirty="0" smtClean="0"/>
              <a:t>pożyczka zabezpieczona jest wekslem </a:t>
            </a:r>
            <a:r>
              <a:rPr lang="pl-PL" sz="6400" dirty="0" err="1" smtClean="0"/>
              <a:t>in</a:t>
            </a:r>
            <a:r>
              <a:rPr lang="pl-PL" sz="6400" dirty="0" smtClean="0"/>
              <a:t> blanco pożyczkobiorcy i dodatkowym wspólnie uzgodnionym zabezpieczeniem pokrywającym wartość pożyczki (np. poręczeniem, hipoteką, przewłaszczeniem ruchomości).</a:t>
            </a:r>
          </a:p>
          <a:p>
            <a:endParaRPr lang="pl-PL" dirty="0"/>
          </a:p>
        </p:txBody>
      </p:sp>
      <p:pic>
        <p:nvPicPr>
          <p:cNvPr id="5" name="Obraz 4" descr="pożyczki mazowiecki.logo.jpg"/>
          <p:cNvPicPr>
            <a:picLocks noChangeAspect="1"/>
          </p:cNvPicPr>
          <p:nvPr/>
        </p:nvPicPr>
        <p:blipFill>
          <a:blip r:embed="rId2" cstate="print"/>
          <a:stretch>
            <a:fillRect/>
          </a:stretch>
        </p:blipFill>
        <p:spPr>
          <a:xfrm>
            <a:off x="7019925" y="6102133"/>
            <a:ext cx="1714500" cy="567518"/>
          </a:xfrm>
          <a:prstGeom prst="rect">
            <a:avLst/>
          </a:prstGeom>
        </p:spPr>
      </p:pic>
      <p:sp>
        <p:nvSpPr>
          <p:cNvPr id="6" name="Prostokąt 5"/>
          <p:cNvSpPr/>
          <p:nvPr/>
        </p:nvSpPr>
        <p:spPr>
          <a:xfrm>
            <a:off x="261258" y="1088571"/>
            <a:ext cx="8643256" cy="369332"/>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rgbClr val="33CCCC"/>
                </a:solidFill>
              </a:rPr>
              <a:t>MAZOWIECKI REGIONALNY FUNDUSZ POŻYCZKOWY</a:t>
            </a:r>
            <a:endParaRPr lang="pl-PL" b="1" dirty="0">
              <a:solidFill>
                <a:srgbClr val="33CCCC"/>
              </a:solidFill>
              <a:latin typeface="Georgia" pitchFamily="18"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wodzynski\Desktop\Skany\MIŚ_Fundusz pozyczkowy.jpg"/>
          <p:cNvPicPr>
            <a:picLocks noChangeAspect="1" noChangeArrowheads="1"/>
          </p:cNvPicPr>
          <p:nvPr/>
        </p:nvPicPr>
        <p:blipFill>
          <a:blip r:embed="rId2" cstate="print"/>
          <a:srcRect/>
          <a:stretch>
            <a:fillRect/>
          </a:stretch>
        </p:blipFill>
        <p:spPr bwMode="auto">
          <a:xfrm>
            <a:off x="6762750" y="4663167"/>
            <a:ext cx="2381250" cy="2038350"/>
          </a:xfrm>
          <a:prstGeom prst="rect">
            <a:avLst/>
          </a:prstGeom>
          <a:noFill/>
        </p:spPr>
      </p:pic>
      <p:sp>
        <p:nvSpPr>
          <p:cNvPr id="7175" name="Rectangle 5"/>
          <p:cNvSpPr>
            <a:spLocks noChangeArrowheads="1"/>
          </p:cNvSpPr>
          <p:nvPr/>
        </p:nvSpPr>
        <p:spPr bwMode="auto">
          <a:xfrm>
            <a:off x="-171450" y="84104"/>
            <a:ext cx="184702" cy="371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5" rIns="91430" bIns="45715"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dirty="0"/>
          </a:p>
        </p:txBody>
      </p:sp>
      <p:sp>
        <p:nvSpPr>
          <p:cNvPr id="7176" name="Rectangle 6"/>
          <p:cNvSpPr>
            <a:spLocks noChangeArrowheads="1"/>
          </p:cNvSpPr>
          <p:nvPr/>
        </p:nvSpPr>
        <p:spPr bwMode="auto">
          <a:xfrm>
            <a:off x="-338137" y="1210553"/>
            <a:ext cx="324234" cy="245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5" rIns="91430" bIns="45715"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000" dirty="0">
                <a:latin typeface="Arial" charset="0"/>
                <a:ea typeface="Times New Roman" pitchFamily="18" charset="0"/>
              </a:rPr>
              <a:t>    </a:t>
            </a:r>
            <a:endParaRPr lang="pl-PL" altLang="pl-PL" sz="1800" dirty="0">
              <a:latin typeface="Arial" charset="0"/>
              <a:ea typeface="Times New Roman" pitchFamily="18" charset="0"/>
            </a:endParaRPr>
          </a:p>
        </p:txBody>
      </p:sp>
      <p:sp>
        <p:nvSpPr>
          <p:cNvPr id="7177" name="Rectangle 7"/>
          <p:cNvSpPr>
            <a:spLocks noChangeArrowheads="1"/>
          </p:cNvSpPr>
          <p:nvPr/>
        </p:nvSpPr>
        <p:spPr bwMode="auto">
          <a:xfrm>
            <a:off x="-338137" y="1724903"/>
            <a:ext cx="359131" cy="245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5" rIns="91430" bIns="45715"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000" dirty="0">
                <a:latin typeface="Arial" charset="0"/>
                <a:ea typeface="Times New Roman" pitchFamily="18" charset="0"/>
              </a:rPr>
              <a:t>     </a:t>
            </a:r>
            <a:endParaRPr lang="pl-PL" altLang="pl-PL" sz="1800" dirty="0">
              <a:latin typeface="Arial" charset="0"/>
              <a:ea typeface="Times New Roman" pitchFamily="18" charset="0"/>
            </a:endParaRPr>
          </a:p>
        </p:txBody>
      </p:sp>
      <p:sp>
        <p:nvSpPr>
          <p:cNvPr id="7178" name="Rectangle 8"/>
          <p:cNvSpPr>
            <a:spLocks noChangeArrowheads="1"/>
          </p:cNvSpPr>
          <p:nvPr/>
        </p:nvSpPr>
        <p:spPr bwMode="auto">
          <a:xfrm>
            <a:off x="-338137" y="2277353"/>
            <a:ext cx="603413" cy="245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5" rIns="91430" bIns="45715"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000" dirty="0">
                <a:latin typeface="Arial" charset="0"/>
                <a:ea typeface="Times New Roman" pitchFamily="18" charset="0"/>
              </a:rPr>
              <a:t>            </a:t>
            </a:r>
            <a:endParaRPr lang="pl-PL" altLang="pl-PL" sz="1800" dirty="0">
              <a:latin typeface="Arial" charset="0"/>
              <a:ea typeface="Times New Roman" pitchFamily="18" charset="0"/>
            </a:endParaRPr>
          </a:p>
        </p:txBody>
      </p:sp>
      <p:sp>
        <p:nvSpPr>
          <p:cNvPr id="20" name="Symbol zastępczy zawartości 2"/>
          <p:cNvSpPr txBox="1">
            <a:spLocks/>
          </p:cNvSpPr>
          <p:nvPr/>
        </p:nvSpPr>
        <p:spPr bwMode="auto">
          <a:xfrm>
            <a:off x="253635" y="2427514"/>
            <a:ext cx="8694422" cy="4256314"/>
          </a:xfrm>
          <a:prstGeom prst="rect">
            <a:avLst/>
          </a:prstGeom>
          <a:noFill/>
          <a:ln w="9525">
            <a:noFill/>
            <a:round/>
            <a:headEnd/>
            <a:tailEnd/>
          </a:ln>
        </p:spPr>
        <p:txBody>
          <a:bodyPr vert="horz" wrap="square" lIns="0" tIns="25602" rIns="0" bIns="0" numCol="1" anchor="t"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0" indent="0" algn="just">
              <a:lnSpc>
                <a:spcPct val="100000"/>
              </a:lnSpc>
              <a:spcAft>
                <a:spcPts val="0"/>
              </a:spcAft>
              <a:buNone/>
            </a:pPr>
            <a:r>
              <a:rPr lang="pl-PL" sz="1600" dirty="0" smtClean="0">
                <a:latin typeface="Georgia" pitchFamily="18" charset="0"/>
              </a:rPr>
              <a:t>Fundusz Pożyczkowy FDPA skierowany jest </a:t>
            </a:r>
            <a:r>
              <a:rPr lang="pl-PL" sz="1600" b="1" dirty="0" smtClean="0">
                <a:solidFill>
                  <a:srgbClr val="FF0000"/>
                </a:solidFill>
                <a:latin typeface="Georgia" pitchFamily="18" charset="0"/>
              </a:rPr>
              <a:t>do osób prowadzących pozarolniczą działalność gospodarczą</a:t>
            </a:r>
            <a:r>
              <a:rPr lang="pl-PL" sz="1600" dirty="0" smtClean="0">
                <a:solidFill>
                  <a:srgbClr val="FF0000"/>
                </a:solidFill>
                <a:latin typeface="Georgia" pitchFamily="18" charset="0"/>
              </a:rPr>
              <a:t>. </a:t>
            </a:r>
          </a:p>
          <a:p>
            <a:pPr marL="0" indent="0" algn="just">
              <a:lnSpc>
                <a:spcPct val="100000"/>
              </a:lnSpc>
              <a:spcAft>
                <a:spcPts val="0"/>
              </a:spcAft>
              <a:buNone/>
            </a:pPr>
            <a:r>
              <a:rPr lang="pl-PL" sz="1600" dirty="0" smtClean="0">
                <a:latin typeface="Georgia" pitchFamily="18" charset="0"/>
              </a:rPr>
              <a:t>Pożyczki mogą być przeznaczone na finansowanie wydatków firmowych, w szczególności </a:t>
            </a:r>
            <a:br>
              <a:rPr lang="pl-PL" sz="1600" dirty="0" smtClean="0">
                <a:latin typeface="Georgia" pitchFamily="18" charset="0"/>
              </a:rPr>
            </a:br>
            <a:r>
              <a:rPr lang="pl-PL" sz="1600" dirty="0" smtClean="0">
                <a:latin typeface="Georgia" pitchFamily="18" charset="0"/>
              </a:rPr>
              <a:t>w zakresie inwestycji i doraźnych potrzeb mających wpływ na poprawę  rentowności.</a:t>
            </a:r>
            <a:r>
              <a:rPr lang="pl-PL" sz="1600" b="1" dirty="0" smtClean="0">
                <a:latin typeface="Georgia" pitchFamily="18" charset="0"/>
              </a:rPr>
              <a:t/>
            </a:r>
            <a:br>
              <a:rPr lang="pl-PL" sz="1600" b="1" dirty="0" smtClean="0">
                <a:latin typeface="Georgia" pitchFamily="18" charset="0"/>
              </a:rPr>
            </a:br>
            <a:r>
              <a:rPr lang="pl-PL" sz="1600" b="1" dirty="0" smtClean="0">
                <a:latin typeface="Georgia" pitchFamily="18" charset="0"/>
              </a:rPr>
              <a:t>Co nas wyróżnia?</a:t>
            </a:r>
          </a:p>
          <a:p>
            <a:pPr algn="just">
              <a:lnSpc>
                <a:spcPct val="100000"/>
              </a:lnSpc>
              <a:spcAft>
                <a:spcPts val="0"/>
              </a:spcAft>
            </a:pPr>
            <a:r>
              <a:rPr lang="pl-PL" sz="1600" dirty="0" smtClean="0">
                <a:latin typeface="Georgia" pitchFamily="18" charset="0"/>
              </a:rPr>
              <a:t>Udzielamy pożyczek </a:t>
            </a:r>
            <a:r>
              <a:rPr lang="pl-PL" sz="1600" b="1" dirty="0" smtClean="0">
                <a:latin typeface="Georgia" pitchFamily="18" charset="0"/>
              </a:rPr>
              <a:t>do 250.000 </a:t>
            </a:r>
            <a:r>
              <a:rPr lang="pl-PL" sz="1600" dirty="0" smtClean="0">
                <a:latin typeface="Georgia" pitchFamily="18" charset="0"/>
              </a:rPr>
              <a:t>zł dla mikro, małych i średnich firm już od pierwszego dnia ich działalności</a:t>
            </a:r>
          </a:p>
          <a:p>
            <a:pPr algn="just">
              <a:lnSpc>
                <a:spcPct val="100000"/>
              </a:lnSpc>
              <a:spcAft>
                <a:spcPts val="0"/>
              </a:spcAft>
            </a:pPr>
            <a:r>
              <a:rPr lang="pl-PL" sz="1600" dirty="0" smtClean="0">
                <a:latin typeface="Georgia" pitchFamily="18" charset="0"/>
              </a:rPr>
              <a:t>pożyczamy pieniądze na okres </a:t>
            </a:r>
            <a:r>
              <a:rPr lang="pl-PL" sz="1600" b="1" dirty="0" smtClean="0">
                <a:latin typeface="Georgia" pitchFamily="18" charset="0"/>
              </a:rPr>
              <a:t>do 60 miesięcy</a:t>
            </a:r>
          </a:p>
          <a:p>
            <a:pPr algn="just">
              <a:lnSpc>
                <a:spcPct val="100000"/>
              </a:lnSpc>
              <a:spcAft>
                <a:spcPts val="0"/>
              </a:spcAft>
            </a:pPr>
            <a:r>
              <a:rPr lang="pl-PL" sz="1600" dirty="0" smtClean="0">
                <a:latin typeface="Georgia" pitchFamily="18" charset="0"/>
              </a:rPr>
              <a:t>umożliwiamy skorzystanie z karencji w spłacie rat kapitałowych aż do 6 miesięcy</a:t>
            </a:r>
          </a:p>
          <a:p>
            <a:pPr algn="just">
              <a:lnSpc>
                <a:spcPct val="100000"/>
              </a:lnSpc>
              <a:spcAft>
                <a:spcPts val="0"/>
              </a:spcAft>
            </a:pPr>
            <a:r>
              <a:rPr lang="pl-PL" sz="1600" dirty="0" smtClean="0">
                <a:latin typeface="Georgia" pitchFamily="18" charset="0"/>
              </a:rPr>
              <a:t>nie wymagamy biznesplanów</a:t>
            </a:r>
          </a:p>
          <a:p>
            <a:pPr algn="just">
              <a:lnSpc>
                <a:spcPct val="100000"/>
              </a:lnSpc>
              <a:spcAft>
                <a:spcPts val="0"/>
              </a:spcAft>
            </a:pPr>
            <a:r>
              <a:rPr lang="pl-PL" sz="1600" dirty="0" smtClean="0">
                <a:latin typeface="Georgia" pitchFamily="18" charset="0"/>
              </a:rPr>
              <a:t>nie pobieramy opłat za wcześniejszą spłatę</a:t>
            </a:r>
          </a:p>
          <a:p>
            <a:pPr>
              <a:lnSpc>
                <a:spcPct val="100000"/>
              </a:lnSpc>
              <a:spcAft>
                <a:spcPts val="0"/>
              </a:spcAft>
            </a:pPr>
            <a:r>
              <a:rPr lang="pl-PL" sz="1600" dirty="0" smtClean="0">
                <a:latin typeface="Georgia" pitchFamily="18" charset="0"/>
              </a:rPr>
              <a:t>nasza umowa gwarantuje stałe oprocentowanie i niezmienne warunki </a:t>
            </a:r>
            <a:br>
              <a:rPr lang="pl-PL" sz="1600" dirty="0" smtClean="0">
                <a:latin typeface="Georgia" pitchFamily="18" charset="0"/>
              </a:rPr>
            </a:br>
            <a:r>
              <a:rPr lang="pl-PL" sz="1600" dirty="0" smtClean="0">
                <a:latin typeface="Georgia" pitchFamily="18" charset="0"/>
              </a:rPr>
              <a:t>przez cały okres spłaty zadłużenia</a:t>
            </a:r>
          </a:p>
          <a:p>
            <a:pPr>
              <a:lnSpc>
                <a:spcPct val="100000"/>
              </a:lnSpc>
              <a:spcAft>
                <a:spcPts val="0"/>
              </a:spcAft>
            </a:pPr>
            <a:r>
              <a:rPr lang="pl-PL" sz="1600" dirty="0" smtClean="0">
                <a:latin typeface="Georgia" pitchFamily="18" charset="0"/>
              </a:rPr>
              <a:t>oprocentowanie </a:t>
            </a:r>
            <a:r>
              <a:rPr lang="pl-PL" sz="1600" b="1" dirty="0" smtClean="0">
                <a:latin typeface="Georgia" pitchFamily="18" charset="0"/>
              </a:rPr>
              <a:t>od 2,43%</a:t>
            </a:r>
          </a:p>
          <a:p>
            <a:pPr>
              <a:lnSpc>
                <a:spcPct val="100000"/>
              </a:lnSpc>
              <a:spcAft>
                <a:spcPts val="0"/>
              </a:spcAft>
            </a:pPr>
            <a:r>
              <a:rPr lang="pl-PL" sz="1600" dirty="0" smtClean="0">
                <a:latin typeface="Georgia" pitchFamily="18" charset="0"/>
              </a:rPr>
              <a:t>proponujemy jasne i proste zasady współpracy, miłą, profesjonalną </a:t>
            </a:r>
            <a:br>
              <a:rPr lang="pl-PL" sz="1600" dirty="0" smtClean="0">
                <a:latin typeface="Georgia" pitchFamily="18" charset="0"/>
              </a:rPr>
            </a:br>
            <a:r>
              <a:rPr lang="pl-PL" sz="1600" dirty="0" smtClean="0">
                <a:latin typeface="Georgia" pitchFamily="18" charset="0"/>
              </a:rPr>
              <a:t>i kompetentną obsługę oraz szybką decyzję w sprawie finansowania.</a:t>
            </a:r>
          </a:p>
          <a:p>
            <a:pPr marL="358775" indent="0" algn="just">
              <a:lnSpc>
                <a:spcPct val="100000"/>
              </a:lnSpc>
              <a:spcAft>
                <a:spcPts val="0"/>
              </a:spcAft>
              <a:buNone/>
            </a:pPr>
            <a:endParaRPr lang="pl-PL" sz="600" b="1" dirty="0" smtClean="0">
              <a:solidFill>
                <a:srgbClr val="0070C0"/>
              </a:solidFill>
              <a:hlinkClick r:id="rId3"/>
            </a:endParaRPr>
          </a:p>
          <a:p>
            <a:pPr marL="358775" indent="0" algn="just">
              <a:lnSpc>
                <a:spcPct val="100000"/>
              </a:lnSpc>
              <a:spcAft>
                <a:spcPts val="0"/>
              </a:spcAft>
              <a:buNone/>
            </a:pPr>
            <a:r>
              <a:rPr lang="pl-PL" sz="1600" b="1" dirty="0" err="1" smtClean="0">
                <a:solidFill>
                  <a:srgbClr val="136715"/>
                </a:solidFill>
                <a:hlinkClick r:id="rId3"/>
              </a:rPr>
              <a:t>www.fdpa-funduszpozyczkowy.org.pl</a:t>
            </a:r>
            <a:endParaRPr lang="pl-PL" sz="1600" b="1" dirty="0" smtClean="0">
              <a:solidFill>
                <a:srgbClr val="136715"/>
              </a:solidFill>
            </a:endParaRPr>
          </a:p>
          <a:p>
            <a:pPr algn="just">
              <a:lnSpc>
                <a:spcPct val="100000"/>
              </a:lnSpc>
              <a:spcAft>
                <a:spcPts val="0"/>
              </a:spcAft>
            </a:pPr>
            <a:endParaRPr lang="pl-PL" sz="1600" dirty="0" smtClean="0">
              <a:latin typeface="Georgia" pitchFamily="18" charset="0"/>
            </a:endParaRPr>
          </a:p>
          <a:p>
            <a:pPr marL="0" indent="0" algn="just">
              <a:buNone/>
            </a:pPr>
            <a:endParaRPr lang="pl-PL" sz="1600" b="1" dirty="0" smtClean="0">
              <a:latin typeface="Georgia" pitchFamily="18" charset="0"/>
            </a:endParaRPr>
          </a:p>
          <a:p>
            <a:pPr marL="0" indent="0">
              <a:buNone/>
            </a:pPr>
            <a:endParaRPr lang="pl-PL" sz="800" b="1" dirty="0" smtClean="0"/>
          </a:p>
          <a:p>
            <a:pPr marL="0" indent="0">
              <a:buNone/>
            </a:pPr>
            <a:endParaRPr lang="pl-PL" sz="800" b="1" dirty="0" smtClean="0"/>
          </a:p>
          <a:p>
            <a:pPr marL="0" indent="0">
              <a:buNone/>
            </a:pPr>
            <a:endParaRPr lang="pl-PL" sz="1800" b="1" dirty="0" smtClean="0">
              <a:solidFill>
                <a:srgbClr val="0070C0"/>
              </a:solidFill>
            </a:endParaRPr>
          </a:p>
          <a:p>
            <a:pPr marL="0" indent="0">
              <a:buNone/>
            </a:pPr>
            <a:endParaRPr lang="pl-PL" sz="1800" kern="0" dirty="0"/>
          </a:p>
        </p:txBody>
      </p:sp>
      <p:sp>
        <p:nvSpPr>
          <p:cNvPr id="2" name="Prostokąt 1"/>
          <p:cNvSpPr/>
          <p:nvPr/>
        </p:nvSpPr>
        <p:spPr>
          <a:xfrm>
            <a:off x="267031" y="1044060"/>
            <a:ext cx="8681025" cy="830997"/>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defTabSz="457200">
              <a:spcAft>
                <a:spcPct val="0"/>
              </a:spcAft>
            </a:pPr>
            <a:r>
              <a:rPr lang="pl-PL" sz="4800" b="1" dirty="0" smtClean="0">
                <a:solidFill>
                  <a:srgbClr val="136715"/>
                </a:solidFill>
              </a:rPr>
              <a:t>FUNDUSZ POŻYCZKOWY „MIŚ”</a:t>
            </a:r>
            <a:r>
              <a:rPr lang="pl-PL" sz="4800" b="1" dirty="0" smtClean="0">
                <a:solidFill>
                  <a:srgbClr val="136715"/>
                </a:solidFill>
                <a:ea typeface="ＭＳ Ｐゴシック" charset="-128"/>
                <a:cs typeface="ＭＳ Ｐゴシック" charset="-128"/>
              </a:rPr>
              <a:t> </a:t>
            </a:r>
            <a:endParaRPr lang="pl-PL" sz="4800" b="1" dirty="0">
              <a:solidFill>
                <a:srgbClr val="136715"/>
              </a:solidFill>
              <a:ea typeface="ＭＳ Ｐゴシック" charset="-128"/>
              <a:cs typeface="ＭＳ Ｐゴシック" charset="-128"/>
            </a:endParaRPr>
          </a:p>
        </p:txBody>
      </p:sp>
      <p:sp>
        <p:nvSpPr>
          <p:cNvPr id="10" name="Prostokąt 9"/>
          <p:cNvSpPr/>
          <p:nvPr/>
        </p:nvSpPr>
        <p:spPr>
          <a:xfrm>
            <a:off x="272143" y="1926770"/>
            <a:ext cx="8686800"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b="1" dirty="0" smtClean="0">
                <a:solidFill>
                  <a:srgbClr val="136715"/>
                </a:solidFill>
              </a:rPr>
              <a:t>FUNDACJA NA RZECZ ROZWOJU POLSKIEGO ROLNICTWA </a:t>
            </a:r>
            <a:endParaRPr lang="pl-PL" dirty="0">
              <a:solidFill>
                <a:srgbClr val="136715"/>
              </a:solidFill>
            </a:endParaRPr>
          </a:p>
        </p:txBody>
      </p:sp>
    </p:spTree>
    <p:extLst>
      <p:ext uri="{BB962C8B-B14F-4D97-AF65-F5344CB8AC3E}">
        <p14:creationId xmlns="" xmlns:p14="http://schemas.microsoft.com/office/powerpoint/2010/main" val="2770132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15149" y="2446317"/>
            <a:ext cx="3728852" cy="4172196"/>
          </a:xfrm>
        </p:spPr>
        <p:txBody>
          <a:bodyPr/>
          <a:lstStyle/>
          <a:p>
            <a:pPr>
              <a:buNone/>
            </a:pPr>
            <a:r>
              <a:rPr lang="pl-PL" sz="1600" b="1" dirty="0" smtClean="0">
                <a:solidFill>
                  <a:srgbClr val="136715"/>
                </a:solidFill>
              </a:rPr>
              <a:t>     Oddziały:</a:t>
            </a:r>
          </a:p>
          <a:p>
            <a:r>
              <a:rPr lang="pl-PL" sz="1600" b="1" dirty="0" smtClean="0">
                <a:solidFill>
                  <a:srgbClr val="FF0000"/>
                </a:solidFill>
              </a:rPr>
              <a:t>FDPA oddział w Płocku                 </a:t>
            </a:r>
            <a:r>
              <a:rPr lang="pl-PL" sz="1600" dirty="0" smtClean="0"/>
              <a:t/>
            </a:r>
            <a:br>
              <a:rPr lang="pl-PL" sz="1600" dirty="0" smtClean="0"/>
            </a:br>
            <a:r>
              <a:rPr lang="pl-PL" sz="1600" dirty="0" smtClean="0"/>
              <a:t>ul. Nowy Rynek 8 lok. 24/25,</a:t>
            </a:r>
            <a:br>
              <a:rPr lang="pl-PL" sz="1600" dirty="0" smtClean="0"/>
            </a:br>
            <a:r>
              <a:rPr lang="pl-PL" sz="1600" dirty="0" smtClean="0"/>
              <a:t>09-402 Płock</a:t>
            </a:r>
            <a:br>
              <a:rPr lang="pl-PL" sz="1600" dirty="0" smtClean="0"/>
            </a:br>
            <a:r>
              <a:rPr lang="pl-PL" sz="1600" dirty="0" smtClean="0"/>
              <a:t>tel./faks (24) 268 90 60,</a:t>
            </a:r>
            <a:br>
              <a:rPr lang="pl-PL" sz="1600" dirty="0" smtClean="0"/>
            </a:br>
            <a:r>
              <a:rPr lang="pl-PL" sz="1600" dirty="0" smtClean="0"/>
              <a:t>e-mail: </a:t>
            </a:r>
            <a:r>
              <a:rPr lang="pl-PL" sz="1600" dirty="0" err="1" smtClean="0"/>
              <a:t>plock@fdpa.org.pl</a:t>
            </a:r>
            <a:endParaRPr lang="pl-PL" sz="1600" dirty="0" smtClean="0"/>
          </a:p>
          <a:p>
            <a:r>
              <a:rPr lang="pl-PL" sz="1600" b="1" dirty="0" smtClean="0">
                <a:solidFill>
                  <a:srgbClr val="FF0000"/>
                </a:solidFill>
              </a:rPr>
              <a:t>FDPA oddział w Radomiu</a:t>
            </a:r>
            <a:r>
              <a:rPr lang="pl-PL" sz="1600" dirty="0" smtClean="0"/>
              <a:t/>
            </a:r>
            <a:br>
              <a:rPr lang="pl-PL" sz="1600" dirty="0" smtClean="0"/>
            </a:br>
            <a:r>
              <a:rPr lang="pl-PL" sz="1600" dirty="0" smtClean="0"/>
              <a:t>ul. Żeromskiego 76/82 A,</a:t>
            </a:r>
            <a:br>
              <a:rPr lang="pl-PL" sz="1600" dirty="0" smtClean="0"/>
            </a:br>
            <a:r>
              <a:rPr lang="pl-PL" sz="1600" dirty="0" smtClean="0"/>
              <a:t>26-600 Radom</a:t>
            </a:r>
            <a:br>
              <a:rPr lang="pl-PL" sz="1600" dirty="0" smtClean="0"/>
            </a:br>
            <a:r>
              <a:rPr lang="pl-PL" sz="1600" dirty="0" smtClean="0"/>
              <a:t>tel. (48) 332 14 90</a:t>
            </a:r>
            <a:br>
              <a:rPr lang="pl-PL" sz="1600" dirty="0" smtClean="0"/>
            </a:br>
            <a:r>
              <a:rPr lang="pl-PL" sz="1600" dirty="0" smtClean="0"/>
              <a:t>e-mail: </a:t>
            </a:r>
            <a:r>
              <a:rPr lang="pl-PL" sz="1600" dirty="0" err="1" smtClean="0"/>
              <a:t>w.makulski@fdpa.org.pl</a:t>
            </a:r>
            <a:endParaRPr lang="pl-PL" sz="1600" dirty="0" smtClean="0"/>
          </a:p>
          <a:p>
            <a:r>
              <a:rPr lang="pl-PL" sz="1600" b="1" dirty="0" smtClean="0">
                <a:solidFill>
                  <a:srgbClr val="FF0000"/>
                </a:solidFill>
              </a:rPr>
              <a:t>FDPA oddział w Siedlcach             </a:t>
            </a:r>
            <a:r>
              <a:rPr lang="pl-PL" sz="1600" dirty="0" smtClean="0"/>
              <a:t/>
            </a:r>
            <a:br>
              <a:rPr lang="pl-PL" sz="1600" dirty="0" smtClean="0"/>
            </a:br>
            <a:r>
              <a:rPr lang="pl-PL" sz="1600" dirty="0" smtClean="0"/>
              <a:t>ul. Starowiejska 37,</a:t>
            </a:r>
            <a:br>
              <a:rPr lang="pl-PL" sz="1600" dirty="0" smtClean="0"/>
            </a:br>
            <a:r>
              <a:rPr lang="pl-PL" sz="1600" dirty="0" smtClean="0"/>
              <a:t>08-110 Siedlce</a:t>
            </a:r>
            <a:br>
              <a:rPr lang="pl-PL" sz="1600" dirty="0" smtClean="0"/>
            </a:br>
            <a:r>
              <a:rPr lang="pl-PL" sz="1600" dirty="0" smtClean="0"/>
              <a:t>tel./faks (25) 644 66 15,</a:t>
            </a:r>
            <a:br>
              <a:rPr lang="pl-PL" sz="1600" dirty="0" smtClean="0"/>
            </a:br>
            <a:r>
              <a:rPr lang="pl-PL" sz="1600" dirty="0" smtClean="0"/>
              <a:t>e-mail: </a:t>
            </a:r>
            <a:r>
              <a:rPr lang="pl-PL" sz="1600" dirty="0" err="1" smtClean="0"/>
              <a:t>siedlce@fdpa.org.pl</a:t>
            </a:r>
            <a:endParaRPr lang="pl-PL" sz="1600" dirty="0" smtClean="0"/>
          </a:p>
          <a:p>
            <a:endParaRPr lang="pl-PL" dirty="0"/>
          </a:p>
        </p:txBody>
      </p:sp>
      <p:sp>
        <p:nvSpPr>
          <p:cNvPr id="4" name="Tytuł 3"/>
          <p:cNvSpPr>
            <a:spLocks noGrp="1"/>
          </p:cNvSpPr>
          <p:nvPr>
            <p:ph type="title"/>
          </p:nvPr>
        </p:nvSpPr>
        <p:spPr>
          <a:xfrm>
            <a:off x="272143" y="1047010"/>
            <a:ext cx="8697685" cy="75713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defTabSz="457200">
              <a:spcAft>
                <a:spcPct val="0"/>
              </a:spcAft>
            </a:pPr>
            <a:r>
              <a:rPr lang="pl-PL" sz="4800" b="1" dirty="0" smtClean="0">
                <a:solidFill>
                  <a:srgbClr val="136715"/>
                </a:solidFill>
                <a:latin typeface="+mj-lt"/>
              </a:rPr>
              <a:t>FUNDUSZ POŻYCZKOWY „MIŚ”</a:t>
            </a:r>
            <a:r>
              <a:rPr lang="pl-PL" sz="4800" b="1" dirty="0" smtClean="0">
                <a:solidFill>
                  <a:srgbClr val="136715"/>
                </a:solidFill>
                <a:latin typeface="+mj-lt"/>
                <a:ea typeface="ＭＳ Ｐゴシック" charset="-128"/>
                <a:cs typeface="ＭＳ Ｐゴシック" charset="-128"/>
              </a:rPr>
              <a:t> </a:t>
            </a:r>
            <a:endParaRPr lang="pl-PL" sz="4800" b="1" dirty="0">
              <a:solidFill>
                <a:srgbClr val="136715"/>
              </a:solidFill>
              <a:latin typeface="+mj-lt"/>
              <a:ea typeface="ＭＳ Ｐゴシック" charset="-128"/>
              <a:cs typeface="ＭＳ Ｐゴシック" charset="-128"/>
            </a:endParaRPr>
          </a:p>
        </p:txBody>
      </p:sp>
      <p:sp>
        <p:nvSpPr>
          <p:cNvPr id="5" name="Prostokąt 4"/>
          <p:cNvSpPr/>
          <p:nvPr/>
        </p:nvSpPr>
        <p:spPr>
          <a:xfrm>
            <a:off x="272143" y="1861456"/>
            <a:ext cx="8686800"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b="1" dirty="0" smtClean="0">
                <a:solidFill>
                  <a:srgbClr val="136715"/>
                </a:solidFill>
              </a:rPr>
              <a:t>FUNDACJA NA RZECZ ROZWOJU POLSKIEGO ROLNICTWA </a:t>
            </a:r>
            <a:endParaRPr lang="pl-PL" dirty="0">
              <a:solidFill>
                <a:srgbClr val="136715"/>
              </a:solidFill>
            </a:endParaRPr>
          </a:p>
        </p:txBody>
      </p:sp>
      <p:sp>
        <p:nvSpPr>
          <p:cNvPr id="6" name="Prostokąt 5"/>
          <p:cNvSpPr/>
          <p:nvPr/>
        </p:nvSpPr>
        <p:spPr>
          <a:xfrm>
            <a:off x="166255" y="2413338"/>
            <a:ext cx="5320145" cy="2616101"/>
          </a:xfrm>
          <a:prstGeom prst="rect">
            <a:avLst/>
          </a:prstGeom>
        </p:spPr>
        <p:txBody>
          <a:bodyPr wrap="square">
            <a:spAutoFit/>
          </a:bodyPr>
          <a:lstStyle/>
          <a:p>
            <a:r>
              <a:rPr lang="pl-PL" sz="1600" b="1" dirty="0" smtClean="0">
                <a:solidFill>
                  <a:srgbClr val="136715"/>
                </a:solidFill>
                <a:latin typeface="Georgia" pitchFamily="18" charset="0"/>
              </a:rPr>
              <a:t>Biuro główne w Warszawie</a:t>
            </a:r>
          </a:p>
          <a:p>
            <a:r>
              <a:rPr lang="pl-PL" sz="1600" dirty="0" smtClean="0">
                <a:latin typeface="Georgia" pitchFamily="18" charset="0"/>
              </a:rPr>
              <a:t/>
            </a:r>
            <a:br>
              <a:rPr lang="pl-PL" sz="1600" dirty="0" smtClean="0">
                <a:latin typeface="Georgia" pitchFamily="18" charset="0"/>
              </a:rPr>
            </a:br>
            <a:r>
              <a:rPr lang="pl-PL" sz="1600" dirty="0" smtClean="0">
                <a:latin typeface="Georgia" pitchFamily="18" charset="0"/>
              </a:rPr>
              <a:t>ul. Gombrowicza 19, 01-682 Warszawa</a:t>
            </a:r>
            <a:br>
              <a:rPr lang="pl-PL" sz="1600" dirty="0" smtClean="0">
                <a:latin typeface="Georgia" pitchFamily="18" charset="0"/>
              </a:rPr>
            </a:br>
            <a:r>
              <a:rPr lang="pl-PL" sz="1600" dirty="0" smtClean="0">
                <a:latin typeface="Georgia" pitchFamily="18" charset="0"/>
              </a:rPr>
              <a:t>tel. (022) 864 03 90, faks (022) 864 03 61</a:t>
            </a:r>
            <a:br>
              <a:rPr lang="pl-PL" sz="1600" dirty="0" smtClean="0">
                <a:latin typeface="Georgia" pitchFamily="18" charset="0"/>
              </a:rPr>
            </a:br>
            <a:r>
              <a:rPr lang="pl-PL" sz="1600" dirty="0" smtClean="0">
                <a:latin typeface="Georgia" pitchFamily="18" charset="0"/>
              </a:rPr>
              <a:t>Dział Windykacji – wew. 110</a:t>
            </a:r>
            <a:br>
              <a:rPr lang="pl-PL" sz="1600" dirty="0" smtClean="0">
                <a:latin typeface="Georgia" pitchFamily="18" charset="0"/>
              </a:rPr>
            </a:br>
            <a:r>
              <a:rPr lang="pl-PL" sz="1600" dirty="0" smtClean="0">
                <a:latin typeface="Georgia" pitchFamily="18" charset="0"/>
              </a:rPr>
              <a:t>Dział Analiz – wew. 115</a:t>
            </a:r>
            <a:br>
              <a:rPr lang="pl-PL" sz="1600" dirty="0" smtClean="0">
                <a:latin typeface="Georgia" pitchFamily="18" charset="0"/>
              </a:rPr>
            </a:br>
            <a:r>
              <a:rPr lang="pl-PL" sz="1600" dirty="0" smtClean="0">
                <a:latin typeface="Georgia" pitchFamily="18" charset="0"/>
              </a:rPr>
              <a:t>e-mail: </a:t>
            </a:r>
            <a:r>
              <a:rPr lang="pl-PL" sz="1600" dirty="0" err="1" smtClean="0">
                <a:latin typeface="Georgia" pitchFamily="18" charset="0"/>
                <a:hlinkClick r:id="rId2"/>
              </a:rPr>
              <a:t>fdpa@fdpa.org.pl</a:t>
            </a:r>
            <a:r>
              <a:rPr lang="pl-PL" sz="1600" dirty="0" smtClean="0">
                <a:latin typeface="Georgia" pitchFamily="18" charset="0"/>
              </a:rPr>
              <a:t/>
            </a:r>
            <a:br>
              <a:rPr lang="pl-PL" sz="1600" dirty="0" smtClean="0">
                <a:latin typeface="Georgia" pitchFamily="18" charset="0"/>
              </a:rPr>
            </a:br>
            <a:r>
              <a:rPr lang="pl-PL" sz="1600" dirty="0" smtClean="0">
                <a:latin typeface="Georgia" pitchFamily="18" charset="0"/>
              </a:rPr>
              <a:t>godziny otwarcia biura: 8.30 – 16.30</a:t>
            </a:r>
          </a:p>
          <a:p>
            <a:endParaRPr lang="pl-PL" dirty="0" smtClean="0"/>
          </a:p>
          <a:p>
            <a:endParaRPr lang="pl-PL" dirty="0"/>
          </a:p>
        </p:txBody>
      </p:sp>
      <p:sp>
        <p:nvSpPr>
          <p:cNvPr id="7" name="Prostokąt 6"/>
          <p:cNvSpPr/>
          <p:nvPr/>
        </p:nvSpPr>
        <p:spPr>
          <a:xfrm>
            <a:off x="201882" y="4714504"/>
            <a:ext cx="5225142" cy="1323439"/>
          </a:xfrm>
          <a:prstGeom prst="rect">
            <a:avLst/>
          </a:prstGeom>
        </p:spPr>
        <p:txBody>
          <a:bodyPr wrap="square">
            <a:spAutoFit/>
          </a:bodyPr>
          <a:lstStyle/>
          <a:p>
            <a:r>
              <a:rPr lang="pl-PL" sz="1600" b="1" dirty="0" smtClean="0">
                <a:solidFill>
                  <a:srgbClr val="136715"/>
                </a:solidFill>
                <a:latin typeface="Georgia" pitchFamily="18" charset="0"/>
              </a:rPr>
              <a:t>Kontakt w sprawie pożyczek dla przedsiębiorców z Warszawy i okolic:</a:t>
            </a:r>
          </a:p>
          <a:p>
            <a:r>
              <a:rPr lang="pl-PL" sz="1600" dirty="0" smtClean="0">
                <a:solidFill>
                  <a:srgbClr val="136715"/>
                </a:solidFill>
                <a:latin typeface="Georgia" pitchFamily="18" charset="0"/>
              </a:rPr>
              <a:t/>
            </a:r>
            <a:br>
              <a:rPr lang="pl-PL" sz="1600" dirty="0" smtClean="0">
                <a:solidFill>
                  <a:srgbClr val="136715"/>
                </a:solidFill>
                <a:latin typeface="Georgia" pitchFamily="18" charset="0"/>
              </a:rPr>
            </a:br>
            <a:r>
              <a:rPr lang="pl-PL" sz="1600" dirty="0" smtClean="0">
                <a:latin typeface="Georgia" pitchFamily="18" charset="0"/>
              </a:rPr>
              <a:t>Joanna Szymczak tel. </a:t>
            </a:r>
            <a:r>
              <a:rPr lang="pl-PL" sz="1600" dirty="0" smtClean="0">
                <a:solidFill>
                  <a:srgbClr val="FF0000"/>
                </a:solidFill>
                <a:latin typeface="Georgia" pitchFamily="18" charset="0"/>
              </a:rPr>
              <a:t>607 210 217</a:t>
            </a:r>
          </a:p>
          <a:p>
            <a:r>
              <a:rPr lang="pl-PL" sz="1600" dirty="0" smtClean="0">
                <a:latin typeface="Georgia" pitchFamily="18" charset="0"/>
              </a:rPr>
              <a:t>Monika </a:t>
            </a:r>
            <a:r>
              <a:rPr lang="pl-PL" sz="1600" dirty="0" err="1" smtClean="0">
                <a:latin typeface="Georgia" pitchFamily="18" charset="0"/>
              </a:rPr>
              <a:t>Mondzelewska</a:t>
            </a:r>
            <a:r>
              <a:rPr lang="pl-PL" sz="1600" dirty="0" smtClean="0">
                <a:latin typeface="Georgia" pitchFamily="18" charset="0"/>
              </a:rPr>
              <a:t> tel. </a:t>
            </a:r>
            <a:r>
              <a:rPr lang="pl-PL" sz="1600" dirty="0" smtClean="0">
                <a:solidFill>
                  <a:srgbClr val="FF0000"/>
                </a:solidFill>
                <a:latin typeface="Georgia" pitchFamily="18" charset="0"/>
              </a:rPr>
              <a:t>694 407 395</a:t>
            </a:r>
            <a:endParaRPr lang="pl-PL" sz="1600" dirty="0">
              <a:solidFill>
                <a:srgbClr val="FF0000"/>
              </a:solidFill>
              <a:latin typeface="Georg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95275" y="1841934"/>
            <a:ext cx="8648700" cy="44495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marL="85725">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1pPr>
            <a:lvl2pPr marL="968375" indent="-34290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2pPr>
            <a:lvl3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3pPr>
            <a:lvl4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4pPr>
            <a:lvl5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i="0" u="sng" dirty="0" smtClean="0">
                <a:latin typeface="Georgia" pitchFamily="18" charset="0"/>
              </a:rPr>
              <a:t>Regionalna Strategia Innowacji dla Mazowsza do 2020 (RIS)*</a:t>
            </a:r>
            <a:r>
              <a:rPr lang="pl-PL" altLang="pl-PL" sz="1600" i="0" dirty="0" smtClean="0">
                <a:latin typeface="Georgia" pitchFamily="18" charset="0"/>
              </a:rPr>
              <a:t> – </a:t>
            </a:r>
            <a:r>
              <a:rPr lang="pl-PL" sz="1600" i="0" dirty="0">
                <a:latin typeface="Georgia" pitchFamily="18" charset="0"/>
              </a:rPr>
              <a:t>stanowi uszczegółowienie „Strategii rozwoju województwa mazowieckiego do 2030 roku. Innowacyjne Mazowsze” (SRWM) w zakresie działań ukierunkowanych na zwiększanie </a:t>
            </a:r>
            <a:r>
              <a:rPr lang="pl-PL" sz="1600" i="0" dirty="0" smtClean="0">
                <a:latin typeface="Georgia" pitchFamily="18" charset="0"/>
              </a:rPr>
              <a:t>konkurencyjności i </a:t>
            </a:r>
            <a:r>
              <a:rPr lang="pl-PL" sz="1600" i="0" dirty="0">
                <a:latin typeface="Georgia" pitchFamily="18" charset="0"/>
              </a:rPr>
              <a:t>innowacyjności </a:t>
            </a:r>
            <a:r>
              <a:rPr lang="pl-PL" sz="1600" i="0" dirty="0" smtClean="0">
                <a:latin typeface="Georgia" pitchFamily="18" charset="0"/>
              </a:rPr>
              <a:t>regionu.</a:t>
            </a:r>
            <a:endParaRPr lang="pl-PL" altLang="pl-PL" sz="1600" i="0" dirty="0" smtClean="0">
              <a:latin typeface="Georgia" pitchFamily="18" charset="0"/>
            </a:endParaRPr>
          </a:p>
          <a:p>
            <a:pPr algn="just">
              <a:buClrTx/>
              <a:buFontTx/>
              <a:buNone/>
            </a:pPr>
            <a:endParaRPr lang="pl-PL" altLang="pl-PL" sz="1600" i="0" dirty="0" smtClean="0">
              <a:latin typeface="Georgia" pitchFamily="18" charset="0"/>
              <a:cs typeface="Arial" panose="020B0604020202020204" pitchFamily="34" charset="0"/>
            </a:endParaRPr>
          </a:p>
          <a:p>
            <a:pPr algn="just">
              <a:buClrTx/>
              <a:buFontTx/>
              <a:buNone/>
            </a:pPr>
            <a:r>
              <a:rPr lang="pl-PL" sz="1600" b="1" i="0" dirty="0">
                <a:latin typeface="Georgia" pitchFamily="18" charset="0"/>
              </a:rPr>
              <a:t>RIS przyczynia się do realizacji priorytetowego celu strategicznego SRWM</a:t>
            </a:r>
            <a:r>
              <a:rPr lang="pl-PL" sz="1600" b="1" i="0" dirty="0" smtClean="0">
                <a:latin typeface="Georgia" pitchFamily="18" charset="0"/>
              </a:rPr>
              <a:t>:</a:t>
            </a:r>
          </a:p>
          <a:p>
            <a:pPr algn="just">
              <a:buClrTx/>
              <a:buFontTx/>
              <a:buNone/>
            </a:pPr>
            <a:endParaRPr lang="pl-PL" sz="900" b="1" i="0" dirty="0" smtClean="0">
              <a:latin typeface="Georgia" pitchFamily="18" charset="0"/>
            </a:endParaRPr>
          </a:p>
          <a:p>
            <a:pPr marL="371475" indent="-285750" algn="just">
              <a:buClrTx/>
              <a:buFont typeface="Wingdings" panose="05000000000000000000" pitchFamily="2" charset="2"/>
              <a:buChar char="Ø"/>
            </a:pPr>
            <a:r>
              <a:rPr lang="pl-PL" sz="1600" i="0" dirty="0" smtClean="0">
                <a:latin typeface="Georgia" pitchFamily="18" charset="0"/>
              </a:rPr>
              <a:t>Rozwój </a:t>
            </a:r>
            <a:r>
              <a:rPr lang="pl-PL" sz="1600" i="0" dirty="0">
                <a:latin typeface="Georgia" pitchFamily="18" charset="0"/>
              </a:rPr>
              <a:t>produkcji ukierunkowanej na eksport w przemyśle zaawansowanych </a:t>
            </a:r>
            <a:r>
              <a:rPr lang="pl-PL" sz="1600" i="0" dirty="0" smtClean="0">
                <a:latin typeface="Georgia" pitchFamily="18" charset="0"/>
              </a:rPr>
              <a:t>                                          i </a:t>
            </a:r>
            <a:r>
              <a:rPr lang="pl-PL" sz="1600" i="0" dirty="0">
                <a:latin typeface="Georgia" pitchFamily="18" charset="0"/>
              </a:rPr>
              <a:t>średniozaawansowanych technologii oraz w przemyśle i przetwórstwie </a:t>
            </a:r>
            <a:r>
              <a:rPr lang="pl-PL" sz="1600" i="0" dirty="0" smtClean="0">
                <a:latin typeface="Georgia" pitchFamily="18" charset="0"/>
              </a:rPr>
              <a:t/>
            </a:r>
            <a:br>
              <a:rPr lang="pl-PL" sz="1600" i="0" dirty="0" smtClean="0">
                <a:latin typeface="Georgia" pitchFamily="18" charset="0"/>
              </a:rPr>
            </a:br>
            <a:r>
              <a:rPr lang="pl-PL" sz="1600" i="0" dirty="0" smtClean="0">
                <a:latin typeface="Georgia" pitchFamily="18" charset="0"/>
              </a:rPr>
              <a:t>rolno-spożywczym,</a:t>
            </a:r>
          </a:p>
          <a:p>
            <a:pPr marL="371475" indent="-285750" algn="just">
              <a:buClrTx/>
              <a:buFont typeface="Wingdings" panose="05000000000000000000" pitchFamily="2" charset="2"/>
              <a:buChar char="Ø"/>
            </a:pPr>
            <a:endParaRPr lang="pl-PL" sz="900" i="0" dirty="0" smtClean="0">
              <a:latin typeface="Georgia" pitchFamily="18" charset="0"/>
            </a:endParaRPr>
          </a:p>
          <a:p>
            <a:pPr algn="just">
              <a:buClrTx/>
            </a:pPr>
            <a:r>
              <a:rPr lang="pl-PL" sz="1600" i="0" dirty="0" smtClean="0">
                <a:latin typeface="Georgia" pitchFamily="18" charset="0"/>
              </a:rPr>
              <a:t>a </a:t>
            </a:r>
            <a:r>
              <a:rPr lang="pl-PL" sz="1600" i="0" dirty="0">
                <a:latin typeface="Georgia" pitchFamily="18" charset="0"/>
              </a:rPr>
              <a:t>także dwóch celów strategicznych: </a:t>
            </a:r>
            <a:endParaRPr lang="pl-PL" sz="1600" i="0" dirty="0" smtClean="0">
              <a:latin typeface="Georgia" pitchFamily="18" charset="0"/>
            </a:endParaRPr>
          </a:p>
          <a:p>
            <a:pPr algn="just">
              <a:buClrTx/>
            </a:pPr>
            <a:endParaRPr lang="pl-PL" sz="900" i="0" dirty="0" smtClean="0">
              <a:latin typeface="Georgia" pitchFamily="18" charset="0"/>
            </a:endParaRPr>
          </a:p>
          <a:p>
            <a:pPr marL="371475" indent="-285750" algn="just">
              <a:buClrTx/>
              <a:buFont typeface="Wingdings" panose="05000000000000000000" pitchFamily="2" charset="2"/>
              <a:buChar char="§"/>
            </a:pPr>
            <a:r>
              <a:rPr lang="pl-PL" sz="1600" i="0" dirty="0" smtClean="0">
                <a:latin typeface="Georgia" pitchFamily="18" charset="0"/>
              </a:rPr>
              <a:t>Wzrost </a:t>
            </a:r>
            <a:r>
              <a:rPr lang="pl-PL" sz="1600" i="0" dirty="0">
                <a:latin typeface="Georgia" pitchFamily="18" charset="0"/>
              </a:rPr>
              <a:t>konkurencyjności regionu poprzez rozwój działalności gospodarczej oraz transfer </a:t>
            </a:r>
            <a:r>
              <a:rPr lang="pl-PL" sz="1600" i="0" dirty="0" smtClean="0">
                <a:latin typeface="Georgia" pitchFamily="18" charset="0"/>
              </a:rPr>
              <a:t>                     i </a:t>
            </a:r>
            <a:r>
              <a:rPr lang="pl-PL" sz="1600" i="0" dirty="0">
                <a:latin typeface="Georgia" pitchFamily="18" charset="0"/>
              </a:rPr>
              <a:t>wykorzystanie nowych technologii; </a:t>
            </a:r>
            <a:endParaRPr lang="pl-PL" sz="1600" i="0" dirty="0" smtClean="0">
              <a:latin typeface="Georgia" pitchFamily="18" charset="0"/>
            </a:endParaRPr>
          </a:p>
          <a:p>
            <a:pPr marL="371475" indent="-285750" algn="just">
              <a:buClrTx/>
              <a:buFont typeface="Wingdings" panose="05000000000000000000" pitchFamily="2" charset="2"/>
              <a:buChar char="§"/>
            </a:pPr>
            <a:endParaRPr lang="pl-PL" sz="1600" i="0" dirty="0">
              <a:latin typeface="Georgia" pitchFamily="18" charset="0"/>
            </a:endParaRPr>
          </a:p>
          <a:p>
            <a:pPr marL="371475" indent="-285750" algn="just">
              <a:buClrTx/>
              <a:buFont typeface="Wingdings" panose="05000000000000000000" pitchFamily="2" charset="2"/>
              <a:buChar char="§"/>
            </a:pPr>
            <a:r>
              <a:rPr lang="pl-PL" sz="1600" i="0" dirty="0" smtClean="0">
                <a:latin typeface="Georgia" pitchFamily="18" charset="0"/>
              </a:rPr>
              <a:t>Poprawa </a:t>
            </a:r>
            <a:r>
              <a:rPr lang="pl-PL" sz="1600" i="0" dirty="0">
                <a:latin typeface="Georgia" pitchFamily="18" charset="0"/>
              </a:rPr>
              <a:t>jakości życia oraz wykorzystanie kapitału ludzkiego i społecznego do tworzenia nowoczesnej gospodarki</a:t>
            </a:r>
            <a:r>
              <a:rPr lang="pl-PL" sz="1600" i="0" dirty="0" smtClean="0">
                <a:latin typeface="Georgia" pitchFamily="18" charset="0"/>
              </a:rPr>
              <a:t>.</a:t>
            </a:r>
            <a:endParaRPr lang="pl-PL" altLang="pl-PL" sz="1600" b="1" i="0" dirty="0" smtClean="0">
              <a:solidFill>
                <a:srgbClr val="FF0000"/>
              </a:solidFill>
              <a:latin typeface="Georgia" pitchFamily="18" charset="0"/>
              <a:cs typeface="Arial" panose="020B0604020202020204" pitchFamily="34" charset="0"/>
            </a:endParaRPr>
          </a:p>
          <a:p>
            <a:pPr algn="r">
              <a:buClrTx/>
              <a:buFontTx/>
              <a:buNone/>
            </a:pPr>
            <a:endParaRPr lang="pl-PL" altLang="pl-PL" sz="1600" b="1" dirty="0" smtClean="0">
              <a:solidFill>
                <a:srgbClr val="FF0000"/>
              </a:solidFill>
              <a:latin typeface="Georgia" pitchFamily="18" charset="0"/>
              <a:cs typeface="Arial" panose="020B0604020202020204" pitchFamily="34" charset="0"/>
            </a:endParaRPr>
          </a:p>
        </p:txBody>
      </p:sp>
      <p:sp>
        <p:nvSpPr>
          <p:cNvPr id="7" name="Prostokąt 6"/>
          <p:cNvSpPr/>
          <p:nvPr/>
        </p:nvSpPr>
        <p:spPr>
          <a:xfrm>
            <a:off x="0" y="6381329"/>
            <a:ext cx="9144000" cy="338554"/>
          </a:xfrm>
          <a:prstGeom prst="rect">
            <a:avLst/>
          </a:prstGeom>
        </p:spPr>
        <p:txBody>
          <a:bodyPr wrap="square">
            <a:spAutoFit/>
          </a:bodyPr>
          <a:lstStyle/>
          <a:p>
            <a:r>
              <a:rPr lang="pl-PL" sz="1300" dirty="0" smtClean="0">
                <a:solidFill>
                  <a:schemeClr val="bg1"/>
                </a:solidFill>
                <a:latin typeface="Georgia" panose="02040502050405020303" pitchFamily="18" charset="0"/>
              </a:rPr>
              <a:t>* </a:t>
            </a:r>
            <a:r>
              <a:rPr lang="pl-PL" altLang="pl-PL" sz="1600" dirty="0">
                <a:solidFill>
                  <a:schemeClr val="bg1"/>
                </a:solidFill>
                <a:latin typeface="Georgia" panose="02040502050405020303" pitchFamily="18" charset="0"/>
                <a:cs typeface="Arial" panose="020B0604020202020204" pitchFamily="34" charset="0"/>
              </a:rPr>
              <a:t>http://</a:t>
            </a:r>
            <a:r>
              <a:rPr lang="pl-PL" altLang="pl-PL" sz="1600" dirty="0" smtClean="0">
                <a:solidFill>
                  <a:schemeClr val="bg1"/>
                </a:solidFill>
                <a:latin typeface="Georgia" panose="02040502050405020303" pitchFamily="18" charset="0"/>
                <a:cs typeface="Arial" panose="020B0604020202020204" pitchFamily="34" charset="0"/>
              </a:rPr>
              <a:t>www.ris.mazovia.pl/sites/default/files/2015_02_10_ris_mazovia_2020.pdf</a:t>
            </a:r>
            <a:r>
              <a:rPr lang="pl-PL" sz="1300" dirty="0" smtClean="0">
                <a:solidFill>
                  <a:schemeClr val="bg1"/>
                </a:solidFill>
                <a:latin typeface="Georgia" panose="02040502050405020303" pitchFamily="18" charset="0"/>
              </a:rPr>
              <a:t> </a:t>
            </a:r>
            <a:endParaRPr lang="pl-PL" sz="1300" dirty="0">
              <a:solidFill>
                <a:schemeClr val="bg1"/>
              </a:solidFill>
              <a:latin typeface="Georgia" panose="02040502050405020303" pitchFamily="18" charset="0"/>
            </a:endParaRPr>
          </a:p>
        </p:txBody>
      </p:sp>
      <p:sp>
        <p:nvSpPr>
          <p:cNvPr id="8" name="Prostokąt 7"/>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9" name="Prostokąt 8"/>
          <p:cNvSpPr/>
          <p:nvPr/>
        </p:nvSpPr>
        <p:spPr>
          <a:xfrm>
            <a:off x="250372" y="1087600"/>
            <a:ext cx="8741228"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accent5"/>
                </a:solidFill>
                <a:latin typeface="+mj-lt"/>
              </a:rPr>
              <a:t>DOKUMENTY REGIONALNE</a:t>
            </a:r>
            <a:endParaRPr lang="pl-PL" sz="3200" b="1" dirty="0">
              <a:solidFill>
                <a:schemeClr val="accent5"/>
              </a:solidFill>
              <a:latin typeface="+mj-lt"/>
            </a:endParaRPr>
          </a:p>
        </p:txBody>
      </p:sp>
      <p:sp>
        <p:nvSpPr>
          <p:cNvPr id="10" name="Prostokąt 9"/>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pl-PL" altLang="pl-PL" sz="1600" b="1" i="1" dirty="0" smtClean="0">
                <a:solidFill>
                  <a:schemeClr val="bg1"/>
                </a:solidFill>
                <a:latin typeface="Georgia" pitchFamily="18" charset="0"/>
                <a:cs typeface="Arial" panose="020B0604020202020204" pitchFamily="34" charset="0"/>
              </a:rPr>
              <a:t>*Regionalne Inteligentne Specjalizacje </a:t>
            </a:r>
            <a:r>
              <a:rPr lang="pl-PL" altLang="pl-PL" sz="1600" i="1" dirty="0" smtClean="0">
                <a:solidFill>
                  <a:schemeClr val="bg1"/>
                </a:solidFill>
                <a:latin typeface="Georgia" pitchFamily="18" charset="0"/>
                <a:cs typeface="Arial" panose="020B0604020202020204" pitchFamily="34" charset="0"/>
              </a:rPr>
              <a:t>(</a:t>
            </a:r>
            <a:r>
              <a:rPr lang="pl-PL" altLang="pl-PL" sz="1600" b="1" i="1" dirty="0" smtClean="0">
                <a:solidFill>
                  <a:schemeClr val="bg1"/>
                </a:solidFill>
                <a:latin typeface="Georgia" pitchFamily="18" charset="0"/>
                <a:cs typeface="Arial" panose="020B0604020202020204" pitchFamily="34" charset="0"/>
              </a:rPr>
              <a:t>RIS</a:t>
            </a:r>
            <a:r>
              <a:rPr lang="pl-PL" altLang="pl-PL" sz="1600" i="1" dirty="0" smtClean="0">
                <a:solidFill>
                  <a:schemeClr val="bg1"/>
                </a:solidFill>
                <a:latin typeface="Georgia" pitchFamily="18" charset="0"/>
                <a:cs typeface="Arial" panose="020B0604020202020204" pitchFamily="34" charset="0"/>
              </a:rPr>
              <a:t>) </a:t>
            </a:r>
          </a:p>
          <a:p>
            <a:pPr algn="just"/>
            <a:r>
              <a:rPr lang="pl-PL" altLang="pl-PL" sz="1600" i="1" dirty="0" smtClean="0">
                <a:solidFill>
                  <a:schemeClr val="bg1"/>
                </a:solidFill>
                <a:latin typeface="Georgia" pitchFamily="18" charset="0"/>
                <a:cs typeface="Arial" panose="020B0604020202020204" pitchFamily="34" charset="0"/>
              </a:rPr>
              <a:t>- </a:t>
            </a:r>
            <a:r>
              <a:rPr lang="pl-PL" sz="1600" i="1" dirty="0" smtClean="0">
                <a:latin typeface="Georgia" pitchFamily="18" charset="0"/>
              </a:rPr>
              <a:t>Załącznik do uchwały Nr 23/15 Sejmiku Województwa  Mazowieckiego  z dnia 16 marca 2015 r. </a:t>
            </a:r>
            <a:endParaRPr lang="pl-PL" altLang="pl-PL" i="1" dirty="0">
              <a:solidFill>
                <a:srgbClr val="0070C0"/>
              </a:solidFill>
              <a:latin typeface="Georgia" pitchFamily="18" charset="0"/>
            </a:endParaRPr>
          </a:p>
        </p:txBody>
      </p:sp>
    </p:spTree>
    <p:extLst>
      <p:ext uri="{BB962C8B-B14F-4D97-AF65-F5344CB8AC3E}">
        <p14:creationId xmlns="" xmlns:p14="http://schemas.microsoft.com/office/powerpoint/2010/main" val="250584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45140" y="2340427"/>
            <a:ext cx="8641976" cy="3046988"/>
          </a:xfrm>
          <a:prstGeom prst="rect">
            <a:avLst/>
          </a:prstGeom>
        </p:spPr>
        <p:txBody>
          <a:bodyPr wrap="square">
            <a:spAutoFit/>
          </a:bodyPr>
          <a:lstStyle/>
          <a:p>
            <a:pPr algn="just"/>
            <a:r>
              <a:rPr lang="pl-PL" sz="1600" b="1" dirty="0" smtClean="0">
                <a:latin typeface="Georgia" pitchFamily="18" charset="0"/>
              </a:rPr>
              <a:t>JOINT EUROPEAN RESOURCES FOR MICRO - TO - MEDIUM ENTERPRISES</a:t>
            </a:r>
            <a:endParaRPr lang="pl-PL" sz="1600" dirty="0" smtClean="0">
              <a:latin typeface="Georgia" pitchFamily="18" charset="0"/>
            </a:endParaRPr>
          </a:p>
          <a:p>
            <a:pPr algn="just"/>
            <a:endParaRPr lang="pl-PL" sz="1600" b="1" dirty="0" smtClean="0">
              <a:latin typeface="Georgia" pitchFamily="18" charset="0"/>
            </a:endParaRPr>
          </a:p>
          <a:p>
            <a:pPr algn="just"/>
            <a:r>
              <a:rPr lang="pl-PL" sz="1600" b="1" dirty="0" smtClean="0">
                <a:latin typeface="Georgia" pitchFamily="18" charset="0"/>
              </a:rPr>
              <a:t>JEREMIE (ang. </a:t>
            </a:r>
            <a:r>
              <a:rPr lang="pl-PL" sz="1600" b="1" i="1" dirty="0" smtClean="0">
                <a:latin typeface="Georgia" pitchFamily="18" charset="0"/>
              </a:rPr>
              <a:t>Joint </a:t>
            </a:r>
            <a:r>
              <a:rPr lang="pl-PL" sz="1600" b="1" i="1" dirty="0" err="1" smtClean="0">
                <a:latin typeface="Georgia" pitchFamily="18" charset="0"/>
              </a:rPr>
              <a:t>European</a:t>
            </a:r>
            <a:r>
              <a:rPr lang="pl-PL" sz="1600" b="1" i="1" dirty="0" smtClean="0">
                <a:latin typeface="Georgia" pitchFamily="18" charset="0"/>
              </a:rPr>
              <a:t> Resources for </a:t>
            </a:r>
            <a:r>
              <a:rPr lang="pl-PL" sz="1600" b="1" i="1" dirty="0" err="1" smtClean="0">
                <a:latin typeface="Georgia" pitchFamily="18" charset="0"/>
              </a:rPr>
              <a:t>Micro-to-Medium</a:t>
            </a:r>
            <a:r>
              <a:rPr lang="pl-PL" sz="1600" b="1" i="1" dirty="0" smtClean="0">
                <a:latin typeface="Georgia" pitchFamily="18" charset="0"/>
              </a:rPr>
              <a:t> Enterprises</a:t>
            </a:r>
            <a:r>
              <a:rPr lang="pl-PL" sz="1600" b="1" dirty="0" smtClean="0">
                <a:latin typeface="Georgia" pitchFamily="18" charset="0"/>
              </a:rPr>
              <a:t> - Wspólne zasoby dla małych i średnich przedsiębiorstw)</a:t>
            </a:r>
            <a:r>
              <a:rPr lang="pl-PL" sz="1600" dirty="0" smtClean="0">
                <a:latin typeface="Georgia" pitchFamily="18" charset="0"/>
              </a:rPr>
              <a:t> to nowa inicjatywa </a:t>
            </a:r>
            <a:r>
              <a:rPr lang="pl-PL" sz="1600" dirty="0" err="1" smtClean="0">
                <a:latin typeface="Georgia" pitchFamily="18" charset="0"/>
              </a:rPr>
              <a:t>pozadotacyjnego</a:t>
            </a:r>
            <a:r>
              <a:rPr lang="pl-PL" sz="1600" dirty="0" smtClean="0">
                <a:latin typeface="Georgia" pitchFamily="18" charset="0"/>
              </a:rPr>
              <a:t> wsparcia powołana w 2007 r. przez Komisję Europejską i Europejski Bank Inwestycyjny. </a:t>
            </a:r>
          </a:p>
          <a:p>
            <a:pPr algn="just"/>
            <a:endParaRPr lang="pl-PL" sz="1600" dirty="0" smtClean="0">
              <a:latin typeface="Georgia" pitchFamily="18" charset="0"/>
            </a:endParaRPr>
          </a:p>
          <a:p>
            <a:pPr algn="just"/>
            <a:r>
              <a:rPr lang="pl-PL" sz="1600" b="1" dirty="0" smtClean="0">
                <a:latin typeface="Georgia" pitchFamily="18" charset="0"/>
              </a:rPr>
              <a:t>JEREMIE </a:t>
            </a:r>
            <a:r>
              <a:rPr lang="pl-PL" sz="1600" dirty="0" smtClean="0">
                <a:latin typeface="Georgia" pitchFamily="18" charset="0"/>
              </a:rPr>
              <a:t>to mechanizm, którego działanie </a:t>
            </a:r>
            <a:r>
              <a:rPr lang="pl-PL" sz="1600" b="1" dirty="0" smtClean="0">
                <a:latin typeface="Georgia" pitchFamily="18" charset="0"/>
              </a:rPr>
              <a:t>odchodzi od tradycyjnego dotacyjnego wsparcia</a:t>
            </a:r>
            <a:r>
              <a:rPr lang="pl-PL" sz="1600" dirty="0" smtClean="0">
                <a:latin typeface="Georgia" pitchFamily="18" charset="0"/>
              </a:rPr>
              <a:t> na rzecz </a:t>
            </a:r>
            <a:r>
              <a:rPr lang="pl-PL" sz="1600" b="1" dirty="0" smtClean="0">
                <a:latin typeface="Georgia" pitchFamily="18" charset="0"/>
              </a:rPr>
              <a:t>mechanizmu odnawialnego</a:t>
            </a:r>
            <a:r>
              <a:rPr lang="pl-PL" sz="1600" dirty="0" smtClean="0">
                <a:latin typeface="Georgia" pitchFamily="18" charset="0"/>
              </a:rPr>
              <a:t> (rewolwingowego) (kredyty, pożyczki oraz poręczenia dla firm a także inne instrumenty kapitałowe). Jej ideą jest ułatwienie dostępu </a:t>
            </a:r>
            <a:br>
              <a:rPr lang="pl-PL" sz="1600" dirty="0" smtClean="0">
                <a:latin typeface="Georgia" pitchFamily="18" charset="0"/>
              </a:rPr>
            </a:br>
            <a:r>
              <a:rPr lang="pl-PL" sz="1600" dirty="0" smtClean="0">
                <a:latin typeface="Georgia" pitchFamily="18" charset="0"/>
              </a:rPr>
              <a:t>do finansowania dla mikro, małych i średnich przedsiębiorstw poprzez oferowanie </a:t>
            </a:r>
            <a:br>
              <a:rPr lang="pl-PL" sz="1600" dirty="0" smtClean="0">
                <a:latin typeface="Georgia" pitchFamily="18" charset="0"/>
              </a:rPr>
            </a:br>
            <a:r>
              <a:rPr lang="pl-PL" sz="1600" dirty="0" smtClean="0">
                <a:latin typeface="Georgia" pitchFamily="18" charset="0"/>
              </a:rPr>
              <a:t>im dedykowanych instrumentów inżynierii finansowej.</a:t>
            </a:r>
            <a:endParaRPr lang="pl-PL" sz="1600" dirty="0">
              <a:latin typeface="Georgia" pitchFamily="18" charset="0"/>
            </a:endParaRPr>
          </a:p>
        </p:txBody>
      </p:sp>
      <p:pic>
        <p:nvPicPr>
          <p:cNvPr id="3" name="Picture 2" descr="http://www.jeremie.com.pl/jeremie/plik/jeremie-dla-przedsiebiorczych_nn5985.png"/>
          <p:cNvPicPr>
            <a:picLocks noChangeAspect="1" noChangeArrowheads="1"/>
          </p:cNvPicPr>
          <p:nvPr/>
        </p:nvPicPr>
        <p:blipFill>
          <a:blip r:embed="rId2" cstate="print"/>
          <a:srcRect/>
          <a:stretch>
            <a:fillRect/>
          </a:stretch>
        </p:blipFill>
        <p:spPr bwMode="auto">
          <a:xfrm>
            <a:off x="217714" y="860682"/>
            <a:ext cx="4420755" cy="1387539"/>
          </a:xfrm>
          <a:prstGeom prst="rect">
            <a:avLst/>
          </a:prstGeom>
          <a:noFill/>
        </p:spPr>
      </p:pic>
    </p:spTree>
    <p:extLst>
      <p:ext uri="{BB962C8B-B14F-4D97-AF65-F5344CB8AC3E}">
        <p14:creationId xmlns="" xmlns:p14="http://schemas.microsoft.com/office/powerpoint/2010/main" val="1662258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379080" y="2307772"/>
            <a:ext cx="8274423" cy="4031873"/>
          </a:xfrm>
          <a:prstGeom prst="rect">
            <a:avLst/>
          </a:prstGeom>
        </p:spPr>
        <p:txBody>
          <a:bodyPr wrap="square">
            <a:spAutoFit/>
          </a:bodyPr>
          <a:lstStyle/>
          <a:p>
            <a:r>
              <a:rPr lang="pl-PL" sz="1600" b="1" dirty="0" smtClean="0">
                <a:latin typeface="Georgia" pitchFamily="18" charset="0"/>
              </a:rPr>
              <a:t>DLA KOGO WSPARCIE W WOJEWÓDZTWIE MAZOWIECKIM?</a:t>
            </a:r>
          </a:p>
          <a:p>
            <a:endParaRPr lang="pl-PL" sz="1600" b="1" dirty="0" smtClean="0">
              <a:latin typeface="Georgia" pitchFamily="18" charset="0"/>
            </a:endParaRPr>
          </a:p>
          <a:p>
            <a:pPr algn="just"/>
            <a:r>
              <a:rPr lang="pl-PL" sz="1600" dirty="0" smtClean="0">
                <a:latin typeface="Georgia" pitchFamily="18" charset="0"/>
              </a:rPr>
              <a:t>Inicjatywa JEREMIE ma pomóc tym przedsiębiorstwom, które na „zwykłym” rynku komercyjnym miałyby ogromne trudności z uzyskaniem kredytów. </a:t>
            </a:r>
            <a:r>
              <a:rPr lang="pl-PL" sz="1600" b="1" dirty="0" smtClean="0">
                <a:latin typeface="Georgia" pitchFamily="18" charset="0"/>
              </a:rPr>
              <a:t>Inicjatywa skierowana jest przede wszystkim dla tych firm</a:t>
            </a:r>
            <a:r>
              <a:rPr lang="pl-PL" sz="1600" dirty="0" smtClean="0">
                <a:latin typeface="Georgia" pitchFamily="18" charset="0"/>
              </a:rPr>
              <a:t>, które:</a:t>
            </a:r>
          </a:p>
          <a:p>
            <a:pPr marL="271463" indent="-271463">
              <a:buFont typeface="Arial" pitchFamily="34" charset="0"/>
              <a:buChar char="•"/>
            </a:pPr>
            <a:r>
              <a:rPr lang="pl-PL" sz="1600" dirty="0" smtClean="0">
                <a:latin typeface="Georgia" pitchFamily="18" charset="0"/>
              </a:rPr>
              <a:t>rozpoczynają działalność (</a:t>
            </a:r>
            <a:r>
              <a:rPr lang="pl-PL" sz="1600" dirty="0" err="1" smtClean="0">
                <a:latin typeface="Georgia" pitchFamily="18" charset="0"/>
              </a:rPr>
              <a:t>startup-y</a:t>
            </a:r>
            <a:r>
              <a:rPr lang="pl-PL" sz="1600" dirty="0" smtClean="0">
                <a:latin typeface="Georgia" pitchFamily="18" charset="0"/>
              </a:rPr>
              <a:t>),</a:t>
            </a:r>
          </a:p>
          <a:p>
            <a:pPr marL="271463" indent="-271463">
              <a:buFont typeface="Arial" pitchFamily="34" charset="0"/>
              <a:buChar char="•"/>
            </a:pPr>
            <a:r>
              <a:rPr lang="pl-PL" sz="1600" dirty="0" smtClean="0">
                <a:latin typeface="Georgia" pitchFamily="18" charset="0"/>
              </a:rPr>
              <a:t>nie posiadają historii kredytowej,</a:t>
            </a:r>
          </a:p>
          <a:p>
            <a:pPr marL="271463" indent="-271463">
              <a:buFont typeface="Arial" pitchFamily="34" charset="0"/>
              <a:buChar char="•"/>
            </a:pPr>
            <a:r>
              <a:rPr lang="pl-PL" sz="1600" dirty="0" smtClean="0">
                <a:latin typeface="Georgia" pitchFamily="18" charset="0"/>
              </a:rPr>
              <a:t>nie posiadają zabezpieczeń o wystarczającej wartości.</a:t>
            </a:r>
          </a:p>
          <a:p>
            <a:r>
              <a:rPr lang="pl-PL" sz="1600" dirty="0" smtClean="0">
                <a:latin typeface="Georgia" pitchFamily="18" charset="0"/>
              </a:rPr>
              <a:t> </a:t>
            </a:r>
          </a:p>
          <a:p>
            <a:r>
              <a:rPr lang="pl-PL" sz="1600" b="1" dirty="0" smtClean="0">
                <a:latin typeface="Georgia" pitchFamily="18" charset="0"/>
              </a:rPr>
              <a:t>Z inicjatywy JEREMIE może skorzystać przedsiębiorca:</a:t>
            </a:r>
            <a:endParaRPr lang="pl-PL" sz="1600" dirty="0" smtClean="0">
              <a:latin typeface="Georgia" pitchFamily="18" charset="0"/>
            </a:endParaRPr>
          </a:p>
          <a:p>
            <a:pPr marL="271463" indent="-271463">
              <a:buFont typeface="Arial" pitchFamily="34" charset="0"/>
              <a:buChar char="•"/>
              <a:tabLst>
                <a:tab pos="271463" algn="l"/>
              </a:tabLst>
            </a:pPr>
            <a:r>
              <a:rPr lang="pl-PL" sz="1600" dirty="0" smtClean="0">
                <a:latin typeface="Georgia" pitchFamily="18" charset="0"/>
              </a:rPr>
              <a:t>zatrudniający od 1 do 250 pracowników,</a:t>
            </a:r>
          </a:p>
          <a:p>
            <a:pPr marL="271463" indent="-271463">
              <a:buFont typeface="Arial" pitchFamily="34" charset="0"/>
              <a:buChar char="•"/>
              <a:tabLst>
                <a:tab pos="271463" algn="l"/>
              </a:tabLst>
            </a:pPr>
            <a:r>
              <a:rPr lang="pl-PL" sz="1600" dirty="0" smtClean="0">
                <a:latin typeface="Georgia" pitchFamily="18" charset="0"/>
              </a:rPr>
              <a:t>mający obrót roczny w wysokości do 50 mln € oraz posiadający sumę bilansową </a:t>
            </a:r>
            <a:br>
              <a:rPr lang="pl-PL" sz="1600" dirty="0" smtClean="0">
                <a:latin typeface="Georgia" pitchFamily="18" charset="0"/>
              </a:rPr>
            </a:br>
            <a:r>
              <a:rPr lang="pl-PL" sz="1600" dirty="0" smtClean="0">
                <a:latin typeface="Georgia" pitchFamily="18" charset="0"/>
              </a:rPr>
              <a:t>do 43 mln €,</a:t>
            </a:r>
          </a:p>
          <a:p>
            <a:pPr marL="271463" indent="-271463">
              <a:buFont typeface="Arial" pitchFamily="34" charset="0"/>
              <a:buChar char="•"/>
              <a:tabLst>
                <a:tab pos="271463" algn="l"/>
              </a:tabLst>
            </a:pPr>
            <a:r>
              <a:rPr lang="pl-PL" sz="1600" dirty="0" smtClean="0">
                <a:latin typeface="Georgia" pitchFamily="18" charset="0"/>
              </a:rPr>
              <a:t>prowadzący działalność gospodarczą w województwie mazowieckim,</a:t>
            </a:r>
          </a:p>
          <a:p>
            <a:pPr marL="271463" indent="-271463">
              <a:buFont typeface="Arial" pitchFamily="34" charset="0"/>
              <a:buChar char="•"/>
              <a:tabLst>
                <a:tab pos="271463" algn="l"/>
              </a:tabLst>
            </a:pPr>
            <a:r>
              <a:rPr lang="pl-PL" sz="1600" dirty="0" smtClean="0">
                <a:latin typeface="Georgia" pitchFamily="18" charset="0"/>
              </a:rPr>
              <a:t>nieposiadający wystarczających środków finansowych na realizację projektu lub,</a:t>
            </a:r>
          </a:p>
          <a:p>
            <a:pPr marL="271463" indent="-271463">
              <a:buFont typeface="Arial" pitchFamily="34" charset="0"/>
              <a:buChar char="•"/>
              <a:tabLst>
                <a:tab pos="271463" algn="l"/>
              </a:tabLst>
            </a:pPr>
            <a:r>
              <a:rPr lang="pl-PL" sz="1600" dirty="0" smtClean="0">
                <a:latin typeface="Georgia" pitchFamily="18" charset="0"/>
              </a:rPr>
              <a:t>nieposiadający zabezpieczeń o wystarczającej wartości.</a:t>
            </a:r>
            <a:endParaRPr lang="pl-PL" sz="1600" dirty="0">
              <a:latin typeface="Georgia" pitchFamily="18" charset="0"/>
            </a:endParaRPr>
          </a:p>
        </p:txBody>
      </p:sp>
      <p:pic>
        <p:nvPicPr>
          <p:cNvPr id="54276" name="Picture 4" descr="JERMIE w województwie mazowieckim"/>
          <p:cNvPicPr>
            <a:picLocks noChangeAspect="1" noChangeArrowheads="1"/>
          </p:cNvPicPr>
          <p:nvPr/>
        </p:nvPicPr>
        <p:blipFill>
          <a:blip r:embed="rId2" cstate="print"/>
          <a:srcRect/>
          <a:stretch>
            <a:fillRect/>
          </a:stretch>
        </p:blipFill>
        <p:spPr bwMode="auto">
          <a:xfrm>
            <a:off x="6708269" y="3374570"/>
            <a:ext cx="1823758" cy="1568824"/>
          </a:xfrm>
          <a:prstGeom prst="rect">
            <a:avLst/>
          </a:prstGeom>
          <a:noFill/>
        </p:spPr>
      </p:pic>
      <p:pic>
        <p:nvPicPr>
          <p:cNvPr id="4" name="Picture 2" descr="http://www.jeremie.com.pl/jeremie/plik/jeremie-dla-przedsiebiorczych_nn5985.png"/>
          <p:cNvPicPr>
            <a:picLocks noChangeAspect="1" noChangeArrowheads="1"/>
          </p:cNvPicPr>
          <p:nvPr/>
        </p:nvPicPr>
        <p:blipFill>
          <a:blip r:embed="rId3" cstate="print"/>
          <a:srcRect/>
          <a:stretch>
            <a:fillRect/>
          </a:stretch>
        </p:blipFill>
        <p:spPr bwMode="auto">
          <a:xfrm>
            <a:off x="194789" y="860679"/>
            <a:ext cx="4420755" cy="1387539"/>
          </a:xfrm>
          <a:prstGeom prst="rect">
            <a:avLst/>
          </a:prstGeom>
          <a:noFill/>
        </p:spPr>
      </p:pic>
    </p:spTree>
    <p:extLst>
      <p:ext uri="{BB962C8B-B14F-4D97-AF65-F5344CB8AC3E}">
        <p14:creationId xmlns="" xmlns:p14="http://schemas.microsoft.com/office/powerpoint/2010/main" val="1261233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nvGraphicFramePr>
        <p:xfrm>
          <a:off x="428625" y="4909458"/>
          <a:ext cx="6625318" cy="1654702"/>
        </p:xfrm>
        <a:graphic>
          <a:graphicData uri="http://schemas.openxmlformats.org/drawingml/2006/table">
            <a:tbl>
              <a:tblPr/>
              <a:tblGrid>
                <a:gridCol w="2664320"/>
                <a:gridCol w="3960998"/>
              </a:tblGrid>
              <a:tr h="429610">
                <a:tc>
                  <a:txBody>
                    <a:bodyPr/>
                    <a:lstStyle/>
                    <a:p>
                      <a:pPr algn="ctr">
                        <a:lnSpc>
                          <a:spcPct val="115000"/>
                        </a:lnSpc>
                        <a:spcAft>
                          <a:spcPts val="1000"/>
                        </a:spcAft>
                      </a:pPr>
                      <a:r>
                        <a:rPr lang="pl-PL" sz="1100" b="1" dirty="0">
                          <a:solidFill>
                            <a:srgbClr val="666666"/>
                          </a:solidFill>
                          <a:latin typeface="Arial"/>
                          <a:ea typeface="Calibri"/>
                          <a:cs typeface="Times New Roman"/>
                        </a:rPr>
                        <a:t>Nazwa Pośrednika Finansowego</a:t>
                      </a:r>
                      <a:endParaRPr lang="pl-PL" sz="900" dirty="0">
                        <a:latin typeface="Calibri"/>
                        <a:ea typeface="Calibri"/>
                        <a:cs typeface="Times New Roman"/>
                      </a:endParaRPr>
                    </a:p>
                  </a:txBody>
                  <a:tcPr marL="22124" marR="22124" marT="54501" marB="54501" anchor="ctr">
                    <a:lnL>
                      <a:noFill/>
                    </a:lnL>
                    <a:lnR>
                      <a:noFill/>
                    </a:lnR>
                    <a:lnT w="57150" cap="flat" cmpd="sng" algn="ctr">
                      <a:solidFill>
                        <a:srgbClr val="FFFFFF"/>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pl-PL" sz="1100" b="1" dirty="0" err="1">
                          <a:solidFill>
                            <a:srgbClr val="666666"/>
                          </a:solidFill>
                          <a:latin typeface="Arial"/>
                          <a:ea typeface="Calibri"/>
                          <a:cs typeface="Times New Roman"/>
                        </a:rPr>
                        <a:t>Placowki</a:t>
                      </a:r>
                      <a:r>
                        <a:rPr lang="pl-PL" sz="1100" b="1" dirty="0">
                          <a:solidFill>
                            <a:srgbClr val="666666"/>
                          </a:solidFill>
                          <a:latin typeface="Arial"/>
                          <a:ea typeface="Calibri"/>
                          <a:cs typeface="Times New Roman"/>
                        </a:rPr>
                        <a:t> Pośrednika Finansowego</a:t>
                      </a:r>
                      <a:endParaRPr lang="pl-PL" sz="900" dirty="0">
                        <a:latin typeface="Calibri"/>
                        <a:ea typeface="Calibri"/>
                        <a:cs typeface="Times New Roman"/>
                      </a:endParaRPr>
                    </a:p>
                  </a:txBody>
                  <a:tcPr marL="22124" marR="22124" marT="54501" marB="54501" anchor="ctr">
                    <a:lnL>
                      <a:noFill/>
                    </a:lnL>
                    <a:lnR>
                      <a:noFill/>
                    </a:lnR>
                    <a:lnT w="57150" cap="flat" cmpd="sng" algn="ctr">
                      <a:solidFill>
                        <a:srgbClr val="FFFFFF"/>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5"/>
                    </a:solidFill>
                  </a:tcPr>
                </a:tc>
              </a:tr>
              <a:tr h="612546">
                <a:tc>
                  <a:txBody>
                    <a:bodyPr/>
                    <a:lstStyle/>
                    <a:p>
                      <a:pPr>
                        <a:lnSpc>
                          <a:spcPct val="115000"/>
                        </a:lnSpc>
                        <a:spcAft>
                          <a:spcPts val="1000"/>
                        </a:spcAft>
                      </a:pPr>
                      <a:r>
                        <a:rPr lang="pl-PL" sz="1100" b="1" u="sng" dirty="0">
                          <a:solidFill>
                            <a:srgbClr val="034EA2"/>
                          </a:solidFill>
                          <a:latin typeface="Arial"/>
                          <a:ea typeface="Calibri"/>
                          <a:cs typeface="Times New Roman"/>
                          <a:hlinkClick r:id="rId2"/>
                        </a:rPr>
                        <a:t>BIZ Bank</a:t>
                      </a:r>
                      <a:endParaRPr lang="pl-PL" sz="900" dirty="0">
                        <a:latin typeface="Calibri"/>
                        <a:ea typeface="Calibri"/>
                        <a:cs typeface="Times New Roman"/>
                      </a:endParaRPr>
                    </a:p>
                  </a:txBody>
                  <a:tcPr marL="0" marR="43709" marT="22124" marB="22124">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15000"/>
                        </a:lnSpc>
                        <a:spcAft>
                          <a:spcPts val="1000"/>
                        </a:spcAft>
                      </a:pPr>
                      <a:r>
                        <a:rPr lang="pl-PL" sz="1100" dirty="0">
                          <a:latin typeface="Arial"/>
                          <a:ea typeface="Calibri"/>
                          <a:cs typeface="Times New Roman"/>
                        </a:rPr>
                        <a:t>Gdańsk, Gdynia, Piaseczno, Piotrków Trybunalski, Pruszków, Płock, Radom, Sochaczew, Warszawa, Łódź</a:t>
                      </a:r>
                      <a:endParaRPr lang="pl-PL" sz="900" dirty="0">
                        <a:latin typeface="Calibri"/>
                        <a:ea typeface="Calibri"/>
                        <a:cs typeface="Times New Roman"/>
                      </a:endParaRPr>
                    </a:p>
                  </a:txBody>
                  <a:tcPr marL="43709" marR="43709" marT="22124" marB="22124">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612546">
                <a:tc>
                  <a:txBody>
                    <a:bodyPr/>
                    <a:lstStyle/>
                    <a:p>
                      <a:pPr>
                        <a:lnSpc>
                          <a:spcPct val="115000"/>
                        </a:lnSpc>
                        <a:spcAft>
                          <a:spcPts val="1000"/>
                        </a:spcAft>
                      </a:pPr>
                      <a:r>
                        <a:rPr lang="pl-PL" sz="1100" b="1" u="sng">
                          <a:solidFill>
                            <a:srgbClr val="034EA2"/>
                          </a:solidFill>
                          <a:latin typeface="Arial"/>
                          <a:ea typeface="Calibri"/>
                          <a:cs typeface="Times New Roman"/>
                          <a:hlinkClick r:id="rId3"/>
                        </a:rPr>
                        <a:t>Idea Bank S.A.</a:t>
                      </a:r>
                      <a:endParaRPr lang="pl-PL" sz="900">
                        <a:latin typeface="Calibri"/>
                        <a:ea typeface="Calibri"/>
                        <a:cs typeface="Times New Roman"/>
                      </a:endParaRPr>
                    </a:p>
                  </a:txBody>
                  <a:tcPr marL="0" marR="43709" marT="22124" marB="22124">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15000"/>
                        </a:lnSpc>
                        <a:spcAft>
                          <a:spcPts val="1000"/>
                        </a:spcAft>
                      </a:pPr>
                      <a:r>
                        <a:rPr lang="pl-PL" sz="1100" dirty="0">
                          <a:latin typeface="Arial"/>
                          <a:ea typeface="Calibri"/>
                          <a:cs typeface="Times New Roman"/>
                        </a:rPr>
                        <a:t>Piaseczno, Piotrków Trybunalski, Płock, Radom, Warszawa, Łódź</a:t>
                      </a:r>
                      <a:endParaRPr lang="pl-PL" sz="900" dirty="0">
                        <a:latin typeface="Calibri"/>
                        <a:ea typeface="Calibri"/>
                        <a:cs typeface="Times New Roman"/>
                      </a:endParaRPr>
                    </a:p>
                  </a:txBody>
                  <a:tcPr marL="43709" marR="43709" marT="22124" marB="22124">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53249" name="ikonkaWojewodztwa" descr="JERMIE w województwie mazowieckim">
            <a:hlinkClick r:id="rId4" tooltip="&quot;JERMIE w województwie mazowieckim&quot;"/>
          </p:cNvPr>
          <p:cNvPicPr>
            <a:picLocks noChangeAspect="1" noChangeArrowheads="1"/>
          </p:cNvPicPr>
          <p:nvPr/>
        </p:nvPicPr>
        <p:blipFill>
          <a:blip r:embed="rId5" cstate="print"/>
          <a:srcRect/>
          <a:stretch>
            <a:fillRect/>
          </a:stretch>
        </p:blipFill>
        <p:spPr bwMode="auto">
          <a:xfrm>
            <a:off x="7214667" y="5029200"/>
            <a:ext cx="1733685" cy="1491343"/>
          </a:xfrm>
          <a:prstGeom prst="rect">
            <a:avLst/>
          </a:prstGeom>
          <a:noFill/>
        </p:spPr>
      </p:pic>
      <p:sp>
        <p:nvSpPr>
          <p:cNvPr id="53251" name="Rectangle 3"/>
          <p:cNvSpPr>
            <a:spLocks noChangeArrowheads="1"/>
          </p:cNvSpPr>
          <p:nvPr/>
        </p:nvSpPr>
        <p:spPr bwMode="auto">
          <a:xfrm>
            <a:off x="381000" y="2207493"/>
            <a:ext cx="8349342" cy="2480734"/>
          </a:xfrm>
          <a:prstGeom prst="rect">
            <a:avLst/>
          </a:prstGeom>
          <a:noFill/>
          <a:ln w="9525">
            <a:noFill/>
            <a:miter lim="800000"/>
            <a:headEnd/>
            <a:tailEnd/>
          </a:ln>
          <a:effectLst/>
        </p:spPr>
        <p:txBody>
          <a:bodyPr vert="horz" wrap="square" lIns="91440" tIns="193614"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effectLst/>
                <a:latin typeface="Georgia" pitchFamily="18" charset="0"/>
                <a:ea typeface="Times New Roman" pitchFamily="18" charset="0"/>
                <a:cs typeface="Arial" pitchFamily="34" charset="0"/>
              </a:rPr>
              <a:t>GDZIE ZGŁOSIĆ SIĘ PO WSPARCIE?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Wsparcia finansowego w ramach Inicjatywy JEREMIE na terenie woj. mazowieckiego udzielają niżej wymienione instytucje.</a:t>
            </a:r>
            <a:endParaRPr kumimoji="0" lang="pl-PL" sz="16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a:t>
            </a:r>
            <a:endParaRPr kumimoji="0" lang="pl-PL" sz="16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600" b="1" i="0" u="none" strike="noStrike" cap="none" normalizeH="0" baseline="0" dirty="0" smtClean="0">
                <a:ln>
                  <a:noFill/>
                </a:ln>
                <a:effectLst/>
                <a:latin typeface="Georgia" pitchFamily="18" charset="0"/>
                <a:ea typeface="Times New Roman" pitchFamily="18" charset="0"/>
                <a:cs typeface="Arial" pitchFamily="34" charset="0"/>
              </a:rPr>
              <a:t>PORĘCZENIA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Jeśli chcesz uzyskać informację nt. </a:t>
            </a:r>
            <a:r>
              <a:rPr kumimoji="0" lang="pl-PL" sz="1600" b="1"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poręczeń</a:t>
            </a:r>
            <a:r>
              <a:rPr kumimoji="0" lang="pl-PL" sz="16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udzielanych ze środków Inicjatywy JEREMIE na kredyty i pożyczki skontaktuj się z jedną z niżej wymienionych  instytucji i zapytaj o szczegóły:</a:t>
            </a:r>
            <a:endParaRPr kumimoji="0" lang="pl-PL" sz="16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www.jeremie.com.pl/jeremie/plik/jeremie-dla-przedsiebiorczych_nn5985.png"/>
          <p:cNvPicPr>
            <a:picLocks noChangeAspect="1" noChangeArrowheads="1"/>
          </p:cNvPicPr>
          <p:nvPr/>
        </p:nvPicPr>
        <p:blipFill>
          <a:blip r:embed="rId6" cstate="print"/>
          <a:srcRect/>
          <a:stretch>
            <a:fillRect/>
          </a:stretch>
        </p:blipFill>
        <p:spPr bwMode="auto">
          <a:xfrm>
            <a:off x="163286" y="871563"/>
            <a:ext cx="4420755" cy="1387539"/>
          </a:xfrm>
          <a:prstGeom prst="rect">
            <a:avLst/>
          </a:prstGeom>
          <a:noFill/>
        </p:spPr>
      </p:pic>
    </p:spTree>
    <p:extLst>
      <p:ext uri="{BB962C8B-B14F-4D97-AF65-F5344CB8AC3E}">
        <p14:creationId xmlns="" xmlns:p14="http://schemas.microsoft.com/office/powerpoint/2010/main" val="3788672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wodzynski\Desktop\Skany\PFRON_LOGOTYP ZE STRONY WWW.jpg"/>
          <p:cNvPicPr>
            <a:picLocks noChangeAspect="1" noChangeArrowheads="1"/>
          </p:cNvPicPr>
          <p:nvPr/>
        </p:nvPicPr>
        <p:blipFill>
          <a:blip r:embed="rId2" cstate="print"/>
          <a:srcRect/>
          <a:stretch>
            <a:fillRect/>
          </a:stretch>
        </p:blipFill>
        <p:spPr bwMode="auto">
          <a:xfrm>
            <a:off x="228600" y="988001"/>
            <a:ext cx="6128657" cy="1004085"/>
          </a:xfrm>
          <a:prstGeom prst="rect">
            <a:avLst/>
          </a:prstGeom>
          <a:noFill/>
        </p:spPr>
      </p:pic>
      <p:sp>
        <p:nvSpPr>
          <p:cNvPr id="5" name="Prostokąt 4"/>
          <p:cNvSpPr/>
          <p:nvPr/>
        </p:nvSpPr>
        <p:spPr>
          <a:xfrm>
            <a:off x="239486" y="2046515"/>
            <a:ext cx="8752114" cy="4662815"/>
          </a:xfrm>
          <a:prstGeom prst="rect">
            <a:avLst/>
          </a:prstGeom>
        </p:spPr>
        <p:txBody>
          <a:bodyPr wrap="square">
            <a:spAutoFit/>
          </a:bodyPr>
          <a:lstStyle/>
          <a:p>
            <a:pPr algn="just"/>
            <a:r>
              <a:rPr lang="pl-PL" sz="1600" b="1" dirty="0" smtClean="0">
                <a:solidFill>
                  <a:srgbClr val="FF0000"/>
                </a:solidFill>
                <a:latin typeface="Georgia" pitchFamily="18" charset="0"/>
              </a:rPr>
              <a:t>Niepełnosprawni, którzy chcą rozpocząć działalność gospodarczą,</a:t>
            </a:r>
            <a:r>
              <a:rPr lang="pl-PL" sz="1600" b="1" dirty="0" smtClean="0">
                <a:latin typeface="Georgia" pitchFamily="18" charset="0"/>
              </a:rPr>
              <a:t> mogą otrzymać pomoc z Państwowego Funduszu Rehabilitacji Osób Niepełnosprawnych sięgającą 15-krotności przeciętnego wynagrodzenia w gospodarce.</a:t>
            </a:r>
          </a:p>
          <a:p>
            <a:pPr algn="just"/>
            <a:r>
              <a:rPr lang="pl-PL" sz="1600" dirty="0" smtClean="0">
                <a:latin typeface="Georgia" pitchFamily="18" charset="0"/>
              </a:rPr>
              <a:t>Osoby niepełnosprawne decydujące się na założenie firmy, rozpoczęcie działalności rolniczej czy przystąpienie do spółdzielni socjalnej mogą zawrzeć umowę ze starostą o udzielenie jednorazowego  dofinansowania. Pomoc na założenie przedsiębiorstwa wypłaca PFRON </a:t>
            </a:r>
            <a:br>
              <a:rPr lang="pl-PL" sz="1600" dirty="0" smtClean="0">
                <a:latin typeface="Georgia" pitchFamily="18" charset="0"/>
              </a:rPr>
            </a:br>
            <a:r>
              <a:rPr lang="pl-PL" sz="1600" dirty="0" smtClean="0">
                <a:latin typeface="Georgia" pitchFamily="18" charset="0"/>
              </a:rPr>
              <a:t>za pośrednictwem powiatów. Wysokość dotacji określa umowa między osobą niepełnosprawną a starostą, z tym że nie może ona być wyższa od </a:t>
            </a:r>
            <a:r>
              <a:rPr lang="pl-PL" sz="1600" b="1" dirty="0" smtClean="0">
                <a:solidFill>
                  <a:srgbClr val="FF0000"/>
                </a:solidFill>
                <a:latin typeface="Georgia" pitchFamily="18" charset="0"/>
              </a:rPr>
              <a:t>15-krotnego przeciętnego wynagrodzenia </a:t>
            </a:r>
            <a:r>
              <a:rPr lang="pl-PL" sz="1600" dirty="0" smtClean="0">
                <a:latin typeface="Georgia" pitchFamily="18" charset="0"/>
              </a:rPr>
              <a:t>/aktualnie </a:t>
            </a:r>
            <a:r>
              <a:rPr lang="pl-PL" sz="1600" b="1" dirty="0" smtClean="0">
                <a:solidFill>
                  <a:srgbClr val="FF0000"/>
                </a:solidFill>
                <a:latin typeface="Georgia" pitchFamily="18" charset="0"/>
              </a:rPr>
              <a:t>60 286,20 zł</a:t>
            </a:r>
            <a:r>
              <a:rPr lang="pl-PL" sz="1600" dirty="0" smtClean="0">
                <a:latin typeface="Georgia" pitchFamily="18" charset="0"/>
              </a:rPr>
              <a:t>. Dotacji nie otrzyma niepełnosprawny, który dostał już środki publiczne na ten sam cel. Osoba, która otrzyma pomoc, będzie musiała ją zwrócić wraz z odsetkami określonymi jak dla zaległości podatkowych, jeśli z własnej winy naruszy warunki umowy ze starostą.</a:t>
            </a:r>
          </a:p>
          <a:p>
            <a:pPr algn="just"/>
            <a:endParaRPr lang="pl-PL" sz="900" dirty="0" smtClean="0">
              <a:latin typeface="Georgia" pitchFamily="18" charset="0"/>
            </a:endParaRPr>
          </a:p>
          <a:p>
            <a:pPr algn="just"/>
            <a:r>
              <a:rPr lang="pl-PL" sz="1600" b="1" dirty="0" smtClean="0">
                <a:latin typeface="Georgia" pitchFamily="18" charset="0"/>
              </a:rPr>
              <a:t>Wypełnienie i ocena wniosku</a:t>
            </a:r>
          </a:p>
          <a:p>
            <a:pPr algn="just"/>
            <a:r>
              <a:rPr lang="pl-PL" sz="1600" dirty="0" smtClean="0">
                <a:latin typeface="Georgia" pitchFamily="18" charset="0"/>
              </a:rPr>
              <a:t>Wzór wniosku o dofinansowanie z PFRON określa rozporządzenie ministra pracy i polityki społecznej w sprawie przyznania osobie niepełnosprawnej środków </a:t>
            </a:r>
            <a:r>
              <a:rPr lang="pl-PL" sz="1600" b="1" dirty="0" smtClean="0">
                <a:latin typeface="Georgia" pitchFamily="18" charset="0"/>
              </a:rPr>
              <a:t>na podjęcie działalności gospodarczej</a:t>
            </a:r>
            <a:r>
              <a:rPr lang="pl-PL" sz="1600" dirty="0" smtClean="0">
                <a:latin typeface="Georgia" pitchFamily="18" charset="0"/>
              </a:rPr>
              <a:t>, rolniczej albo na wniesienie wkładu do spółdzielni socjalnej.</a:t>
            </a:r>
            <a:br>
              <a:rPr lang="pl-PL" sz="1600" dirty="0" smtClean="0">
                <a:latin typeface="Georgia" pitchFamily="18" charset="0"/>
              </a:rPr>
            </a:br>
            <a:r>
              <a:rPr lang="pl-PL" sz="1600" dirty="0" smtClean="0">
                <a:latin typeface="Georgia" pitchFamily="18" charset="0"/>
              </a:rPr>
              <a:t>Wniosek należy złożyć do starosty właściwego ze względu na miejsce zarejestrowania osoby niepełnosprawnej jako bezrobotnej albo poszukującej pracy (wnioski przyjmują </a:t>
            </a:r>
            <a:r>
              <a:rPr lang="pl-PL" sz="1600" b="1" dirty="0" smtClean="0">
                <a:latin typeface="Georgia" pitchFamily="18" charset="0"/>
              </a:rPr>
              <a:t>PCPR</a:t>
            </a:r>
            <a:r>
              <a:rPr lang="pl-PL" sz="1600" dirty="0" smtClean="0">
                <a:latin typeface="Georgia" pitchFamily="18" charset="0"/>
              </a:rPr>
              <a:t> / </a:t>
            </a:r>
            <a:r>
              <a:rPr lang="pl-PL" sz="1600" b="1" dirty="0" smtClean="0">
                <a:latin typeface="Georgia" pitchFamily="18" charset="0"/>
              </a:rPr>
              <a:t>PUP</a:t>
            </a:r>
            <a:r>
              <a:rPr lang="pl-PL" sz="1600" dirty="0" smtClean="0">
                <a:latin typeface="Georgia" pitchFamily="18" charset="0"/>
              </a:rPr>
              <a:t>).</a:t>
            </a:r>
            <a:endParaRPr lang="pl-PL" sz="1600" dirty="0">
              <a:latin typeface="Georgia" pitchFamily="18" charset="0"/>
            </a:endParaRPr>
          </a:p>
        </p:txBody>
      </p:sp>
      <p:pic>
        <p:nvPicPr>
          <p:cNvPr id="1027" name="Picture 3" descr="C:\Users\a.wodzynski\Desktop\Skany\PUP_LOGO.jpg"/>
          <p:cNvPicPr>
            <a:picLocks noChangeAspect="1" noChangeArrowheads="1"/>
          </p:cNvPicPr>
          <p:nvPr/>
        </p:nvPicPr>
        <p:blipFill>
          <a:blip r:embed="rId3" cstate="print"/>
          <a:srcRect/>
          <a:stretch>
            <a:fillRect/>
          </a:stretch>
        </p:blipFill>
        <p:spPr bwMode="auto">
          <a:xfrm>
            <a:off x="7347857" y="985612"/>
            <a:ext cx="1796143" cy="1060901"/>
          </a:xfrm>
          <a:prstGeom prst="rect">
            <a:avLst/>
          </a:prstGeom>
          <a:noFill/>
        </p:spPr>
      </p:pic>
      <p:pic>
        <p:nvPicPr>
          <p:cNvPr id="1028" name="Picture 4" descr="C:\Users\a.wodzynski\Desktop\Skany\PCPR_LOGO.jpg"/>
          <p:cNvPicPr>
            <a:picLocks noChangeAspect="1" noChangeArrowheads="1"/>
          </p:cNvPicPr>
          <p:nvPr/>
        </p:nvPicPr>
        <p:blipFill>
          <a:blip r:embed="rId4" cstate="print"/>
          <a:srcRect/>
          <a:stretch>
            <a:fillRect/>
          </a:stretch>
        </p:blipFill>
        <p:spPr bwMode="auto">
          <a:xfrm>
            <a:off x="5273088" y="1295400"/>
            <a:ext cx="2107425" cy="75111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wodzynski\Desktop\Skany\KSU_PARP.jpg"/>
          <p:cNvPicPr>
            <a:picLocks noChangeAspect="1" noChangeArrowheads="1"/>
          </p:cNvPicPr>
          <p:nvPr/>
        </p:nvPicPr>
        <p:blipFill>
          <a:blip r:embed="rId2" cstate="print"/>
          <a:srcRect/>
          <a:stretch>
            <a:fillRect/>
          </a:stretch>
        </p:blipFill>
        <p:spPr bwMode="auto">
          <a:xfrm>
            <a:off x="450397" y="1012371"/>
            <a:ext cx="8243634" cy="5627915"/>
          </a:xfrm>
          <a:prstGeom prst="rect">
            <a:avLst/>
          </a:prstGeom>
          <a:noFill/>
        </p:spPr>
      </p:pic>
    </p:spTree>
    <p:extLst>
      <p:ext uri="{BB962C8B-B14F-4D97-AF65-F5344CB8AC3E}">
        <p14:creationId xmlns="" xmlns:p14="http://schemas.microsoft.com/office/powerpoint/2010/main" val="19216587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72891" y="1709056"/>
            <a:ext cx="8720738" cy="5047536"/>
          </a:xfrm>
          <a:prstGeom prst="rect">
            <a:avLst/>
          </a:prstGeom>
        </p:spPr>
        <p:txBody>
          <a:bodyPr wrap="square">
            <a:spAutoFit/>
          </a:bodyPr>
          <a:lstStyle/>
          <a:p>
            <a:pPr algn="just"/>
            <a:r>
              <a:rPr lang="pl-PL" sz="1600" b="1" dirty="0" smtClean="0">
                <a:latin typeface="Georgia" pitchFamily="18" charset="0"/>
              </a:rPr>
              <a:t>Krajowy System Usług </a:t>
            </a:r>
            <a:r>
              <a:rPr lang="pl-PL" sz="1600" dirty="0" smtClean="0">
                <a:latin typeface="Georgia" pitchFamily="18" charset="0"/>
              </a:rPr>
              <a:t>(</a:t>
            </a:r>
            <a:r>
              <a:rPr lang="pl-PL" sz="1600" b="1" dirty="0" smtClean="0">
                <a:latin typeface="Georgia" pitchFamily="18" charset="0"/>
              </a:rPr>
              <a:t>KSU</a:t>
            </a:r>
            <a:r>
              <a:rPr lang="pl-PL" sz="1600" dirty="0" smtClean="0">
                <a:latin typeface="Georgia" pitchFamily="18" charset="0"/>
              </a:rPr>
              <a:t>) to sieć współpracujących podmiotów, które wspierają rozwój przedsiębiorczości w Polsce. Koordynacją KSU prowadzi </a:t>
            </a:r>
            <a:r>
              <a:rPr lang="pl-PL" sz="1600" b="1" dirty="0" smtClean="0">
                <a:latin typeface="Georgia" pitchFamily="18" charset="0"/>
              </a:rPr>
              <a:t>PARP</a:t>
            </a:r>
            <a:r>
              <a:rPr lang="pl-PL" sz="1600" dirty="0" smtClean="0">
                <a:latin typeface="Georgia" pitchFamily="18" charset="0"/>
              </a:rPr>
              <a:t>  </a:t>
            </a:r>
            <a:r>
              <a:rPr lang="pl-PL" sz="1600" b="1" dirty="0" smtClean="0">
                <a:latin typeface="Georgia" pitchFamily="18" charset="0"/>
                <a:hlinkClick r:id="rId2"/>
              </a:rPr>
              <a:t>http://ksu.parp.gov.pl/pl/</a:t>
            </a:r>
            <a:endParaRPr lang="pl-PL" sz="1600" b="1" dirty="0" smtClean="0">
              <a:latin typeface="Georgia" pitchFamily="18" charset="0"/>
            </a:endParaRPr>
          </a:p>
          <a:p>
            <a:pPr algn="just"/>
            <a:endParaRPr lang="pl-PL" sz="900" dirty="0" smtClean="0">
              <a:latin typeface="Georgia" pitchFamily="18" charset="0"/>
            </a:endParaRPr>
          </a:p>
          <a:p>
            <a:pPr algn="just"/>
            <a:r>
              <a:rPr lang="pl-PL" sz="1600" dirty="0" smtClean="0">
                <a:latin typeface="Georgia" pitchFamily="18" charset="0"/>
              </a:rPr>
              <a:t>W ośrodkach KSU przedsiębiorcy mogą skorzystać z usług doradztwa biznesowego w zakresie innowacji, ochrony środowiska, zarządzania finansami, zarządzania energią, wykorzystania technologii informacyjnych, marketingu i sprzedaży produktów przetwórstwa rolno-spożywczego. </a:t>
            </a:r>
          </a:p>
          <a:p>
            <a:pPr algn="just"/>
            <a:endParaRPr lang="pl-PL" sz="1600" dirty="0" smtClean="0">
              <a:latin typeface="Georgia" pitchFamily="18" charset="0"/>
            </a:endParaRPr>
          </a:p>
          <a:p>
            <a:pPr algn="just"/>
            <a:r>
              <a:rPr lang="pl-PL" sz="1600" b="1" dirty="0" smtClean="0">
                <a:latin typeface="Georgia" pitchFamily="18" charset="0"/>
              </a:rPr>
              <a:t>Ponadto, przedsiębiorcy mogą liczyć na pomoc w uzyskaniu pożyczki lub poręczenia</a:t>
            </a:r>
            <a:r>
              <a:rPr lang="pl-PL" sz="1600" dirty="0" smtClean="0">
                <a:latin typeface="Georgia" pitchFamily="18" charset="0"/>
              </a:rPr>
              <a:t>. </a:t>
            </a:r>
          </a:p>
          <a:p>
            <a:pPr algn="just"/>
            <a:r>
              <a:rPr lang="pl-PL" sz="1600" dirty="0" smtClean="0">
                <a:latin typeface="Georgia" pitchFamily="18" charset="0"/>
              </a:rPr>
              <a:t>Wszystkie ośrodki współpracujące z Polską Agencją Rozwoju Przedsiębiorczości w ramach KSU działają na podstawie wypracowanych Standardów Usług, dzięki czemu przedsiębiorca otrzymuje usługę najwyższej jakości. </a:t>
            </a:r>
          </a:p>
          <a:p>
            <a:pPr algn="just"/>
            <a:endParaRPr lang="pl-PL" sz="900" dirty="0" smtClean="0">
              <a:latin typeface="Georgia" pitchFamily="18" charset="0"/>
            </a:endParaRPr>
          </a:p>
          <a:p>
            <a:pPr algn="just"/>
            <a:r>
              <a:rPr lang="pl-PL" sz="1600" dirty="0" smtClean="0">
                <a:latin typeface="Georgia" pitchFamily="18" charset="0"/>
              </a:rPr>
              <a:t>Dodatkowo, we współpracy z Krajowym System Usług działa kilkadziesiąt funduszy pożyczkowych i funduszy </a:t>
            </a:r>
            <a:r>
              <a:rPr lang="pl-PL" sz="1600" dirty="0" err="1" smtClean="0">
                <a:latin typeface="Georgia" pitchFamily="18" charset="0"/>
              </a:rPr>
              <a:t>poręczeniowych</a:t>
            </a:r>
            <a:r>
              <a:rPr lang="pl-PL" sz="1600" dirty="0" smtClean="0">
                <a:latin typeface="Georgia" pitchFamily="18" charset="0"/>
              </a:rPr>
              <a:t>, które są zrzeszone w </a:t>
            </a:r>
            <a:r>
              <a:rPr lang="pl-PL" sz="1600" b="1" dirty="0" smtClean="0">
                <a:latin typeface="Georgia" pitchFamily="18" charset="0"/>
              </a:rPr>
              <a:t>Polskim Związku Funduszy Pożyczkowych</a:t>
            </a:r>
            <a:r>
              <a:rPr lang="pl-PL" sz="1600" dirty="0" smtClean="0">
                <a:latin typeface="Georgia" pitchFamily="18" charset="0"/>
              </a:rPr>
              <a:t> i </a:t>
            </a:r>
            <a:r>
              <a:rPr lang="pl-PL" sz="1600" b="1" dirty="0" smtClean="0">
                <a:latin typeface="Georgia" pitchFamily="18" charset="0"/>
              </a:rPr>
              <a:t>Krajowym Stowarzyszeniu Funduszy </a:t>
            </a:r>
            <a:r>
              <a:rPr lang="pl-PL" sz="1600" b="1" dirty="0" err="1" smtClean="0">
                <a:latin typeface="Georgia" pitchFamily="18" charset="0"/>
              </a:rPr>
              <a:t>Poręczeniowych</a:t>
            </a:r>
            <a:r>
              <a:rPr lang="pl-PL" sz="1600" dirty="0" smtClean="0">
                <a:latin typeface="Georgia" pitchFamily="18" charset="0"/>
              </a:rPr>
              <a:t>. </a:t>
            </a:r>
          </a:p>
          <a:p>
            <a:pPr algn="just"/>
            <a:endParaRPr lang="pl-PL" sz="900" dirty="0" smtClean="0">
              <a:latin typeface="Georgia" pitchFamily="18" charset="0"/>
            </a:endParaRPr>
          </a:p>
          <a:p>
            <a:pPr algn="just"/>
            <a:r>
              <a:rPr lang="pl-PL" sz="1600" dirty="0" smtClean="0">
                <a:latin typeface="Georgia" pitchFamily="18" charset="0"/>
              </a:rPr>
              <a:t>Wiele organizacji tworzących KSU współpracuje jednocześnie z innymi znanymi sieciami, takimi jak </a:t>
            </a:r>
            <a:r>
              <a:rPr lang="pl-PL" sz="1600" dirty="0" err="1" smtClean="0">
                <a:latin typeface="Georgia" pitchFamily="18" charset="0"/>
              </a:rPr>
              <a:t>Enterprise</a:t>
            </a:r>
            <a:r>
              <a:rPr lang="pl-PL" sz="1600" dirty="0" smtClean="0">
                <a:latin typeface="Georgia" pitchFamily="18" charset="0"/>
              </a:rPr>
              <a:t> Europe Network (konsorcja dawnych Centrów Euro </a:t>
            </a:r>
            <a:r>
              <a:rPr lang="pl-PL" sz="1600" dirty="0" err="1" smtClean="0">
                <a:latin typeface="Georgia" pitchFamily="18" charset="0"/>
              </a:rPr>
              <a:t>Info</a:t>
            </a:r>
            <a:r>
              <a:rPr lang="pl-PL" sz="1600" dirty="0" smtClean="0">
                <a:latin typeface="Georgia" pitchFamily="18" charset="0"/>
              </a:rPr>
              <a:t>, EIC i Ośrodków Przekazu Innowacji, IRC). </a:t>
            </a:r>
            <a:endParaRPr lang="pl-PL" sz="1600" dirty="0">
              <a:latin typeface="Georgia" pitchFamily="18" charset="0"/>
            </a:endParaRPr>
          </a:p>
        </p:txBody>
      </p:sp>
      <p:sp>
        <p:nvSpPr>
          <p:cNvPr id="3" name="Prostokąt 2"/>
          <p:cNvSpPr/>
          <p:nvPr/>
        </p:nvSpPr>
        <p:spPr>
          <a:xfrm>
            <a:off x="195945" y="1054942"/>
            <a:ext cx="8773884" cy="584775"/>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cs typeface="Times New Roman" pitchFamily="18" charset="0"/>
              </a:rPr>
              <a:t>KRAJOWY SYSTEM USŁUG (KSU)</a:t>
            </a:r>
            <a:endParaRPr lang="pl-PL" sz="3200" b="1" dirty="0">
              <a:solidFill>
                <a:schemeClr val="bg1"/>
              </a:solidFill>
              <a:cs typeface="Times New Roman" pitchFamily="18" charset="0"/>
            </a:endParaRPr>
          </a:p>
        </p:txBody>
      </p:sp>
    </p:spTree>
    <p:extLst>
      <p:ext uri="{BB962C8B-B14F-4D97-AF65-F5344CB8AC3E}">
        <p14:creationId xmlns="" xmlns:p14="http://schemas.microsoft.com/office/powerpoint/2010/main" val="13268167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90500" y="1915885"/>
            <a:ext cx="8746671" cy="4278094"/>
          </a:xfrm>
          <a:prstGeom prst="rect">
            <a:avLst/>
          </a:prstGeom>
        </p:spPr>
        <p:txBody>
          <a:bodyPr wrap="square">
            <a:spAutoFit/>
          </a:bodyPr>
          <a:lstStyle/>
          <a:p>
            <a:pPr algn="just"/>
            <a:r>
              <a:rPr lang="pl-PL" sz="1600" b="1" dirty="0" smtClean="0">
                <a:latin typeface="Georgia" pitchFamily="18" charset="0"/>
              </a:rPr>
              <a:t>Wyspecjalizowane ośrodki działające w ramach Krajowego Systemu Usług świadczą na rzecz przedsiębiorców następujące usługi:</a:t>
            </a:r>
          </a:p>
          <a:p>
            <a:pPr algn="just"/>
            <a:endParaRPr lang="pl-PL" sz="1600" dirty="0" smtClean="0">
              <a:latin typeface="Georgia" pitchFamily="18" charset="0"/>
              <a:hlinkClick r:id="rId2"/>
            </a:endParaRPr>
          </a:p>
          <a:p>
            <a:pPr algn="just"/>
            <a:r>
              <a:rPr lang="pl-PL" sz="1600" b="1" dirty="0" smtClean="0">
                <a:latin typeface="Georgia" pitchFamily="18" charset="0"/>
              </a:rPr>
              <a:t>FUNDUSZE </a:t>
            </a:r>
            <a:r>
              <a:rPr lang="pl-PL" sz="1600" b="1" dirty="0" smtClean="0">
                <a:solidFill>
                  <a:schemeClr val="accent5"/>
                </a:solidFill>
                <a:latin typeface="Georgia" pitchFamily="18" charset="0"/>
              </a:rPr>
              <a:t>POŻYCZKOWE</a:t>
            </a:r>
            <a:r>
              <a:rPr lang="pl-PL" sz="1600" b="1" dirty="0" smtClean="0">
                <a:latin typeface="Georgia" pitchFamily="18" charset="0"/>
              </a:rPr>
              <a:t> WSPÓŁPRACUJĄCE W RAMACH KSU</a:t>
            </a:r>
            <a:r>
              <a:rPr lang="pl-PL" sz="1600" dirty="0" smtClean="0">
                <a:solidFill>
                  <a:schemeClr val="accent5">
                    <a:lumMod val="50000"/>
                  </a:schemeClr>
                </a:solidFill>
                <a:latin typeface="Georgia" pitchFamily="18" charset="0"/>
              </a:rPr>
              <a:t> </a:t>
            </a:r>
            <a:r>
              <a:rPr lang="pl-PL" sz="1600" dirty="0" smtClean="0">
                <a:latin typeface="Georgia" pitchFamily="18" charset="0"/>
              </a:rPr>
              <a:t>– fundusze pożyczkowe oferują przedsiębiorcom wsparcie finansowe w postaci korzystnie oprocentowanych pożyczek. Z oferty funduszy mogą skorzystać przedsiębiorcy, którzy chcą rozwijać swoją działalność poprzez inwestycje, ale napotykają na trudności w uzyskaniu zewnętrznego finansowania.</a:t>
            </a:r>
          </a:p>
          <a:p>
            <a:pPr algn="just"/>
            <a:endParaRPr lang="pl-PL" sz="1600" dirty="0" smtClean="0">
              <a:latin typeface="Georgia" pitchFamily="18" charset="0"/>
              <a:hlinkClick r:id="rId3"/>
            </a:endParaRPr>
          </a:p>
          <a:p>
            <a:pPr algn="just"/>
            <a:endParaRPr lang="pl-PL" sz="1600" dirty="0" smtClean="0">
              <a:latin typeface="Georgia" pitchFamily="18" charset="0"/>
              <a:hlinkClick r:id="rId3"/>
            </a:endParaRPr>
          </a:p>
          <a:p>
            <a:pPr algn="just"/>
            <a:r>
              <a:rPr lang="pl-PL" sz="1600" b="1" dirty="0" smtClean="0">
                <a:latin typeface="Georgia" pitchFamily="18" charset="0"/>
              </a:rPr>
              <a:t>FUNDUSZE </a:t>
            </a:r>
            <a:r>
              <a:rPr lang="pl-PL" sz="1600" b="1" dirty="0" smtClean="0">
                <a:solidFill>
                  <a:schemeClr val="accent5"/>
                </a:solidFill>
                <a:latin typeface="Georgia" pitchFamily="18" charset="0"/>
              </a:rPr>
              <a:t>PORĘCZENIOWE</a:t>
            </a:r>
            <a:r>
              <a:rPr lang="pl-PL" sz="1600" b="1" dirty="0" smtClean="0">
                <a:latin typeface="Georgia" pitchFamily="18" charset="0"/>
              </a:rPr>
              <a:t> WSPÓŁPRACUJĄCE W RAMACH KSU</a:t>
            </a:r>
            <a:r>
              <a:rPr lang="pl-PL" sz="1600" dirty="0" smtClean="0">
                <a:solidFill>
                  <a:schemeClr val="accent5">
                    <a:lumMod val="50000"/>
                  </a:schemeClr>
                </a:solidFill>
                <a:latin typeface="Georgia" pitchFamily="18" charset="0"/>
              </a:rPr>
              <a:t> </a:t>
            </a:r>
            <a:r>
              <a:rPr lang="pl-PL" sz="1600" dirty="0" smtClean="0">
                <a:latin typeface="Georgia" pitchFamily="18" charset="0"/>
              </a:rPr>
              <a:t>– poręczenia udzielane są mikro, małym i średnim przedsiębiorstwom oraz osobom rozpoczynającym działalność gospodarczą, które spełniają warunki określone przez instytucję udzielającą kredytu lub pożyczki, jednak nie posiadają wystarczającego zabezpieczenia spłaty. Głównym zadaniem funduszy poręczeń kredytowych jest ułatwienie przedsiębiorcom oraz osobom rozpoczynającym działalność gospodarczą dostępu do zewnętrznego finansowania w postaci kredytów bankowych oraz pożyczek na prowadzenie działalności gospodarczej.</a:t>
            </a:r>
            <a:endParaRPr lang="pl-PL" sz="1600" dirty="0">
              <a:latin typeface="Georgia" pitchFamily="18" charset="0"/>
            </a:endParaRPr>
          </a:p>
        </p:txBody>
      </p:sp>
      <p:sp>
        <p:nvSpPr>
          <p:cNvPr id="3" name="Prostokąt 2"/>
          <p:cNvSpPr/>
          <p:nvPr/>
        </p:nvSpPr>
        <p:spPr>
          <a:xfrm>
            <a:off x="195945" y="1054942"/>
            <a:ext cx="8773884" cy="584775"/>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cs typeface="Times New Roman" pitchFamily="18" charset="0"/>
              </a:rPr>
              <a:t>KRAJOWY SYSTEM USŁUG (KSU)</a:t>
            </a:r>
            <a:endParaRPr lang="pl-PL" sz="3200" b="1" dirty="0">
              <a:solidFill>
                <a:schemeClr val="bg1"/>
              </a:solidFill>
              <a:cs typeface="Times New Roman" pitchFamily="18" charset="0"/>
            </a:endParaRPr>
          </a:p>
        </p:txBody>
      </p:sp>
    </p:spTree>
    <p:extLst>
      <p:ext uri="{BB962C8B-B14F-4D97-AF65-F5344CB8AC3E}">
        <p14:creationId xmlns="" xmlns:p14="http://schemas.microsoft.com/office/powerpoint/2010/main" val="16475074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79294" y="1790700"/>
            <a:ext cx="8698006" cy="4939814"/>
          </a:xfrm>
          <a:prstGeom prst="rect">
            <a:avLst/>
          </a:prstGeom>
        </p:spPr>
        <p:txBody>
          <a:bodyPr wrap="square">
            <a:spAutoFit/>
          </a:bodyPr>
          <a:lstStyle/>
          <a:p>
            <a:pPr algn="just"/>
            <a:r>
              <a:rPr lang="pl-PL" sz="1600" b="1" dirty="0" smtClean="0">
                <a:latin typeface="Georgia" pitchFamily="18" charset="0"/>
              </a:rPr>
              <a:t>Rejestr Usług Rozwojowych </a:t>
            </a:r>
            <a:r>
              <a:rPr lang="pl-PL" sz="1600" dirty="0" smtClean="0">
                <a:latin typeface="Georgia" pitchFamily="18" charset="0"/>
              </a:rPr>
              <a:t>(</a:t>
            </a:r>
            <a:r>
              <a:rPr lang="pl-PL" sz="1600" b="1" dirty="0" smtClean="0">
                <a:latin typeface="Georgia" pitchFamily="18" charset="0"/>
              </a:rPr>
              <a:t>RUR</a:t>
            </a:r>
            <a:r>
              <a:rPr lang="pl-PL" sz="1600" dirty="0" smtClean="0">
                <a:latin typeface="Georgia" pitchFamily="18" charset="0"/>
              </a:rPr>
              <a:t>), to ogólnodostępna, bezpłatna baza ofert usług rozwojowych świadczonych w rozmaitych formach (m.in.: </a:t>
            </a:r>
            <a:r>
              <a:rPr lang="pl-PL" sz="1600" b="1" dirty="0" smtClean="0">
                <a:latin typeface="Georgia" pitchFamily="18" charset="0"/>
              </a:rPr>
              <a:t>szkoleń, kursów zawodowych, doradztwa, studiów podyplomowych, </a:t>
            </a:r>
            <a:r>
              <a:rPr lang="pl-PL" sz="1600" b="1" dirty="0" err="1" smtClean="0">
                <a:latin typeface="Georgia" pitchFamily="18" charset="0"/>
              </a:rPr>
              <a:t>mentoringu</a:t>
            </a:r>
            <a:r>
              <a:rPr lang="pl-PL" sz="1600" b="1" dirty="0" smtClean="0">
                <a:latin typeface="Georgia" pitchFamily="18" charset="0"/>
              </a:rPr>
              <a:t> czy </a:t>
            </a:r>
            <a:r>
              <a:rPr lang="pl-PL" sz="1600" b="1" dirty="0" err="1" smtClean="0">
                <a:latin typeface="Georgia" pitchFamily="18" charset="0"/>
              </a:rPr>
              <a:t>coachingu</a:t>
            </a:r>
            <a:r>
              <a:rPr lang="pl-PL" sz="1600" b="1" dirty="0" smtClean="0">
                <a:latin typeface="Georgia" pitchFamily="18" charset="0"/>
              </a:rPr>
              <a:t>)</a:t>
            </a:r>
            <a:r>
              <a:rPr lang="pl-PL" sz="1600" dirty="0" smtClean="0">
                <a:latin typeface="Georgia" pitchFamily="18" charset="0"/>
              </a:rPr>
              <a:t>, dzięki którym instytucje i osoby prywatne będą mogły rozwijać swoje kompetencje oraz realizować swoje cele edukacyjne i biznesowe. </a:t>
            </a:r>
          </a:p>
          <a:p>
            <a:pPr algn="just"/>
            <a:endParaRPr lang="pl-PL" sz="900" dirty="0" smtClean="0">
              <a:latin typeface="Georgia" pitchFamily="18" charset="0"/>
            </a:endParaRPr>
          </a:p>
          <a:p>
            <a:pPr algn="just"/>
            <a:r>
              <a:rPr lang="pl-PL" sz="1600" dirty="0" smtClean="0">
                <a:latin typeface="Georgia" pitchFamily="18" charset="0"/>
              </a:rPr>
              <a:t>RUR został stworzony przede wszystkim z myślą o potrzebach przedsiębiorców i ich pracowników, zastępując dotychczasową, największą bazę usług szkoleniowych - „Inwestycja </a:t>
            </a:r>
            <a:br>
              <a:rPr lang="pl-PL" sz="1600" dirty="0" smtClean="0">
                <a:latin typeface="Georgia" pitchFamily="18" charset="0"/>
              </a:rPr>
            </a:br>
            <a:r>
              <a:rPr lang="pl-PL" sz="1600" dirty="0" smtClean="0">
                <a:latin typeface="Georgia" pitchFamily="18" charset="0"/>
              </a:rPr>
              <a:t>w Kadry” /  </a:t>
            </a:r>
            <a:r>
              <a:rPr lang="pl-PL" sz="1600" b="1" dirty="0" err="1" smtClean="0">
                <a:solidFill>
                  <a:srgbClr val="103AB0"/>
                </a:solidFill>
                <a:latin typeface="Georgia" pitchFamily="18" charset="0"/>
                <a:hlinkClick r:id="rId2"/>
              </a:rPr>
              <a:t>www.inwestycjawkadry.pl</a:t>
            </a:r>
            <a:endParaRPr lang="pl-PL" sz="1600" dirty="0" smtClean="0">
              <a:latin typeface="Georgia" pitchFamily="18" charset="0"/>
            </a:endParaRPr>
          </a:p>
          <a:p>
            <a:pPr algn="just"/>
            <a:endParaRPr lang="pl-PL" sz="900" dirty="0" smtClean="0">
              <a:latin typeface="Georgia" pitchFamily="18" charset="0"/>
            </a:endParaRPr>
          </a:p>
          <a:p>
            <a:pPr algn="just"/>
            <a:r>
              <a:rPr lang="pl-PL" sz="1600" b="1" dirty="0" smtClean="0">
                <a:latin typeface="Georgia" pitchFamily="18" charset="0"/>
              </a:rPr>
              <a:t>RUR zapewnia użytkownikom wiele funkcjonalności, w tym m.in.:</a:t>
            </a:r>
          </a:p>
          <a:p>
            <a:pPr algn="just">
              <a:buFont typeface="Arial" pitchFamily="34" charset="0"/>
              <a:buChar char="•"/>
            </a:pPr>
            <a:r>
              <a:rPr lang="pl-PL" sz="1600" dirty="0" smtClean="0">
                <a:latin typeface="Georgia" pitchFamily="18" charset="0"/>
              </a:rPr>
              <a:t> powszechny dostęp do informacji na temat podmiotów świadczących usługi rozwojowe oraz ich oferty, tak aby każdy zainteresowany przedsiębiorca lub osoba prywatna mogła w sposób prosty i szybki wyszukać ofertę rozwojową dopasowaną do swoich potrzeb,</a:t>
            </a:r>
          </a:p>
          <a:p>
            <a:pPr algn="just">
              <a:buFont typeface="Arial" pitchFamily="34" charset="0"/>
              <a:buChar char="•"/>
            </a:pPr>
            <a:r>
              <a:rPr lang="pl-PL" sz="1600" dirty="0" smtClean="0">
                <a:latin typeface="Georgia" pitchFamily="18" charset="0"/>
              </a:rPr>
              <a:t> oferuje użytkownikom, którzy nie znajdą odpowiadającej im usługi, możliwość zamówienia „usługi szytej na miarę", czyli takiej które odpowiada w sposób bezpośredni na ich potrzeby,</a:t>
            </a:r>
          </a:p>
          <a:p>
            <a:pPr algn="just">
              <a:buFont typeface="Arial" pitchFamily="34" charset="0"/>
              <a:buChar char="•"/>
            </a:pPr>
            <a:r>
              <a:rPr lang="pl-PL" sz="1600" dirty="0" smtClean="0">
                <a:latin typeface="Georgia" pitchFamily="18" charset="0"/>
              </a:rPr>
              <a:t>stwarza użytkownikom możliwość oceny usług, z których korzystali.</a:t>
            </a:r>
          </a:p>
          <a:p>
            <a:pPr algn="just"/>
            <a:endParaRPr lang="pl-PL" sz="900" dirty="0" smtClean="0">
              <a:latin typeface="Georgia" pitchFamily="18" charset="0"/>
            </a:endParaRPr>
          </a:p>
          <a:p>
            <a:pPr algn="just"/>
            <a:r>
              <a:rPr lang="pl-PL" sz="1600" dirty="0" smtClean="0">
                <a:latin typeface="Georgia" pitchFamily="18" charset="0"/>
              </a:rPr>
              <a:t>Podstawowe założenia Rejestru Usług Rozwojowych zostały wypracowane w toku konsultacji społecznych, w który wzięli udział przedstawiciele środowisk zainteresowanych rozwiązaniami z zakresu kształcenia ustawicznego oraz adaptacyjności przedsiębiorstw i ich pracowników.</a:t>
            </a:r>
            <a:endParaRPr lang="pl-PL" sz="1600" dirty="0">
              <a:latin typeface="Georgia" pitchFamily="18" charset="0"/>
            </a:endParaRPr>
          </a:p>
        </p:txBody>
      </p:sp>
      <p:sp>
        <p:nvSpPr>
          <p:cNvPr id="3" name="Prostokąt 2"/>
          <p:cNvSpPr/>
          <p:nvPr/>
        </p:nvSpPr>
        <p:spPr>
          <a:xfrm>
            <a:off x="195945" y="1054942"/>
            <a:ext cx="8738506"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sz="3200" b="1" dirty="0" smtClean="0">
                <a:solidFill>
                  <a:schemeClr val="bg1"/>
                </a:solidFill>
                <a:cs typeface="Times New Roman" pitchFamily="18" charset="0"/>
              </a:rPr>
              <a:t>REJESTR USŁUG ROZWOJOWYCH (RUR)</a:t>
            </a:r>
            <a:endParaRPr lang="pl-PL" sz="3200" b="1" dirty="0">
              <a:solidFill>
                <a:schemeClr val="bg1"/>
              </a:solidFill>
              <a:cs typeface="Times New Roman" pitchFamily="18" charset="0"/>
            </a:endParaRPr>
          </a:p>
        </p:txBody>
      </p:sp>
    </p:spTree>
    <p:extLst>
      <p:ext uri="{BB962C8B-B14F-4D97-AF65-F5344CB8AC3E}">
        <p14:creationId xmlns="" xmlns:p14="http://schemas.microsoft.com/office/powerpoint/2010/main" val="2030185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72145" y="1817914"/>
            <a:ext cx="8577941" cy="4893647"/>
          </a:xfrm>
          <a:prstGeom prst="rect">
            <a:avLst/>
          </a:prstGeom>
        </p:spPr>
        <p:txBody>
          <a:bodyPr wrap="square">
            <a:spAutoFit/>
          </a:bodyPr>
          <a:lstStyle/>
          <a:p>
            <a:pPr algn="just"/>
            <a:r>
              <a:rPr lang="pl-PL" sz="1600" b="1" dirty="0" smtClean="0">
                <a:latin typeface="Georgia" pitchFamily="18" charset="0"/>
              </a:rPr>
              <a:t>KTO MOŻE SKORZYSTAĆ ZE ŚRODKÓW KFS? </a:t>
            </a:r>
          </a:p>
          <a:p>
            <a:pPr algn="just"/>
            <a:r>
              <a:rPr lang="pl-PL" sz="1600" dirty="0" smtClean="0">
                <a:latin typeface="Georgia" pitchFamily="18" charset="0"/>
              </a:rPr>
              <a:t>O środki z KFS może wystąpić </a:t>
            </a:r>
            <a:r>
              <a:rPr lang="pl-PL" sz="1600" b="1" dirty="0" smtClean="0">
                <a:latin typeface="Georgia" pitchFamily="18" charset="0"/>
              </a:rPr>
              <a:t>każdy pracodawca </a:t>
            </a:r>
            <a:r>
              <a:rPr lang="pl-PL" sz="1600" dirty="0" smtClean="0">
                <a:latin typeface="Georgia" pitchFamily="18" charset="0"/>
              </a:rPr>
              <a:t>w rozumieniu przepisów ustawy                o promocji zatrudnienia i instytucjach rynku pracy, </a:t>
            </a:r>
            <a:r>
              <a:rPr lang="pl-PL" sz="1600" b="1" dirty="0" smtClean="0">
                <a:latin typeface="Georgia" pitchFamily="18" charset="0"/>
              </a:rPr>
              <a:t>czyli podmiot zatrudniający pracowników na podstawie umowy o pracę</a:t>
            </a:r>
            <a:r>
              <a:rPr lang="pl-PL" sz="1600" dirty="0" smtClean="0">
                <a:latin typeface="Georgia" pitchFamily="18" charset="0"/>
              </a:rPr>
              <a:t>.  Nie jest pracodawcą podmiot prowadzący działalność gospodarczą i niezatrudniający pracowników w ramach umowy o pracę, współpracujący wyłącznie ze współmałżonkiem, zatrudniający osoby na podstawie umowy      o dzieło. </a:t>
            </a:r>
          </a:p>
          <a:p>
            <a:pPr algn="just"/>
            <a:endParaRPr lang="pl-PL" sz="400" dirty="0" smtClean="0">
              <a:latin typeface="Georgia" pitchFamily="18" charset="0"/>
            </a:endParaRPr>
          </a:p>
          <a:p>
            <a:pPr algn="just"/>
            <a:r>
              <a:rPr lang="pl-PL" sz="1600" b="1" dirty="0" smtClean="0">
                <a:latin typeface="Georgia" pitchFamily="18" charset="0"/>
              </a:rPr>
              <a:t>NA CO PRACODAWCA MOŻE WYKORZYSTAĆ ŚRODKI KFS? </a:t>
            </a:r>
            <a:endParaRPr lang="pl-PL" sz="400" b="1" dirty="0" smtClean="0">
              <a:latin typeface="Georgia" pitchFamily="18" charset="0"/>
            </a:endParaRPr>
          </a:p>
          <a:p>
            <a:pPr marL="342900" indent="-342900" algn="just">
              <a:buAutoNum type="arabicParenR"/>
            </a:pPr>
            <a:r>
              <a:rPr lang="pl-PL" sz="1600" dirty="0" smtClean="0">
                <a:latin typeface="Georgia" pitchFamily="18" charset="0"/>
              </a:rPr>
              <a:t>Na doprecyzowanie potrzeb szkoleniowych, które można będzie zaspokoić dzięki środkom KFS, </a:t>
            </a:r>
          </a:p>
          <a:p>
            <a:pPr marL="342900" indent="-342900" algn="just">
              <a:buAutoNum type="arabicParenR"/>
            </a:pPr>
            <a:r>
              <a:rPr lang="pl-PL" sz="1600" dirty="0" smtClean="0">
                <a:latin typeface="Georgia" pitchFamily="18" charset="0"/>
              </a:rPr>
              <a:t>Na kursy i studia podyplomowe oraz egzaminy w których wezmą udział pracownicy            z inicjatywy pracodawcy lub za jego zgodą, </a:t>
            </a:r>
          </a:p>
          <a:p>
            <a:pPr marL="342900" indent="-342900" algn="just">
              <a:buAutoNum type="arabicParenR"/>
            </a:pPr>
            <a:r>
              <a:rPr lang="pl-PL" sz="1600" dirty="0" smtClean="0">
                <a:latin typeface="Georgia" pitchFamily="18" charset="0"/>
              </a:rPr>
              <a:t>Na badania lekarskie i psychologiczne, jeśli okażą się niezbędne, </a:t>
            </a:r>
          </a:p>
          <a:p>
            <a:pPr marL="342900" indent="-342900" algn="just">
              <a:buAutoNum type="arabicParenR"/>
            </a:pPr>
            <a:r>
              <a:rPr lang="pl-PL" sz="1600" dirty="0" smtClean="0">
                <a:latin typeface="Georgia" pitchFamily="18" charset="0"/>
              </a:rPr>
              <a:t>Na ubezpieczenia od nieszczęśliwych wypadków w związku z udziałem w kształceniu ustawicznym.</a:t>
            </a:r>
            <a:r>
              <a:rPr lang="pl-PL" sz="1600" b="1" dirty="0" smtClean="0">
                <a:latin typeface="Georgia" pitchFamily="18" charset="0"/>
              </a:rPr>
              <a:t> </a:t>
            </a:r>
          </a:p>
          <a:p>
            <a:pPr marL="342900" indent="-342900" algn="just"/>
            <a:endParaRPr lang="pl-PL" sz="400" b="1" dirty="0" smtClean="0">
              <a:latin typeface="Georgia" pitchFamily="18" charset="0"/>
            </a:endParaRPr>
          </a:p>
          <a:p>
            <a:pPr algn="just"/>
            <a:r>
              <a:rPr lang="pl-PL" sz="1600" b="1" dirty="0" smtClean="0">
                <a:latin typeface="Georgia" pitchFamily="18" charset="0"/>
              </a:rPr>
              <a:t>JAK STARAĆ SIĘ O ŚRODKI KFS?  </a:t>
            </a:r>
          </a:p>
          <a:p>
            <a:pPr algn="just"/>
            <a:r>
              <a:rPr lang="pl-PL" sz="1600" dirty="0" smtClean="0">
                <a:latin typeface="Georgia" pitchFamily="18" charset="0"/>
              </a:rPr>
              <a:t>Pracodawca musi złożyć wniosek o przyznanie środków z KFS na kształcenie ustawiczne </a:t>
            </a:r>
            <a:br>
              <a:rPr lang="pl-PL" sz="1600" dirty="0" smtClean="0">
                <a:latin typeface="Georgia" pitchFamily="18" charset="0"/>
              </a:rPr>
            </a:br>
            <a:r>
              <a:rPr lang="pl-PL" sz="1600" dirty="0" smtClean="0">
                <a:latin typeface="Georgia" pitchFamily="18" charset="0"/>
              </a:rPr>
              <a:t>do Powiatowego Urzędu Pracy właściwego ze względu na siedzibę pracodawcy albo miejsce prowadzenia działalności.</a:t>
            </a:r>
          </a:p>
        </p:txBody>
      </p:sp>
      <p:sp>
        <p:nvSpPr>
          <p:cNvPr id="7" name="Prostokąt 6"/>
          <p:cNvSpPr/>
          <p:nvPr/>
        </p:nvSpPr>
        <p:spPr>
          <a:xfrm>
            <a:off x="250372" y="1087600"/>
            <a:ext cx="8675914"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pl-PL" sz="3200" b="1" dirty="0" smtClean="0">
                <a:solidFill>
                  <a:srgbClr val="007A1D"/>
                </a:solidFill>
                <a:cs typeface="Times New Roman" pitchFamily="18" charset="0"/>
              </a:rPr>
              <a:t>KRAJOWY FUNDUSZ SZKOLENIOWY (KFS)</a:t>
            </a:r>
            <a:endParaRPr lang="pl-PL" sz="3200" b="1" dirty="0">
              <a:solidFill>
                <a:srgbClr val="007A1D"/>
              </a:solidFill>
              <a:cs typeface="Times New Roman" pitchFamily="18" charset="0"/>
            </a:endParaRPr>
          </a:p>
        </p:txBody>
      </p:sp>
      <p:pic>
        <p:nvPicPr>
          <p:cNvPr id="4" name="Picture 2" descr="logo Krajowy Fundusz Szkoleniowy"/>
          <p:cNvPicPr>
            <a:picLocks noChangeAspect="1" noChangeArrowheads="1"/>
          </p:cNvPicPr>
          <p:nvPr/>
        </p:nvPicPr>
        <p:blipFill>
          <a:blip r:embed="rId2" cstate="print"/>
          <a:srcRect/>
          <a:stretch>
            <a:fillRect/>
          </a:stretch>
        </p:blipFill>
        <p:spPr bwMode="auto">
          <a:xfrm>
            <a:off x="359229" y="1123774"/>
            <a:ext cx="1317171" cy="528299"/>
          </a:xfrm>
          <a:prstGeom prst="rect">
            <a:avLst/>
          </a:prstGeom>
          <a:noFill/>
        </p:spPr>
      </p:pic>
    </p:spTree>
    <p:extLst>
      <p:ext uri="{BB962C8B-B14F-4D97-AF65-F5344CB8AC3E}">
        <p14:creationId xmlns="" xmlns:p14="http://schemas.microsoft.com/office/powerpoint/2010/main" val="5833538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omek\AppData\Local\Microsoft\Windows\Temporary Internet Files\Content.Outlook\X5TDEMVA\Gwiazdy1 (2).jpg"/>
          <p:cNvPicPr>
            <a:picLocks noChangeAspect="1" noChangeArrowheads="1"/>
          </p:cNvPicPr>
          <p:nvPr/>
        </p:nvPicPr>
        <p:blipFill>
          <a:blip r:embed="rId3" cstate="print"/>
          <a:srcRect/>
          <a:stretch>
            <a:fillRect/>
          </a:stretch>
        </p:blipFill>
        <p:spPr bwMode="auto">
          <a:xfrm>
            <a:off x="4716016" y="1412776"/>
            <a:ext cx="3384550" cy="4013200"/>
          </a:xfrm>
          <a:prstGeom prst="rect">
            <a:avLst/>
          </a:prstGeom>
          <a:noFill/>
          <a:ln w="9525">
            <a:noFill/>
            <a:miter lim="800000"/>
            <a:headEnd/>
            <a:tailEnd/>
          </a:ln>
        </p:spPr>
      </p:pic>
      <p:sp>
        <p:nvSpPr>
          <p:cNvPr id="19460" name="Symbol zastępczy zawartości 2"/>
          <p:cNvSpPr>
            <a:spLocks noGrp="1"/>
          </p:cNvSpPr>
          <p:nvPr>
            <p:ph idx="1"/>
          </p:nvPr>
        </p:nvSpPr>
        <p:spPr>
          <a:xfrm>
            <a:off x="10604" y="836712"/>
            <a:ext cx="9108504" cy="5544616"/>
          </a:xfrm>
        </p:spPr>
        <p:txBody>
          <a:bodyPr>
            <a:normAutofit/>
          </a:bodyPr>
          <a:lstStyle/>
          <a:p>
            <a:pPr lvl="0" algn="ctr" defTabSz="449263" eaLnBrk="0" fontAlgn="base" hangingPunct="0">
              <a:lnSpc>
                <a:spcPct val="95000"/>
              </a:lnSpc>
              <a:spcBef>
                <a:spcPct val="0"/>
              </a:spcBef>
              <a:spcAft>
                <a:spcPts val="1425"/>
              </a:spcAft>
              <a:buClr>
                <a:srgbClr val="000000"/>
              </a:buClr>
              <a:buSzPct val="100000"/>
              <a:buNone/>
              <a:defRPr/>
            </a:pPr>
            <a:endParaRPr lang="pl-PL" sz="5200" b="1" kern="0" dirty="0" smtClean="0">
              <a:latin typeface="+mj-lt"/>
              <a:ea typeface="Microsoft YaHei"/>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endParaRPr lang="pl-PL" sz="5200" b="1" kern="0" dirty="0" smtClean="0">
              <a:latin typeface="+mj-lt"/>
              <a:ea typeface="Microsoft YaHei"/>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r>
              <a:rPr lang="pl-PL" sz="5200" b="1" kern="0" dirty="0" smtClean="0">
                <a:latin typeface="+mj-lt"/>
                <a:ea typeface="Microsoft YaHei"/>
                <a:cs typeface="Arial" panose="020B0604020202020204" pitchFamily="34" charset="0"/>
              </a:rPr>
              <a:t>ROZWÓJ DZIAŁALNOŚCI GOSPODARCZEJ</a:t>
            </a:r>
          </a:p>
          <a:p>
            <a:pPr marL="0" lvl="0" indent="0">
              <a:buNone/>
            </a:pPr>
            <a:endParaRPr lang="pl-PL" sz="1500" b="1" dirty="0" smtClean="0">
              <a:solidFill>
                <a:srgbClr val="FF0000"/>
              </a:solidFill>
              <a:latin typeface="+mj-lt"/>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endParaRPr lang="pl-PL" sz="2800" b="1" kern="0" dirty="0" smtClean="0">
              <a:latin typeface="+mj-lt"/>
              <a:ea typeface="Microsoft YaHei"/>
              <a:cs typeface="Arial" panose="020B0604020202020204" pitchFamily="34" charset="0"/>
            </a:endParaRPr>
          </a:p>
          <a:p>
            <a:pPr lvl="0" algn="ctr" defTabSz="449263" eaLnBrk="0" fontAlgn="base" hangingPunct="0">
              <a:lnSpc>
                <a:spcPct val="95000"/>
              </a:lnSpc>
              <a:spcBef>
                <a:spcPct val="0"/>
              </a:spcBef>
              <a:spcAft>
                <a:spcPts val="1425"/>
              </a:spcAft>
              <a:buClr>
                <a:srgbClr val="000000"/>
              </a:buClr>
              <a:buSzPct val="100000"/>
              <a:buNone/>
              <a:defRPr/>
            </a:pPr>
            <a:endParaRPr lang="pl-PL" sz="2800" b="1" kern="0" dirty="0">
              <a:latin typeface="+mj-lt"/>
              <a:ea typeface="Microsoft YaHei"/>
              <a:cs typeface="Arial" panose="020B0604020202020204" pitchFamily="34" charset="0"/>
            </a:endParaRPr>
          </a:p>
          <a:p>
            <a:pPr marL="0" indent="0">
              <a:buNone/>
            </a:pPr>
            <a:endParaRPr lang="pl-PL" sz="500" dirty="0">
              <a:latin typeface="+mj-lt"/>
            </a:endParaRPr>
          </a:p>
        </p:txBody>
      </p:sp>
      <p:sp>
        <p:nvSpPr>
          <p:cNvPr id="10" name="Prostokąt 9"/>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 name="Obraz 7" descr="1.jpg"/>
          <p:cNvPicPr>
            <a:picLocks noChangeAspect="1"/>
          </p:cNvPicPr>
          <p:nvPr/>
        </p:nvPicPr>
        <p:blipFill>
          <a:blip r:embed="rId4" cstate="print"/>
          <a:stretch>
            <a:fillRect/>
          </a:stretch>
        </p:blipFill>
        <p:spPr>
          <a:xfrm>
            <a:off x="467544" y="4221088"/>
            <a:ext cx="3657600" cy="2014728"/>
          </a:xfrm>
          <a:prstGeom prst="rect">
            <a:avLst/>
          </a:prstGeom>
        </p:spPr>
      </p:pic>
      <p:pic>
        <p:nvPicPr>
          <p:cNvPr id="9" name="Obraz 8" descr="2.jpg"/>
          <p:cNvPicPr>
            <a:picLocks noChangeAspect="1"/>
          </p:cNvPicPr>
          <p:nvPr/>
        </p:nvPicPr>
        <p:blipFill>
          <a:blip r:embed="rId5" cstate="print"/>
          <a:stretch>
            <a:fillRect/>
          </a:stretch>
        </p:blipFill>
        <p:spPr>
          <a:xfrm>
            <a:off x="539552" y="836712"/>
            <a:ext cx="3600400" cy="1784946"/>
          </a:xfrm>
          <a:prstGeom prst="rect">
            <a:avLst/>
          </a:prstGeom>
        </p:spPr>
      </p:pic>
    </p:spTree>
    <p:extLst>
      <p:ext uri="{BB962C8B-B14F-4D97-AF65-F5344CB8AC3E}">
        <p14:creationId xmlns:p14="http://schemas.microsoft.com/office/powerpoint/2010/main" xmlns="" val="21456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1520" y="2220686"/>
            <a:ext cx="8640959" cy="37878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i="0" dirty="0" smtClean="0">
                <a:solidFill>
                  <a:schemeClr val="accent5"/>
                </a:solidFill>
                <a:latin typeface="Georgia" panose="02040502050405020303" pitchFamily="18" charset="0"/>
                <a:cs typeface="Arial" panose="020B0604020202020204" pitchFamily="34" charset="0"/>
              </a:rPr>
              <a:t>KONCENTRACJA TEMATYCZNA</a:t>
            </a:r>
            <a:r>
              <a:rPr lang="pl-PL" altLang="pl-PL" sz="1600" i="0" dirty="0" smtClean="0">
                <a:solidFill>
                  <a:schemeClr val="accent5"/>
                </a:solidFill>
                <a:latin typeface="Georgia" panose="02040502050405020303" pitchFamily="18" charset="0"/>
                <a:cs typeface="Arial" panose="020B0604020202020204" pitchFamily="34" charset="0"/>
              </a:rPr>
              <a:t> </a:t>
            </a:r>
            <a:r>
              <a:rPr lang="pl-PL" altLang="pl-PL" sz="1600" i="0" dirty="0" smtClean="0">
                <a:latin typeface="Georgia" panose="02040502050405020303" pitchFamily="18" charset="0"/>
                <a:cs typeface="Arial" panose="020B0604020202020204" pitchFamily="34" charset="0"/>
              </a:rPr>
              <a:t>- </a:t>
            </a:r>
            <a:r>
              <a:rPr lang="pl-PL" altLang="pl-PL" sz="1600" i="0" dirty="0">
                <a:latin typeface="Georgia" panose="02040502050405020303" pitchFamily="18" charset="0"/>
                <a:cs typeface="Arial" panose="020B0604020202020204" pitchFamily="34" charset="0"/>
              </a:rPr>
              <a:t>ograniczenie interwencji do 11 celów tematycznych </a:t>
            </a:r>
            <a:r>
              <a:rPr lang="pl-PL" altLang="pl-PL" sz="1600" i="0" dirty="0" smtClean="0">
                <a:latin typeface="Georgia" panose="02040502050405020303" pitchFamily="18" charset="0"/>
                <a:cs typeface="Arial" panose="020B0604020202020204" pitchFamily="34" charset="0"/>
              </a:rPr>
              <a:t>oraz </a:t>
            </a:r>
            <a:r>
              <a:rPr lang="pl-PL" altLang="pl-PL" sz="1600" i="0" dirty="0">
                <a:latin typeface="Georgia" panose="02040502050405020303" pitchFamily="18" charset="0"/>
                <a:cs typeface="Arial" panose="020B0604020202020204" pitchFamily="34" charset="0"/>
              </a:rPr>
              <a:t>tzw. „ring </a:t>
            </a:r>
            <a:r>
              <a:rPr lang="pl-PL" altLang="pl-PL" sz="1600" i="0" dirty="0" err="1">
                <a:latin typeface="Georgia" panose="02040502050405020303" pitchFamily="18" charset="0"/>
                <a:cs typeface="Arial" panose="020B0604020202020204" pitchFamily="34" charset="0"/>
              </a:rPr>
              <a:t>fencingi</a:t>
            </a:r>
            <a:r>
              <a:rPr lang="pl-PL" altLang="pl-PL" sz="1600" i="0" dirty="0">
                <a:latin typeface="Georgia" panose="02040502050405020303" pitchFamily="18" charset="0"/>
                <a:cs typeface="Arial" panose="020B0604020202020204" pitchFamily="34" charset="0"/>
              </a:rPr>
              <a:t>”, czyli minimalne limity środków z Funduszy </a:t>
            </a:r>
            <a:r>
              <a:rPr lang="pl-PL" altLang="pl-PL" sz="1600" i="0" dirty="0" smtClean="0">
                <a:latin typeface="Georgia" panose="02040502050405020303" pitchFamily="18" charset="0"/>
                <a:cs typeface="Arial" panose="020B0604020202020204" pitchFamily="34" charset="0"/>
              </a:rPr>
              <a:t>Europejskich, które </a:t>
            </a:r>
            <a:r>
              <a:rPr lang="pl-PL" altLang="pl-PL" sz="1600" i="0" dirty="0">
                <a:latin typeface="Georgia" panose="02040502050405020303" pitchFamily="18" charset="0"/>
                <a:cs typeface="Arial" panose="020B0604020202020204" pitchFamily="34" charset="0"/>
              </a:rPr>
              <a:t>państwo członkowskie musi skierować na określone obszary, np. dotyczące badań </a:t>
            </a:r>
            <a:r>
              <a:rPr lang="pl-PL" altLang="pl-PL" sz="1600" i="0" dirty="0" smtClean="0">
                <a:latin typeface="Georgia" panose="02040502050405020303" pitchFamily="18" charset="0"/>
                <a:cs typeface="Arial" panose="020B0604020202020204" pitchFamily="34" charset="0"/>
              </a:rPr>
              <a:t/>
            </a:r>
            <a:br>
              <a:rPr lang="pl-PL" altLang="pl-PL" sz="1600" i="0" dirty="0" smtClean="0">
                <a:latin typeface="Georgia" panose="02040502050405020303" pitchFamily="18" charset="0"/>
                <a:cs typeface="Arial" panose="020B0604020202020204" pitchFamily="34" charset="0"/>
              </a:rPr>
            </a:br>
            <a:r>
              <a:rPr lang="pl-PL" altLang="pl-PL" sz="1600" i="0" dirty="0" smtClean="0">
                <a:latin typeface="Georgia" panose="02040502050405020303" pitchFamily="18" charset="0"/>
                <a:cs typeface="Arial" panose="020B0604020202020204" pitchFamily="34" charset="0"/>
              </a:rPr>
              <a:t>i </a:t>
            </a:r>
            <a:r>
              <a:rPr lang="pl-PL" altLang="pl-PL" sz="1600" i="0" dirty="0">
                <a:latin typeface="Georgia" panose="02040502050405020303" pitchFamily="18" charset="0"/>
                <a:cs typeface="Arial" panose="020B0604020202020204" pitchFamily="34" charset="0"/>
              </a:rPr>
              <a:t>innowacyjności, technologii informacyjno-komunikacyjnych, gospodarki niskoemisyjnej, włączenia społecznego.</a:t>
            </a:r>
          </a:p>
          <a:p>
            <a:pPr algn="just">
              <a:buClrTx/>
              <a:buFontTx/>
              <a:buNone/>
            </a:pPr>
            <a:endParaRPr lang="pl-PL" altLang="pl-PL" sz="1000" i="0" dirty="0">
              <a:solidFill>
                <a:schemeClr val="accent5"/>
              </a:solidFill>
              <a:latin typeface="Georgia" panose="02040502050405020303" pitchFamily="18" charset="0"/>
              <a:cs typeface="Arial" panose="020B0604020202020204" pitchFamily="34" charset="0"/>
            </a:endParaRPr>
          </a:p>
          <a:p>
            <a:pPr algn="just">
              <a:buClrTx/>
              <a:buFontTx/>
              <a:buNone/>
            </a:pPr>
            <a:r>
              <a:rPr lang="pl-PL" altLang="pl-PL" sz="1600" b="1" i="0" dirty="0" smtClean="0">
                <a:solidFill>
                  <a:schemeClr val="accent5"/>
                </a:solidFill>
                <a:latin typeface="Georgia" panose="02040502050405020303" pitchFamily="18" charset="0"/>
                <a:cs typeface="Arial" panose="020B0604020202020204" pitchFamily="34" charset="0"/>
              </a:rPr>
              <a:t>KOMPLEMENTARNOŚĆ</a:t>
            </a:r>
            <a:r>
              <a:rPr lang="pl-PL" altLang="pl-PL" sz="1600" i="0" dirty="0" smtClean="0">
                <a:solidFill>
                  <a:schemeClr val="accent5"/>
                </a:solidFill>
                <a:latin typeface="Georgia" panose="02040502050405020303" pitchFamily="18" charset="0"/>
                <a:cs typeface="Arial" panose="020B0604020202020204" pitchFamily="34" charset="0"/>
              </a:rPr>
              <a:t> </a:t>
            </a:r>
            <a:r>
              <a:rPr lang="pl-PL" altLang="pl-PL" sz="1600" i="0" dirty="0">
                <a:latin typeface="Georgia" panose="02040502050405020303" pitchFamily="18" charset="0"/>
                <a:cs typeface="Arial" panose="020B0604020202020204" pitchFamily="34" charset="0"/>
              </a:rPr>
              <a:t>- wzajemne uzupełnianie się podejmowanych działań prowadzące do realizacji określonego celu (efektywniejsze rozwiązanie problemu i bardziej racjonalne wydatkowanie środków).</a:t>
            </a:r>
          </a:p>
          <a:p>
            <a:pPr algn="just">
              <a:buClrTx/>
              <a:buFontTx/>
              <a:buNone/>
            </a:pPr>
            <a:endParaRPr lang="pl-PL" altLang="pl-PL" sz="1000" i="0" dirty="0">
              <a:latin typeface="Georgia" panose="02040502050405020303" pitchFamily="18" charset="0"/>
              <a:cs typeface="Arial" panose="020B0604020202020204" pitchFamily="34" charset="0"/>
            </a:endParaRPr>
          </a:p>
          <a:p>
            <a:pPr algn="just">
              <a:buClrTx/>
              <a:buFontTx/>
              <a:buNone/>
            </a:pPr>
            <a:r>
              <a:rPr lang="pl-PL" altLang="pl-PL" sz="1600" b="1" i="0" dirty="0" smtClean="0">
                <a:solidFill>
                  <a:schemeClr val="accent5"/>
                </a:solidFill>
                <a:latin typeface="Georgia" panose="02040502050405020303" pitchFamily="18" charset="0"/>
                <a:cs typeface="Arial" panose="020B0604020202020204" pitchFamily="34" charset="0"/>
              </a:rPr>
              <a:t>UKIERUNKOWANIE NA REZULTATY</a:t>
            </a:r>
            <a:r>
              <a:rPr lang="pl-PL" altLang="pl-PL" sz="1600" i="0" dirty="0" smtClean="0">
                <a:solidFill>
                  <a:schemeClr val="accent5"/>
                </a:solidFill>
                <a:latin typeface="Georgia" panose="02040502050405020303" pitchFamily="18" charset="0"/>
                <a:cs typeface="Arial" panose="020B0604020202020204" pitchFamily="34" charset="0"/>
              </a:rPr>
              <a:t> </a:t>
            </a:r>
            <a:r>
              <a:rPr lang="pl-PL" altLang="pl-PL" sz="1600" i="0" dirty="0" smtClean="0">
                <a:latin typeface="Georgia" panose="02040502050405020303" pitchFamily="18" charset="0"/>
                <a:cs typeface="Arial" panose="020B0604020202020204" pitchFamily="34" charset="0"/>
              </a:rPr>
              <a:t>- </a:t>
            </a:r>
            <a:r>
              <a:rPr lang="pl-PL" altLang="pl-PL" sz="1600" i="0" dirty="0">
                <a:latin typeface="Georgia" panose="02040502050405020303" pitchFamily="18" charset="0"/>
                <a:cs typeface="Arial" panose="020B0604020202020204" pitchFamily="34" charset="0"/>
              </a:rPr>
              <a:t>ocena postępów w rzeczowym i finansowym wdrażaniu Programów w 2019 r., ocena osiągnięcia zakładanych celów w 2022 r. Wyniki </a:t>
            </a:r>
            <a:r>
              <a:rPr lang="pl-PL" altLang="pl-PL" sz="1600" i="0" dirty="0" smtClean="0">
                <a:latin typeface="Georgia" panose="02040502050405020303" pitchFamily="18" charset="0"/>
                <a:cs typeface="Arial" panose="020B0604020202020204" pitchFamily="34" charset="0"/>
              </a:rPr>
              <a:t>oceny </a:t>
            </a:r>
            <a:r>
              <a:rPr lang="pl-PL" altLang="pl-PL" sz="1600" i="0" dirty="0">
                <a:latin typeface="Georgia" panose="02040502050405020303" pitchFamily="18" charset="0"/>
                <a:cs typeface="Arial" panose="020B0604020202020204" pitchFamily="34" charset="0"/>
              </a:rPr>
              <a:t>w 2019 r. będą stanowiły podstawę do podziału tzw. rezerwy wykonania. </a:t>
            </a:r>
          </a:p>
          <a:p>
            <a:pPr algn="just">
              <a:buClrTx/>
              <a:buFontTx/>
              <a:buNone/>
            </a:pPr>
            <a:endParaRPr lang="pl-PL" altLang="pl-PL" sz="1200" i="0" dirty="0">
              <a:solidFill>
                <a:srgbClr val="3333CC"/>
              </a:solidFill>
              <a:latin typeface="Georgia" panose="02040502050405020303" pitchFamily="18" charset="0"/>
              <a:cs typeface="Arial" panose="020B0604020202020204" pitchFamily="34" charset="0"/>
            </a:endParaRPr>
          </a:p>
          <a:p>
            <a:pPr algn="just">
              <a:buClrTx/>
              <a:buFontTx/>
              <a:buNone/>
            </a:pPr>
            <a:r>
              <a:rPr lang="pl-PL" altLang="pl-PL" sz="1600" b="1" i="0" dirty="0" smtClean="0">
                <a:solidFill>
                  <a:schemeClr val="accent5"/>
                </a:solidFill>
                <a:latin typeface="Georgia" panose="02040502050405020303" pitchFamily="18" charset="0"/>
                <a:cs typeface="Arial" panose="020B0604020202020204" pitchFamily="34" charset="0"/>
              </a:rPr>
              <a:t>SZERSZE ZASTOSOWANIE INSTRUMENTÓW FINANSOWYCH</a:t>
            </a:r>
            <a:r>
              <a:rPr lang="pl-PL" altLang="pl-PL" sz="1600" i="0" dirty="0" smtClean="0">
                <a:solidFill>
                  <a:schemeClr val="accent5"/>
                </a:solidFill>
                <a:latin typeface="Georgia" panose="02040502050405020303" pitchFamily="18" charset="0"/>
                <a:cs typeface="Arial" panose="020B0604020202020204" pitchFamily="34" charset="0"/>
              </a:rPr>
              <a:t> </a:t>
            </a:r>
            <a:r>
              <a:rPr lang="pl-PL" altLang="pl-PL" sz="1600" i="0" dirty="0" smtClean="0">
                <a:latin typeface="Georgia" panose="02040502050405020303" pitchFamily="18" charset="0"/>
                <a:cs typeface="Arial" panose="020B0604020202020204" pitchFamily="34" charset="0"/>
              </a:rPr>
              <a:t>(</a:t>
            </a:r>
            <a:r>
              <a:rPr lang="pl-PL" altLang="pl-PL" sz="1600" i="0" dirty="0">
                <a:latin typeface="Georgia" panose="02040502050405020303" pitchFamily="18" charset="0"/>
                <a:cs typeface="Arial" panose="020B0604020202020204" pitchFamily="34" charset="0"/>
              </a:rPr>
              <a:t>w tym zwrotnych) - np. pożyczki, kredyty i poręczenia, zwłaszcza w obszarze wsparcia dla przedsiębiorstw.</a:t>
            </a:r>
          </a:p>
        </p:txBody>
      </p:sp>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61257" y="1054943"/>
            <a:ext cx="8741228" cy="97872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lnSpc>
                <a:spcPct val="90000"/>
              </a:lnSpc>
              <a:spcBef>
                <a:spcPts val="0"/>
              </a:spcBef>
              <a:defRPr/>
            </a:pPr>
            <a:r>
              <a:rPr lang="pl-PL" sz="3200" b="1" kern="0" dirty="0" smtClean="0">
                <a:solidFill>
                  <a:schemeClr val="accent5"/>
                </a:solidFill>
                <a:latin typeface="+mj-lt"/>
                <a:ea typeface="Microsoft YaHei"/>
                <a:cs typeface="Arial" charset="0"/>
              </a:rPr>
              <a:t>NAJWAŻNIEJSZE ZASADY W FUNDUSZACH EUROPEJSKICH 2014-2020</a:t>
            </a:r>
            <a:endParaRPr lang="pl-PL" sz="3200" b="1" dirty="0">
              <a:solidFill>
                <a:schemeClr val="accent5"/>
              </a:solidFill>
              <a:latin typeface="+mj-lt"/>
              <a:cs typeface="Times New Roman" pitchFamily="18" charset="0"/>
            </a:endParaRPr>
          </a:p>
        </p:txBody>
      </p:sp>
    </p:spTree>
    <p:extLst>
      <p:ext uri="{BB962C8B-B14F-4D97-AF65-F5344CB8AC3E}">
        <p14:creationId xmlns="" xmlns:p14="http://schemas.microsoft.com/office/powerpoint/2010/main" val="121668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p:cNvPicPr>
            <a:picLocks noGrp="1"/>
          </p:cNvPicPr>
          <p:nvPr>
            <p:ph idx="1"/>
          </p:nvPr>
        </p:nvPicPr>
        <p:blipFill>
          <a:blip r:embed="rId2" cstate="print"/>
          <a:srcRect l="24314" t="11115" r="25570" b="5789"/>
          <a:stretch>
            <a:fillRect/>
          </a:stretch>
        </p:blipFill>
        <p:spPr bwMode="auto">
          <a:xfrm>
            <a:off x="593766" y="973777"/>
            <a:ext cx="7944592" cy="568828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73968" y="980728"/>
            <a:ext cx="8229600" cy="4752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pl-PL" sz="1600" dirty="0">
              <a:solidFill>
                <a:prstClr val="black"/>
              </a:solidFill>
            </a:endParaRPr>
          </a:p>
        </p:txBody>
      </p:sp>
      <p:pic>
        <p:nvPicPr>
          <p:cNvPr id="8" name="Picture 9"/>
          <p:cNvPicPr>
            <a:picLocks noChangeAspect="1" noChangeArrowheads="1"/>
          </p:cNvPicPr>
          <p:nvPr/>
        </p:nvPicPr>
        <p:blipFill>
          <a:blip r:embed="rId3" cstate="print"/>
          <a:srcRect/>
          <a:stretch>
            <a:fillRect/>
          </a:stretch>
        </p:blipFill>
        <p:spPr bwMode="auto">
          <a:xfrm>
            <a:off x="261256" y="1741713"/>
            <a:ext cx="3918855" cy="4855030"/>
          </a:xfrm>
          <a:prstGeom prst="rect">
            <a:avLst/>
          </a:prstGeom>
          <a:noFill/>
          <a:ln w="9525">
            <a:solidFill>
              <a:schemeClr val="bg1">
                <a:lumMod val="75000"/>
              </a:schemeClr>
            </a:solidFill>
            <a:miter lim="800000"/>
            <a:headEnd/>
            <a:tailEnd/>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9" name="Picture 4" descr="C:\Users\Katarzyna_Kulczynska\Desktop\Nowy folder\mobile_tel.jpg"/>
          <p:cNvPicPr>
            <a:picLocks noChangeAspect="1" noChangeArrowheads="1"/>
          </p:cNvPicPr>
          <p:nvPr/>
        </p:nvPicPr>
        <p:blipFill rotWithShape="1">
          <a:blip r:embed="rId4" cstate="print"/>
          <a:srcRect/>
          <a:stretch/>
        </p:blipFill>
        <p:spPr bwMode="auto">
          <a:xfrm>
            <a:off x="4724400" y="1730829"/>
            <a:ext cx="4201886" cy="4495800"/>
          </a:xfrm>
          <a:prstGeom prst="rect">
            <a:avLst/>
          </a:prstGeom>
          <a:noFill/>
          <a:ln w="9525">
            <a:solidFill>
              <a:schemeClr val="bg1">
                <a:lumMod val="50000"/>
              </a:schemeClr>
            </a:solidFill>
            <a:miter lim="800000"/>
            <a:headEnd/>
            <a:tailEnd/>
          </a:ln>
          <a:effectLst>
            <a:outerShdw blurRad="50800" dist="38100" dir="2400000" sx="101000" sy="101000" algn="l" rotWithShape="0">
              <a:prstClr val="black">
                <a:alpha val="40000"/>
              </a:prstClr>
            </a:outerShdw>
          </a:effectLst>
        </p:spPr>
      </p:pic>
      <p:sp>
        <p:nvSpPr>
          <p:cNvPr id="11" name="Prostokąt 10"/>
          <p:cNvSpPr/>
          <p:nvPr/>
        </p:nvSpPr>
        <p:spPr>
          <a:xfrm>
            <a:off x="267031" y="1044060"/>
            <a:ext cx="8681025"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eaLnBrk="1" hangingPunct="1">
              <a:buFont typeface="Arial" charset="0"/>
              <a:buNone/>
              <a:defRPr/>
            </a:pPr>
            <a:r>
              <a:rPr lang="pl-PL" sz="3200" b="1" dirty="0" smtClean="0">
                <a:solidFill>
                  <a:srgbClr val="0070C0"/>
                </a:solidFill>
              </a:rPr>
              <a:t>PORTAL FUNDUSZY EUROPEJSKICH 2014-2020</a:t>
            </a:r>
          </a:p>
        </p:txBody>
      </p:sp>
      <p:sp>
        <p:nvSpPr>
          <p:cNvPr id="13" name="Prostokąt 12"/>
          <p:cNvSpPr/>
          <p:nvPr/>
        </p:nvSpPr>
        <p:spPr>
          <a:xfrm>
            <a:off x="4572000" y="6095647"/>
            <a:ext cx="4572000" cy="523220"/>
          </a:xfrm>
          <a:prstGeom prst="rect">
            <a:avLst/>
          </a:prstGeom>
        </p:spPr>
        <p:txBody>
          <a:bodyPr>
            <a:spAutoFit/>
          </a:bodyPr>
          <a:lstStyle/>
          <a:p>
            <a:pPr marL="358775" indent="0" algn="just">
              <a:lnSpc>
                <a:spcPct val="100000"/>
              </a:lnSpc>
              <a:spcAft>
                <a:spcPts val="0"/>
              </a:spcAft>
              <a:buNone/>
            </a:pPr>
            <a:endParaRPr lang="pl-PL" sz="1000" b="1" dirty="0" smtClean="0">
              <a:solidFill>
                <a:srgbClr val="0070C0"/>
              </a:solidFill>
              <a:hlinkClick r:id="rId5"/>
            </a:endParaRPr>
          </a:p>
          <a:p>
            <a:pPr marL="358775" indent="0" algn="just">
              <a:lnSpc>
                <a:spcPct val="100000"/>
              </a:lnSpc>
              <a:spcAft>
                <a:spcPts val="0"/>
              </a:spcAft>
              <a:buNone/>
            </a:pPr>
            <a:r>
              <a:rPr lang="pl-PL" b="1" dirty="0" err="1" smtClean="0">
                <a:solidFill>
                  <a:srgbClr val="136715"/>
                </a:solidFill>
                <a:hlinkClick r:id="rId5"/>
              </a:rPr>
              <a:t>www.funduszeeuropejskie.gov.pl</a:t>
            </a:r>
            <a:endParaRPr lang="pl-PL" b="1" dirty="0" smtClean="0">
              <a:solidFill>
                <a:srgbClr val="136715"/>
              </a:solidFill>
            </a:endParaRPr>
          </a:p>
        </p:txBody>
      </p:sp>
    </p:spTree>
    <p:extLst>
      <p:ext uri="{BB962C8B-B14F-4D97-AF65-F5344CB8AC3E}">
        <p14:creationId xmlns:p14="http://schemas.microsoft.com/office/powerpoint/2010/main" xmlns="" val="688015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0600"/>
            <a:ext cx="9144000" cy="5714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3"/>
          <p:cNvSpPr>
            <a:spLocks noGrp="1"/>
          </p:cNvSpPr>
          <p:nvPr>
            <p:ph sz="half" idx="1"/>
          </p:nvPr>
        </p:nvSpPr>
        <p:spPr>
          <a:xfrm>
            <a:off x="155574" y="1796142"/>
            <a:ext cx="2946855" cy="4746171"/>
          </a:xfrm>
        </p:spPr>
        <p:txBody>
          <a:bodyPr/>
          <a:lstStyle/>
          <a:p>
            <a:pPr marL="285750" indent="-285750" eaLnBrk="1" hangingPunct="1">
              <a:defRPr/>
            </a:pPr>
            <a:r>
              <a:rPr lang="pl-PL" sz="1600" dirty="0">
                <a:solidFill>
                  <a:schemeClr val="tx2">
                    <a:lumMod val="75000"/>
                  </a:schemeClr>
                </a:solidFill>
              </a:rPr>
              <a:t>Kluczowy element nowego Portalu Funduszy </a:t>
            </a:r>
            <a:r>
              <a:rPr lang="pl-PL" sz="1600" dirty="0" smtClean="0">
                <a:solidFill>
                  <a:schemeClr val="tx2">
                    <a:lumMod val="75000"/>
                  </a:schemeClr>
                </a:solidFill>
              </a:rPr>
              <a:t>Europejskich.</a:t>
            </a:r>
            <a:endParaRPr lang="pl-PL" sz="1600" dirty="0">
              <a:solidFill>
                <a:schemeClr val="tx2">
                  <a:lumMod val="75000"/>
                </a:schemeClr>
              </a:solidFill>
            </a:endParaRPr>
          </a:p>
          <a:p>
            <a:pPr marL="285750" indent="-285750" eaLnBrk="1" hangingPunct="1">
              <a:defRPr/>
            </a:pPr>
            <a:r>
              <a:rPr lang="pl-PL" sz="1600" dirty="0">
                <a:solidFill>
                  <a:schemeClr val="tx2">
                    <a:lumMod val="75000"/>
                  </a:schemeClr>
                </a:solidFill>
              </a:rPr>
              <a:t>Źródło informacji na temat możliwości dofinansowania w ramach: </a:t>
            </a:r>
          </a:p>
          <a:p>
            <a:pPr marL="742950" lvl="1" indent="-285750" eaLnBrk="1" hangingPunct="1">
              <a:defRPr/>
            </a:pPr>
            <a:r>
              <a:rPr lang="pl-PL" sz="1600" dirty="0">
                <a:solidFill>
                  <a:schemeClr val="tx2">
                    <a:lumMod val="75000"/>
                  </a:schemeClr>
                </a:solidFill>
              </a:rPr>
              <a:t>programów krajowych (</a:t>
            </a:r>
            <a:r>
              <a:rPr lang="pl-PL" sz="1600" dirty="0" err="1">
                <a:solidFill>
                  <a:schemeClr val="tx2">
                    <a:lumMod val="75000"/>
                  </a:schemeClr>
                </a:solidFill>
              </a:rPr>
              <a:t>POIiŚ</a:t>
            </a:r>
            <a:r>
              <a:rPr lang="pl-PL" sz="1600" dirty="0">
                <a:solidFill>
                  <a:schemeClr val="tx2">
                    <a:lumMod val="75000"/>
                  </a:schemeClr>
                </a:solidFill>
              </a:rPr>
              <a:t>, POIR, POWER, POPC, POPT, POPW);</a:t>
            </a:r>
          </a:p>
          <a:p>
            <a:pPr marL="742950" lvl="1" indent="-285750" eaLnBrk="1" hangingPunct="1">
              <a:defRPr/>
            </a:pPr>
            <a:r>
              <a:rPr lang="pl-PL" sz="1600" dirty="0">
                <a:solidFill>
                  <a:schemeClr val="tx2">
                    <a:lumMod val="75000"/>
                  </a:schemeClr>
                </a:solidFill>
              </a:rPr>
              <a:t>programów regionalnych;</a:t>
            </a:r>
          </a:p>
          <a:p>
            <a:pPr marL="742950" lvl="1" indent="-285750" eaLnBrk="1" hangingPunct="1">
              <a:defRPr/>
            </a:pPr>
            <a:r>
              <a:rPr lang="pl-PL" sz="1600" dirty="0">
                <a:solidFill>
                  <a:schemeClr val="tx2">
                    <a:lumMod val="75000"/>
                  </a:schemeClr>
                </a:solidFill>
              </a:rPr>
              <a:t>wybranych działań nowego PROW i PO </a:t>
            </a:r>
            <a:r>
              <a:rPr lang="pl-PL" sz="1600" dirty="0" err="1">
                <a:solidFill>
                  <a:schemeClr val="tx2">
                    <a:lumMod val="75000"/>
                  </a:schemeClr>
                </a:solidFill>
              </a:rPr>
              <a:t>RiM</a:t>
            </a:r>
            <a:r>
              <a:rPr lang="pl-PL" sz="1600" dirty="0" smtClean="0">
                <a:solidFill>
                  <a:schemeClr val="tx2">
                    <a:lumMod val="75000"/>
                  </a:schemeClr>
                </a:solidFill>
              </a:rPr>
              <a:t>.</a:t>
            </a:r>
            <a:endParaRPr lang="pl-PL" sz="1600" dirty="0">
              <a:solidFill>
                <a:schemeClr val="tx2">
                  <a:lumMod val="75000"/>
                </a:schemeClr>
              </a:solidFill>
            </a:endParaRPr>
          </a:p>
          <a:p>
            <a:pPr marL="285750" indent="-285750" eaLnBrk="1" hangingPunct="1">
              <a:defRPr/>
            </a:pPr>
            <a:r>
              <a:rPr lang="pl-PL" sz="1600" dirty="0">
                <a:solidFill>
                  <a:schemeClr val="tx2">
                    <a:lumMod val="75000"/>
                  </a:schemeClr>
                </a:solidFill>
              </a:rPr>
              <a:t>Obejmie zarówno dotacje, jak i wsparcie </a:t>
            </a:r>
            <a:r>
              <a:rPr lang="pl-PL" sz="1600" dirty="0" err="1">
                <a:solidFill>
                  <a:schemeClr val="tx2">
                    <a:lumMod val="75000"/>
                  </a:schemeClr>
                </a:solidFill>
              </a:rPr>
              <a:t>pozadotacyjne</a:t>
            </a:r>
            <a:r>
              <a:rPr lang="pl-PL" sz="1600" dirty="0">
                <a:solidFill>
                  <a:schemeClr val="tx2">
                    <a:lumMod val="75000"/>
                  </a:schemeClr>
                </a:solidFill>
              </a:rPr>
              <a:t> (instrumenty finansowe</a:t>
            </a:r>
            <a:r>
              <a:rPr lang="pl-PL" sz="1600" dirty="0" smtClean="0">
                <a:solidFill>
                  <a:schemeClr val="tx2">
                    <a:lumMod val="75000"/>
                  </a:schemeClr>
                </a:solidFill>
              </a:rPr>
              <a:t>).</a:t>
            </a:r>
            <a:endParaRPr lang="pl-PL" altLang="pl-PL" dirty="0" smtClean="0">
              <a:solidFill>
                <a:srgbClr val="002060"/>
              </a:solidFill>
            </a:endParaRPr>
          </a:p>
        </p:txBody>
      </p:sp>
      <p:pic>
        <p:nvPicPr>
          <p:cNvPr id="7" name="Picture 4"/>
          <p:cNvPicPr>
            <a:picLocks noChangeAspect="1" noChangeArrowheads="1"/>
          </p:cNvPicPr>
          <p:nvPr/>
        </p:nvPicPr>
        <p:blipFill rotWithShape="1">
          <a:blip r:embed="rId2" cstate="print"/>
          <a:srcRect l="3273" r="4050" b="1925"/>
          <a:stretch/>
        </p:blipFill>
        <p:spPr bwMode="auto">
          <a:xfrm>
            <a:off x="3178629" y="1774371"/>
            <a:ext cx="5719309" cy="4735286"/>
          </a:xfrm>
          <a:prstGeom prst="rect">
            <a:avLst/>
          </a:prstGeom>
          <a:noFill/>
          <a:ln w="9525">
            <a:solidFill>
              <a:schemeClr val="bg1">
                <a:lumMod val="65000"/>
              </a:schemeClr>
            </a:solidFill>
            <a:miter lim="800000"/>
            <a:headEnd/>
            <a:tailEnd/>
          </a:ln>
          <a:effectLst>
            <a:outerShdw blurRad="50800" dist="38100" dir="2700000" algn="ctr" rotWithShape="0">
              <a:schemeClr val="tx1">
                <a:alpha val="40000"/>
              </a:schemeClr>
            </a:outerShdw>
          </a:effectLst>
          <a:extLst>
            <a:ext uri="{909E8E84-426E-40DD-AFC4-6F175D3DCCD1}">
              <a14:hiddenFill xmlns:a14="http://schemas.microsoft.com/office/drawing/2010/main" xmlns="">
                <a:solidFill>
                  <a:schemeClr val="accent1"/>
                </a:solidFill>
              </a14:hiddenFill>
            </a:ext>
          </a:extLst>
        </p:spPr>
      </p:pic>
      <p:sp>
        <p:nvSpPr>
          <p:cNvPr id="9" name="Prostokąt 8"/>
          <p:cNvSpPr/>
          <p:nvPr/>
        </p:nvSpPr>
        <p:spPr>
          <a:xfrm>
            <a:off x="245261" y="1044059"/>
            <a:ext cx="8681025"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eaLnBrk="1" hangingPunct="1">
              <a:buFont typeface="Arial" charset="0"/>
              <a:buNone/>
              <a:defRPr/>
            </a:pPr>
            <a:r>
              <a:rPr lang="pl-PL" sz="3200" b="1" dirty="0" smtClean="0">
                <a:solidFill>
                  <a:srgbClr val="0070C0"/>
                </a:solidFill>
              </a:rPr>
              <a:t>WYSZUKIWARKA DOTACJI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odzynski\Desktop\Skany\Fundusze dla Mazowsza_PORTAL_2.jpg"/>
          <p:cNvPicPr>
            <a:picLocks noChangeAspect="1" noChangeArrowheads="1"/>
          </p:cNvPicPr>
          <p:nvPr/>
        </p:nvPicPr>
        <p:blipFill>
          <a:blip r:embed="rId2" cstate="print"/>
          <a:srcRect/>
          <a:stretch>
            <a:fillRect/>
          </a:stretch>
        </p:blipFill>
        <p:spPr bwMode="auto">
          <a:xfrm>
            <a:off x="0" y="957944"/>
            <a:ext cx="9144000" cy="5693228"/>
          </a:xfrm>
          <a:prstGeom prst="rect">
            <a:avLst/>
          </a:prstGeom>
          <a:noFill/>
        </p:spPr>
      </p:pic>
      <p:sp>
        <p:nvSpPr>
          <p:cNvPr id="3" name="Symbol zastępczy zawartości 3"/>
          <p:cNvSpPr txBox="1">
            <a:spLocks/>
          </p:cNvSpPr>
          <p:nvPr/>
        </p:nvSpPr>
        <p:spPr>
          <a:xfrm>
            <a:off x="7206343" y="845080"/>
            <a:ext cx="1937657" cy="5849634"/>
          </a:xfrm>
          <a:prstGeom prst="rect">
            <a:avLst/>
          </a:prstGeom>
          <a:solidFill>
            <a:schemeClr val="bg1"/>
          </a:solidFill>
        </p:spPr>
        <p:txBody>
          <a:bodyPr wrap="square">
            <a:spAutoFit/>
          </a:bodyPr>
          <a:lstStyle/>
          <a:p>
            <a:pPr marL="180975" marR="0" lvl="0" indent="-180975" algn="l" defTabSz="914400" rtl="0" eaLnBrk="0" fontAlgn="base" latinLnBrk="0" hangingPunct="0">
              <a:spcBef>
                <a:spcPts val="0"/>
              </a:spcBef>
              <a:spcAft>
                <a:spcPct val="0"/>
              </a:spcAft>
              <a:buClrTx/>
              <a:buSzTx/>
              <a:buFont typeface="Arial" pitchFamily="34" charset="0"/>
              <a:buChar char="•"/>
              <a:tabLst/>
              <a:defRPr/>
            </a:pPr>
            <a:r>
              <a:rPr kumimoji="0" lang="pl-PL" sz="1200" b="0" i="0" u="none" strike="noStrike" kern="1200" cap="none" spc="0" normalizeH="0" baseline="0" noProof="0" dirty="0" smtClean="0">
                <a:ln>
                  <a:noFill/>
                </a:ln>
                <a:effectLst/>
                <a:uLnTx/>
                <a:uFillTx/>
                <a:latin typeface="+mj-lt"/>
                <a:ea typeface="+mn-ea"/>
                <a:cs typeface="+mn-cs"/>
              </a:rPr>
              <a:t>informacje w formie </a:t>
            </a:r>
            <a:r>
              <a:rPr kumimoji="0" lang="pl-PL" sz="1200" b="1" i="0" u="none" strike="noStrike" kern="1200" cap="none" spc="0" normalizeH="0" baseline="0" noProof="0" dirty="0" smtClean="0">
                <a:ln>
                  <a:noFill/>
                </a:ln>
                <a:effectLst/>
                <a:uLnTx/>
                <a:uFillTx/>
                <a:latin typeface="+mj-lt"/>
                <a:ea typeface="+mn-ea"/>
                <a:cs typeface="+mn-cs"/>
              </a:rPr>
              <a:t>instrukcji i poradników </a:t>
            </a:r>
            <a:r>
              <a:rPr kumimoji="0" lang="pl-PL" sz="1200" b="0" i="0" u="none" strike="noStrike" kern="1200" cap="none" spc="0" normalizeH="0" baseline="0" noProof="0" dirty="0" smtClean="0">
                <a:ln>
                  <a:noFill/>
                </a:ln>
                <a:effectLst/>
                <a:uLnTx/>
                <a:uFillTx/>
                <a:latin typeface="+mj-lt"/>
                <a:ea typeface="+mn-ea"/>
                <a:cs typeface="+mn-cs"/>
              </a:rPr>
              <a:t>ułatwiających zrozumienie zagadnień związanych z Funduszami Europejskimi oraz ubieganiem się o dotacje,</a:t>
            </a:r>
          </a:p>
          <a:p>
            <a:pPr marL="180975" marR="0" lvl="0" indent="-180975" algn="l" defTabSz="914400" rtl="0" eaLnBrk="0" fontAlgn="base" latinLnBrk="0" hangingPunct="0">
              <a:spcBef>
                <a:spcPts val="0"/>
              </a:spcBef>
              <a:spcAft>
                <a:spcPct val="0"/>
              </a:spcAft>
              <a:buClrTx/>
              <a:buSzTx/>
              <a:buFont typeface="Arial"/>
              <a:buChar char="•"/>
              <a:tabLst/>
              <a:defRPr/>
            </a:pPr>
            <a:r>
              <a:rPr kumimoji="0" lang="pl-PL" sz="1200" b="1" i="0" u="none" strike="noStrike" kern="1200" cap="none" spc="0" normalizeH="0" baseline="0" noProof="0" dirty="0" smtClean="0">
                <a:ln>
                  <a:noFill/>
                </a:ln>
                <a:effectLst/>
                <a:uLnTx/>
                <a:uFillTx/>
                <a:latin typeface="+mj-lt"/>
                <a:ea typeface="+mn-ea"/>
                <a:cs typeface="+mn-cs"/>
              </a:rPr>
              <a:t>wyszukiwarka szkoleń i konferencji </a:t>
            </a:r>
            <a:r>
              <a:rPr kumimoji="0" lang="pl-PL" sz="1200" b="0" i="0" u="none" strike="noStrike" kern="1200" cap="none" spc="0" normalizeH="0" baseline="0" noProof="0" dirty="0" smtClean="0">
                <a:ln>
                  <a:noFill/>
                </a:ln>
                <a:effectLst/>
                <a:uLnTx/>
                <a:uFillTx/>
                <a:latin typeface="+mj-lt"/>
                <a:ea typeface="+mn-ea"/>
                <a:cs typeface="+mn-cs"/>
              </a:rPr>
              <a:t>na temat funduszy,</a:t>
            </a:r>
          </a:p>
          <a:p>
            <a:pPr marL="180975" marR="0" lvl="0" indent="-180975" algn="l" defTabSz="914400" rtl="0" eaLnBrk="0" fontAlgn="base" latinLnBrk="0" hangingPunct="0">
              <a:spcBef>
                <a:spcPts val="0"/>
              </a:spcBef>
              <a:spcAft>
                <a:spcPct val="0"/>
              </a:spcAft>
              <a:buClrTx/>
              <a:buSzTx/>
              <a:buFont typeface="Arial"/>
              <a:buChar char="•"/>
              <a:tabLst/>
              <a:defRPr/>
            </a:pPr>
            <a:r>
              <a:rPr kumimoji="0" lang="pl-PL" sz="1200" b="1" i="0" u="none" strike="noStrike" kern="1200" cap="none" spc="0" normalizeH="0" baseline="0" noProof="0" dirty="0" smtClean="0">
                <a:ln>
                  <a:noFill/>
                </a:ln>
                <a:solidFill>
                  <a:srgbClr val="FF0000"/>
                </a:solidFill>
                <a:effectLst/>
                <a:uLnTx/>
                <a:uFillTx/>
                <a:latin typeface="+mj-lt"/>
                <a:ea typeface="+mn-ea"/>
                <a:cs typeface="+mn-cs"/>
              </a:rPr>
              <a:t>lista ogłoszeń o naborach wniosków</a:t>
            </a:r>
            <a:r>
              <a:rPr kumimoji="0" lang="pl-PL" sz="1200" b="1" i="0" u="none" strike="noStrike" kern="1200" cap="none" spc="0" normalizeH="0" baseline="0" noProof="0" dirty="0" smtClean="0">
                <a:ln>
                  <a:noFill/>
                </a:ln>
                <a:effectLst/>
                <a:uLnTx/>
                <a:uFillTx/>
                <a:latin typeface="+mj-lt"/>
                <a:ea typeface="+mn-ea"/>
                <a:cs typeface="+mn-cs"/>
              </a:rPr>
              <a:t>,</a:t>
            </a:r>
          </a:p>
          <a:p>
            <a:pPr marL="180975" marR="0" lvl="0" indent="-180975" algn="l" defTabSz="914400" rtl="0" eaLnBrk="0" fontAlgn="base" latinLnBrk="0" hangingPunct="0">
              <a:spcBef>
                <a:spcPts val="0"/>
              </a:spcBef>
              <a:spcAft>
                <a:spcPct val="0"/>
              </a:spcAft>
              <a:buClrTx/>
              <a:buSzTx/>
              <a:buFont typeface="Arial"/>
              <a:buChar char="•"/>
              <a:tabLst/>
              <a:defRPr/>
            </a:pPr>
            <a:r>
              <a:rPr kumimoji="0" lang="pl-PL" sz="1200" b="1" i="0" u="none" strike="noStrike" kern="1200" cap="none" spc="0" normalizeH="0" baseline="0" noProof="0" dirty="0" smtClean="0">
                <a:ln>
                  <a:noFill/>
                </a:ln>
                <a:effectLst/>
                <a:uLnTx/>
                <a:uFillTx/>
                <a:latin typeface="+mj-lt"/>
                <a:ea typeface="+mn-ea"/>
                <a:cs typeface="+mn-cs"/>
              </a:rPr>
              <a:t>dokumenty i publikacje i</a:t>
            </a:r>
            <a:r>
              <a:rPr kumimoji="0" lang="pl-PL" sz="1200" b="0" i="0" u="none" strike="noStrike" kern="1200" cap="none" spc="0" normalizeH="0" baseline="0" noProof="0" dirty="0" smtClean="0">
                <a:ln>
                  <a:noFill/>
                </a:ln>
                <a:effectLst/>
                <a:uLnTx/>
                <a:uFillTx/>
                <a:latin typeface="+mj-lt"/>
                <a:ea typeface="+mn-ea"/>
                <a:cs typeface="+mn-cs"/>
              </a:rPr>
              <a:t>nformacyjne o środkach europejskich,</a:t>
            </a:r>
          </a:p>
          <a:p>
            <a:pPr marL="180975" marR="0" lvl="0" indent="-180975" algn="l" defTabSz="914400" rtl="0" eaLnBrk="0" fontAlgn="base" latinLnBrk="0" hangingPunct="0">
              <a:spcBef>
                <a:spcPts val="0"/>
              </a:spcBef>
              <a:spcAft>
                <a:spcPct val="0"/>
              </a:spcAft>
              <a:buClrTx/>
              <a:buSzTx/>
              <a:buFont typeface="Arial"/>
              <a:buChar char="•"/>
              <a:tabLst/>
              <a:defRPr/>
            </a:pPr>
            <a:r>
              <a:rPr kumimoji="0" lang="pl-PL" sz="1200" b="1" i="0" u="none" strike="noStrike" kern="1200" cap="none" spc="0" normalizeH="0" baseline="0" noProof="0" dirty="0" smtClean="0">
                <a:ln>
                  <a:noFill/>
                </a:ln>
                <a:effectLst/>
                <a:uLnTx/>
                <a:uFillTx/>
                <a:latin typeface="+mj-lt"/>
                <a:ea typeface="+mn-ea"/>
                <a:cs typeface="+mn-cs"/>
              </a:rPr>
              <a:t>dane kontaktowe Punktów Informacyjnych Funduszy Europejskich</a:t>
            </a:r>
            <a:r>
              <a:rPr kumimoji="0" lang="pl-PL" sz="1200" b="0" i="0" u="none" strike="noStrike" kern="1200" cap="none" spc="0" normalizeH="0" baseline="0" noProof="0" dirty="0" smtClean="0">
                <a:ln>
                  <a:noFill/>
                </a:ln>
                <a:effectLst/>
                <a:uLnTx/>
                <a:uFillTx/>
                <a:latin typeface="+mj-lt"/>
                <a:ea typeface="+mn-ea"/>
                <a:cs typeface="+mn-cs"/>
              </a:rPr>
              <a:t>,</a:t>
            </a:r>
          </a:p>
          <a:p>
            <a:pPr marL="180975" marR="0" lvl="0" indent="-180975" algn="l" defTabSz="914400" rtl="0" eaLnBrk="0" fontAlgn="base" latinLnBrk="0" hangingPunct="0">
              <a:spcBef>
                <a:spcPts val="0"/>
              </a:spcBef>
              <a:spcAft>
                <a:spcPct val="0"/>
              </a:spcAft>
              <a:buClrTx/>
              <a:buSzTx/>
              <a:buFont typeface="Arial"/>
              <a:buChar char="•"/>
              <a:tabLst/>
              <a:defRPr/>
            </a:pPr>
            <a:r>
              <a:rPr kumimoji="0" lang="pl-PL" sz="1200" b="0" i="0" u="none" strike="noStrike" kern="1200" cap="none" spc="0" normalizeH="0" baseline="0" noProof="0" dirty="0" smtClean="0">
                <a:ln>
                  <a:noFill/>
                </a:ln>
                <a:effectLst/>
                <a:uLnTx/>
                <a:uFillTx/>
                <a:latin typeface="+mj-lt"/>
                <a:ea typeface="+mn-ea"/>
                <a:cs typeface="+mn-cs"/>
              </a:rPr>
              <a:t>informacje o </a:t>
            </a:r>
            <a:r>
              <a:rPr kumimoji="0" lang="pl-PL" sz="1200" b="1" i="0" u="none" strike="noStrike" kern="1200" cap="none" spc="0" normalizeH="0" baseline="0" noProof="0" dirty="0" smtClean="0">
                <a:ln>
                  <a:noFill/>
                </a:ln>
                <a:effectLst/>
                <a:uLnTx/>
                <a:uFillTx/>
                <a:latin typeface="+mj-lt"/>
                <a:ea typeface="+mn-ea"/>
                <a:cs typeface="+mn-cs"/>
              </a:rPr>
              <a:t>efektach Funduszy Europejskich </a:t>
            </a:r>
            <a:r>
              <a:rPr kumimoji="0" lang="pl-PL" sz="1200" b="0" i="0" u="none" strike="noStrike" kern="1200" cap="none" spc="0" normalizeH="0" baseline="0" noProof="0" dirty="0" smtClean="0">
                <a:ln>
                  <a:noFill/>
                </a:ln>
                <a:effectLst/>
                <a:uLnTx/>
                <a:uFillTx/>
                <a:latin typeface="+mj-lt"/>
                <a:ea typeface="+mn-ea"/>
                <a:cs typeface="+mn-cs"/>
              </a:rPr>
              <a:t>oraz dane o projektach, które otrzymały dofinansowanie </a:t>
            </a:r>
            <a:br>
              <a:rPr kumimoji="0" lang="pl-PL" sz="1200" b="0" i="0" u="none" strike="noStrike" kern="1200" cap="none" spc="0" normalizeH="0" baseline="0" noProof="0" dirty="0" smtClean="0">
                <a:ln>
                  <a:noFill/>
                </a:ln>
                <a:effectLst/>
                <a:uLnTx/>
                <a:uFillTx/>
                <a:latin typeface="+mj-lt"/>
                <a:ea typeface="+mn-ea"/>
                <a:cs typeface="+mn-cs"/>
              </a:rPr>
            </a:br>
            <a:r>
              <a:rPr kumimoji="0" lang="pl-PL" sz="1200" b="0" i="0" u="none" strike="noStrike" kern="1200" cap="none" spc="0" normalizeH="0" baseline="0" noProof="0" dirty="0" smtClean="0">
                <a:ln>
                  <a:noFill/>
                </a:ln>
                <a:effectLst/>
                <a:uLnTx/>
                <a:uFillTx/>
                <a:latin typeface="+mj-lt"/>
                <a:ea typeface="+mn-ea"/>
                <a:cs typeface="+mn-cs"/>
              </a:rPr>
              <a:t>z Funduszy Europejskich,</a:t>
            </a:r>
          </a:p>
          <a:p>
            <a:pPr marL="180975" marR="0" lvl="0" indent="-180975" algn="l" defTabSz="914400" rtl="0" eaLnBrk="0" fontAlgn="base" latinLnBrk="0" hangingPunct="0">
              <a:spcBef>
                <a:spcPts val="0"/>
              </a:spcBef>
              <a:spcAft>
                <a:spcPct val="0"/>
              </a:spcAft>
              <a:buClrTx/>
              <a:buSzTx/>
              <a:buFont typeface="Arial"/>
              <a:buChar char="•"/>
              <a:tabLst/>
              <a:defRPr/>
            </a:pPr>
            <a:r>
              <a:rPr kumimoji="0" lang="pl-PL" sz="1200" b="1" i="0" u="none" strike="noStrike" kern="1200" cap="none" spc="0" normalizeH="0" baseline="0" noProof="0" dirty="0" smtClean="0">
                <a:ln>
                  <a:noFill/>
                </a:ln>
                <a:effectLst/>
                <a:uLnTx/>
                <a:uFillTx/>
                <a:latin typeface="+mj-lt"/>
                <a:ea typeface="+mn-ea"/>
                <a:cs typeface="+mn-cs"/>
              </a:rPr>
              <a:t>możliwość oceny </a:t>
            </a:r>
            <a:r>
              <a:rPr kumimoji="0" lang="pl-PL" sz="1200" b="0" i="0" u="none" strike="noStrike" kern="1200" cap="none" spc="0" normalizeH="0" baseline="0" noProof="0" dirty="0" smtClean="0">
                <a:ln>
                  <a:noFill/>
                </a:ln>
                <a:effectLst/>
                <a:uLnTx/>
                <a:uFillTx/>
                <a:latin typeface="+mj-lt"/>
                <a:ea typeface="+mn-ea"/>
                <a:cs typeface="+mn-cs"/>
              </a:rPr>
              <a:t>przydatności poszczególnych informacji zawartych na stronach.</a:t>
            </a:r>
            <a:endParaRPr kumimoji="0" lang="pl-PL" sz="1200" b="0" i="0" u="none" strike="noStrike" kern="1200" cap="none" spc="0" normalizeH="0" baseline="0" noProof="0" dirty="0">
              <a:ln>
                <a:noFill/>
              </a:ln>
              <a:effectLst/>
              <a:uLnTx/>
              <a:uFillTx/>
              <a:latin typeface="+mj-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4963886" y="1979291"/>
            <a:ext cx="4038600" cy="4349474"/>
          </a:xfrm>
          <a:prstGeom prst="rect">
            <a:avLst/>
          </a:prstGeom>
          <a:noFill/>
          <a:ln w="9525">
            <a:noFill/>
            <a:miter lim="800000"/>
            <a:headEnd/>
            <a:tailEnd/>
          </a:ln>
        </p:spPr>
      </p:pic>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lnSpc>
                <a:spcPct val="150000"/>
              </a:lnSpc>
              <a:buNone/>
            </a:pPr>
            <a:r>
              <a:rPr lang="pl-PL" sz="1050" b="1" dirty="0" smtClean="0">
                <a:cs typeface="Arial" panose="020B0604020202020204" pitchFamily="34" charset="0"/>
              </a:rPr>
              <a:t>Główny Punkt Informacyjny (GPI)  w Warszawie oraz Lokalne Punkty Informacyjne (LPI) w Ostrołęce, Radomiu, Siedlcach, Płocku i Ciechanowie od 2010 roku są częścią ogólnopolskiej sieci PIFE koordynowanej obecnie przez Ministerstwo Rozwoju - zastąpiły Punkty Kontaktowe działające na Mazowszu od 2005 roku. </a:t>
            </a:r>
          </a:p>
        </p:txBody>
      </p:sp>
      <p:sp>
        <p:nvSpPr>
          <p:cNvPr id="6" name="Prostokąt 5"/>
          <p:cNvSpPr/>
          <p:nvPr/>
        </p:nvSpPr>
        <p:spPr>
          <a:xfrm>
            <a:off x="185057" y="1000514"/>
            <a:ext cx="8784772" cy="97872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lnSpc>
                <a:spcPct val="90000"/>
              </a:lnSpc>
              <a:defRPr/>
            </a:pPr>
            <a:r>
              <a:rPr lang="pl-PL" altLang="pl-PL" sz="3200" b="1" dirty="0" smtClean="0">
                <a:solidFill>
                  <a:srgbClr val="0070C0"/>
                </a:solidFill>
                <a:cs typeface="Arial" panose="020B0604020202020204" pitchFamily="34" charset="0"/>
              </a:rPr>
              <a:t>SIEĆ PUNKTÓW INFORMACYJNYCH FUNDUSZY EUROPEJSKICH NA MAZOWSZU</a:t>
            </a:r>
            <a:endParaRPr lang="pl-PL" sz="3200" b="1" dirty="0">
              <a:solidFill>
                <a:srgbClr val="0070C0"/>
              </a:solidFill>
              <a:cs typeface="Arial" panose="020B0604020202020204" pitchFamily="34" charset="0"/>
            </a:endParaRPr>
          </a:p>
        </p:txBody>
      </p:sp>
      <p:graphicFrame>
        <p:nvGraphicFramePr>
          <p:cNvPr id="7" name="Diagram 6"/>
          <p:cNvGraphicFramePr/>
          <p:nvPr/>
        </p:nvGraphicFramePr>
        <p:xfrm>
          <a:off x="-468560" y="2046514"/>
          <a:ext cx="6934674" cy="426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mek\AppData\Local\Microsoft\Windows\Temporary Internet Files\Content.Outlook\X5TDEMVA\Gwiazdy1 (2).jpg"/>
          <p:cNvPicPr>
            <a:picLocks noChangeAspect="1" noChangeArrowheads="1"/>
          </p:cNvPicPr>
          <p:nvPr/>
        </p:nvPicPr>
        <p:blipFill>
          <a:blip r:embed="rId2" cstate="print"/>
          <a:srcRect/>
          <a:stretch>
            <a:fillRect/>
          </a:stretch>
        </p:blipFill>
        <p:spPr bwMode="auto">
          <a:xfrm>
            <a:off x="5759533" y="2671948"/>
            <a:ext cx="3384468" cy="3857439"/>
          </a:xfrm>
          <a:prstGeom prst="rect">
            <a:avLst/>
          </a:prstGeom>
          <a:noFill/>
          <a:ln w="9525">
            <a:noFill/>
            <a:miter lim="800000"/>
            <a:headEnd/>
            <a:tailEnd/>
          </a:ln>
        </p:spPr>
      </p:pic>
      <p:sp>
        <p:nvSpPr>
          <p:cNvPr id="2" name="Prostokąt 1"/>
          <p:cNvSpPr/>
          <p:nvPr/>
        </p:nvSpPr>
        <p:spPr>
          <a:xfrm>
            <a:off x="724393" y="2714625"/>
            <a:ext cx="6436427" cy="2677656"/>
          </a:xfrm>
          <a:prstGeom prst="rect">
            <a:avLst/>
          </a:prstGeom>
        </p:spPr>
        <p:txBody>
          <a:bodyPr wrap="square">
            <a:spAutoFit/>
          </a:bodyPr>
          <a:lstStyle/>
          <a:p>
            <a:pPr lvl="0" algn="ctr">
              <a:buNone/>
            </a:pPr>
            <a:endParaRPr lang="pl-PL" sz="2400" b="1" dirty="0" smtClean="0">
              <a:solidFill>
                <a:prstClr val="black"/>
              </a:solidFill>
              <a:latin typeface="Arial" pitchFamily="34" charset="0"/>
              <a:cs typeface="Arial" pitchFamily="34" charset="0"/>
            </a:endParaRPr>
          </a:p>
          <a:p>
            <a:pPr lvl="0" algn="ctr">
              <a:buNone/>
            </a:pPr>
            <a:r>
              <a:rPr lang="pl-PL" sz="2400" b="1" dirty="0" smtClean="0">
                <a:solidFill>
                  <a:prstClr val="black"/>
                </a:solidFill>
                <a:latin typeface="Arial" pitchFamily="34" charset="0"/>
                <a:cs typeface="Arial" pitchFamily="34" charset="0"/>
              </a:rPr>
              <a:t>infolinia  801 101 </a:t>
            </a:r>
            <a:r>
              <a:rPr lang="pl-PL" sz="2400" b="1" dirty="0" err="1" smtClean="0">
                <a:solidFill>
                  <a:prstClr val="black"/>
                </a:solidFill>
                <a:latin typeface="Arial" pitchFamily="34" charset="0"/>
                <a:cs typeface="Arial" pitchFamily="34" charset="0"/>
              </a:rPr>
              <a:t>101</a:t>
            </a:r>
            <a:endParaRPr lang="pl-PL" sz="2400" b="1" dirty="0" smtClean="0">
              <a:solidFill>
                <a:prstClr val="black"/>
              </a:solidFill>
              <a:latin typeface="Arial" pitchFamily="34" charset="0"/>
              <a:cs typeface="Arial" pitchFamily="34" charset="0"/>
            </a:endParaRPr>
          </a:p>
          <a:p>
            <a:pPr lvl="0" algn="ctr">
              <a:buNone/>
            </a:pPr>
            <a:r>
              <a:rPr lang="pl-PL" sz="2400" b="1" dirty="0" err="1" smtClean="0">
                <a:solidFill>
                  <a:prstClr val="black"/>
                </a:solidFill>
                <a:latin typeface="Arial" pitchFamily="34" charset="0"/>
                <a:cs typeface="Arial" pitchFamily="34" charset="0"/>
                <a:hlinkClick r:id="rId3"/>
              </a:rPr>
              <a:t>punkt_kontaktowy@mazowia.eu</a:t>
            </a:r>
            <a:endParaRPr lang="pl-PL" sz="2400" b="1" dirty="0" smtClean="0">
              <a:solidFill>
                <a:prstClr val="black"/>
              </a:solidFill>
              <a:latin typeface="Arial" pitchFamily="34" charset="0"/>
              <a:cs typeface="Arial" pitchFamily="34" charset="0"/>
            </a:endParaRPr>
          </a:p>
          <a:p>
            <a:pPr lvl="0" algn="ctr">
              <a:buNone/>
            </a:pPr>
            <a:endParaRPr lang="pl-PL" sz="2400" b="1" dirty="0" smtClean="0">
              <a:solidFill>
                <a:prstClr val="black"/>
              </a:solidFill>
              <a:latin typeface="Arial" pitchFamily="34" charset="0"/>
              <a:cs typeface="Arial" pitchFamily="34" charset="0"/>
            </a:endParaRPr>
          </a:p>
          <a:p>
            <a:pPr lvl="0" algn="ctr">
              <a:buNone/>
            </a:pPr>
            <a:r>
              <a:rPr lang="pl-PL" sz="2400" b="1" dirty="0" smtClean="0">
                <a:solidFill>
                  <a:prstClr val="black"/>
                </a:solidFill>
                <a:latin typeface="Arial" pitchFamily="34" charset="0"/>
                <a:cs typeface="Arial" pitchFamily="34" charset="0"/>
              </a:rPr>
              <a:t> </a:t>
            </a:r>
          </a:p>
          <a:p>
            <a:pPr lvl="0" algn="ctr">
              <a:buNone/>
            </a:pPr>
            <a:r>
              <a:rPr lang="pl-PL" sz="2400" b="1" dirty="0" err="1" smtClean="0">
                <a:solidFill>
                  <a:prstClr val="black"/>
                </a:solidFill>
                <a:latin typeface="Arial" pitchFamily="34" charset="0"/>
                <a:cs typeface="Arial" pitchFamily="34" charset="0"/>
              </a:rPr>
              <a:t>www.funduszedlamazowsza.eu</a:t>
            </a:r>
            <a:endParaRPr lang="pl-PL" sz="2400" b="1" dirty="0" smtClean="0">
              <a:solidFill>
                <a:prstClr val="black"/>
              </a:solidFill>
              <a:latin typeface="Arial" pitchFamily="34" charset="0"/>
              <a:cs typeface="Arial" pitchFamily="34" charset="0"/>
            </a:endParaRPr>
          </a:p>
          <a:p>
            <a:pPr lvl="0" algn="ctr">
              <a:buNone/>
            </a:pPr>
            <a:endParaRPr lang="pl-PL" sz="2400" b="1" dirty="0" smtClean="0">
              <a:solidFill>
                <a:prstClr val="black"/>
              </a:solidFill>
              <a:latin typeface="Arial" pitchFamily="34" charset="0"/>
              <a:cs typeface="Arial" pitchFamily="34" charset="0"/>
            </a:endParaRPr>
          </a:p>
        </p:txBody>
      </p:sp>
      <p:sp>
        <p:nvSpPr>
          <p:cNvPr id="3" name="Prostokąt 2"/>
          <p:cNvSpPr/>
          <p:nvPr/>
        </p:nvSpPr>
        <p:spPr>
          <a:xfrm>
            <a:off x="1698171" y="1825362"/>
            <a:ext cx="4997904" cy="477054"/>
          </a:xfrm>
          <a:prstGeom prst="rect">
            <a:avLst/>
          </a:prstGeom>
        </p:spPr>
        <p:txBody>
          <a:bodyPr wrap="square">
            <a:spAutoFit/>
          </a:bodyPr>
          <a:lstStyle/>
          <a:p>
            <a:pPr lvl="0" algn="ctr">
              <a:buNone/>
            </a:pPr>
            <a:r>
              <a:rPr lang="pl-PL" sz="2500" b="1" smtClean="0">
                <a:solidFill>
                  <a:prstClr val="black"/>
                </a:solidFill>
                <a:latin typeface="Arial" pitchFamily="34" charset="0"/>
                <a:cs typeface="Arial" pitchFamily="34" charset="0"/>
              </a:rPr>
              <a:t>Dziękujemy </a:t>
            </a:r>
            <a:r>
              <a:rPr lang="pl-PL" sz="2500" b="1" dirty="0" smtClean="0">
                <a:solidFill>
                  <a:prstClr val="black"/>
                </a:solidFill>
                <a:latin typeface="Arial" pitchFamily="34" charset="0"/>
                <a:cs typeface="Arial" pitchFamily="34" charset="0"/>
              </a:rPr>
              <a:t>za uwagę.</a:t>
            </a:r>
            <a:endParaRPr lang="pl-PL" sz="2500" b="1" dirty="0" smtClean="0">
              <a:latin typeface="Arial" pitchFamily="34" charset="0"/>
              <a:cs typeface="Arial" pitchFamily="34" charset="0"/>
            </a:endParaRPr>
          </a:p>
        </p:txBody>
      </p:sp>
      <p:sp>
        <p:nvSpPr>
          <p:cNvPr id="5" name="Prostokąt 4"/>
          <p:cNvSpPr/>
          <p:nvPr/>
        </p:nvSpPr>
        <p:spPr>
          <a:xfrm>
            <a:off x="293298" y="6312803"/>
            <a:ext cx="8557404" cy="369332"/>
          </a:xfrm>
          <a:prstGeom prst="rect">
            <a:avLst/>
          </a:prstGeom>
        </p:spPr>
        <p:txBody>
          <a:bodyPr wrap="square">
            <a:spAutoFit/>
          </a:bodyPr>
          <a:lstStyle/>
          <a:p>
            <a:pPr algn="ctr">
              <a:lnSpc>
                <a:spcPct val="150000"/>
              </a:lnSpc>
            </a:pPr>
            <a:r>
              <a:rPr lang="pl-PL" sz="1200" dirty="0" smtClean="0"/>
              <a:t>Projekt współfinansowany z Funduszu Spójności Unii Europejskiej w ramach Programu Pomoc Techniczna 2014-2020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1283" y="2373086"/>
            <a:ext cx="8681460" cy="29414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i="0" dirty="0" smtClean="0">
                <a:solidFill>
                  <a:schemeClr val="accent5"/>
                </a:solidFill>
                <a:latin typeface="Georgia" panose="02040502050405020303" pitchFamily="18" charset="0"/>
                <a:cs typeface="Arial" panose="020B0604020202020204" pitchFamily="34" charset="0"/>
              </a:rPr>
              <a:t>WSPARCIE INTELIGENTNYCH SPECJALIZACJI  (IS):</a:t>
            </a:r>
          </a:p>
          <a:p>
            <a:pPr algn="just">
              <a:buClrTx/>
              <a:buFontTx/>
              <a:buNone/>
            </a:pPr>
            <a:endParaRPr lang="pl-PL" altLang="pl-PL" sz="900" i="0" dirty="0" smtClean="0">
              <a:latin typeface="Georgia" panose="02040502050405020303" pitchFamily="18" charset="0"/>
              <a:cs typeface="Arial" panose="020B0604020202020204" pitchFamily="34" charset="0"/>
            </a:endParaRPr>
          </a:p>
          <a:p>
            <a:pPr algn="just">
              <a:buClrTx/>
              <a:buFontTx/>
              <a:buNone/>
            </a:pPr>
            <a:r>
              <a:rPr lang="pl-PL" altLang="pl-PL" sz="1600" i="0" dirty="0" smtClean="0">
                <a:latin typeface="Georgia" panose="02040502050405020303" pitchFamily="18" charset="0"/>
                <a:cs typeface="Arial" panose="020B0604020202020204" pitchFamily="34" charset="0"/>
              </a:rPr>
              <a:t>Oznacza</a:t>
            </a:r>
            <a:r>
              <a:rPr lang="pl-PL" altLang="pl-PL" sz="1600" i="0" dirty="0">
                <a:latin typeface="Georgia" panose="02040502050405020303" pitchFamily="18" charset="0"/>
                <a:cs typeface="Arial" panose="020B0604020202020204" pitchFamily="34" charset="0"/>
              </a:rPr>
              <a:t>, że środki publiczne w UE </a:t>
            </a:r>
            <a:r>
              <a:rPr lang="pl-PL" altLang="pl-PL" sz="1600" i="0" dirty="0" smtClean="0">
                <a:latin typeface="Georgia" panose="02040502050405020303" pitchFamily="18" charset="0"/>
                <a:cs typeface="Arial" panose="020B0604020202020204" pitchFamily="34" charset="0"/>
              </a:rPr>
              <a:t>w </a:t>
            </a:r>
            <a:r>
              <a:rPr lang="pl-PL" altLang="pl-PL" sz="1600" i="0" dirty="0">
                <a:latin typeface="Georgia" panose="02040502050405020303" pitchFamily="18" charset="0"/>
                <a:cs typeface="Arial" panose="020B0604020202020204" pitchFamily="34" charset="0"/>
              </a:rPr>
              <a:t>sposób szczególny kierowane będą na uruchamianie </a:t>
            </a:r>
            <a:r>
              <a:rPr lang="pl-PL" altLang="pl-PL" sz="1600" i="0" dirty="0" smtClean="0">
                <a:latin typeface="Georgia" panose="02040502050405020303" pitchFamily="18" charset="0"/>
                <a:cs typeface="Arial" panose="020B0604020202020204" pitchFamily="34" charset="0"/>
              </a:rPr>
              <a:t/>
            </a:r>
            <a:br>
              <a:rPr lang="pl-PL" altLang="pl-PL" sz="1600" i="0" dirty="0" smtClean="0">
                <a:latin typeface="Georgia" panose="02040502050405020303" pitchFamily="18" charset="0"/>
                <a:cs typeface="Arial" panose="020B0604020202020204" pitchFamily="34" charset="0"/>
              </a:rPr>
            </a:br>
            <a:r>
              <a:rPr lang="pl-PL" altLang="pl-PL" sz="1600" i="0" dirty="0" smtClean="0">
                <a:latin typeface="Georgia" panose="02040502050405020303" pitchFamily="18" charset="0"/>
                <a:cs typeface="Arial" panose="020B0604020202020204" pitchFamily="34" charset="0"/>
              </a:rPr>
              <a:t>i </a:t>
            </a:r>
            <a:r>
              <a:rPr lang="pl-PL" altLang="pl-PL" sz="1600" i="0" dirty="0">
                <a:latin typeface="Georgia" panose="02040502050405020303" pitchFamily="18" charset="0"/>
                <a:cs typeface="Arial" panose="020B0604020202020204" pitchFamily="34" charset="0"/>
              </a:rPr>
              <a:t>wykorzystywanie potencjałów tych </a:t>
            </a:r>
            <a:r>
              <a:rPr lang="pl-PL" altLang="pl-PL" sz="1600" b="1" i="0" dirty="0">
                <a:latin typeface="Georgia" panose="02040502050405020303" pitchFamily="18" charset="0"/>
                <a:cs typeface="Arial" panose="020B0604020202020204" pitchFamily="34" charset="0"/>
              </a:rPr>
              <a:t>obszarów czy dziedzin gospodarki</a:t>
            </a:r>
            <a:r>
              <a:rPr lang="pl-PL" altLang="pl-PL" sz="1600" i="0" dirty="0">
                <a:latin typeface="Georgia" panose="02040502050405020303" pitchFamily="18" charset="0"/>
                <a:cs typeface="Arial" panose="020B0604020202020204" pitchFamily="34" charset="0"/>
              </a:rPr>
              <a:t>, które na danym terenie wyróżniają się na tle innych dziedzin gospodarki </a:t>
            </a:r>
            <a:r>
              <a:rPr lang="pl-PL" altLang="pl-PL" sz="1600" b="1" i="0" dirty="0">
                <a:latin typeface="Georgia" panose="02040502050405020303" pitchFamily="18" charset="0"/>
                <a:cs typeface="Arial" panose="020B0604020202020204" pitchFamily="34" charset="0"/>
              </a:rPr>
              <a:t>dużą zdolnością do dynamicznego rozwoju i ekspansji </a:t>
            </a:r>
            <a:r>
              <a:rPr lang="pl-PL" altLang="pl-PL" sz="1600" i="0" dirty="0">
                <a:latin typeface="Georgia" panose="02040502050405020303" pitchFamily="18" charset="0"/>
                <a:cs typeface="Arial" panose="020B0604020202020204" pitchFamily="34" charset="0"/>
              </a:rPr>
              <a:t>na rynki zagraniczne. </a:t>
            </a:r>
          </a:p>
          <a:p>
            <a:pPr algn="just">
              <a:buClrTx/>
              <a:buFontTx/>
              <a:buNone/>
            </a:pPr>
            <a:endParaRPr lang="pl-PL" altLang="pl-PL" sz="1600" i="0" dirty="0">
              <a:latin typeface="Georgia" panose="02040502050405020303" pitchFamily="18" charset="0"/>
              <a:cs typeface="Arial" panose="020B0604020202020204" pitchFamily="34" charset="0"/>
            </a:endParaRPr>
          </a:p>
          <a:p>
            <a:pPr algn="just">
              <a:buClrTx/>
              <a:buFontTx/>
              <a:buNone/>
            </a:pPr>
            <a:r>
              <a:rPr lang="pl-PL" altLang="pl-PL" sz="1600" i="0" dirty="0">
                <a:latin typeface="Georgia" panose="02040502050405020303" pitchFamily="18" charset="0"/>
                <a:cs typeface="Arial" panose="020B0604020202020204" pitchFamily="34" charset="0"/>
              </a:rPr>
              <a:t>Wsparcie IS skierowane będzie głównie na realizację przedsięwzięć innowacyjnych </a:t>
            </a:r>
            <a:br>
              <a:rPr lang="pl-PL" altLang="pl-PL" sz="1600" i="0" dirty="0">
                <a:latin typeface="Georgia" panose="02040502050405020303" pitchFamily="18" charset="0"/>
                <a:cs typeface="Arial" panose="020B0604020202020204" pitchFamily="34" charset="0"/>
              </a:rPr>
            </a:br>
            <a:r>
              <a:rPr lang="pl-PL" altLang="pl-PL" sz="1600" i="0" dirty="0">
                <a:latin typeface="Georgia" panose="02040502050405020303" pitchFamily="18" charset="0"/>
                <a:cs typeface="Arial" panose="020B0604020202020204" pitchFamily="34" charset="0"/>
              </a:rPr>
              <a:t> i prac badawczo-rozwojowych, wzmacniających potencjał wybranej specjalizacji. Wsparcie publiczne dla wybranych IS ma na celu budowanie przewag konkurencyjnych regionów UE </a:t>
            </a:r>
            <a:r>
              <a:rPr lang="pl-PL" altLang="pl-PL" sz="1600" i="0" dirty="0" smtClean="0">
                <a:latin typeface="Georgia" panose="02040502050405020303" pitchFamily="18" charset="0"/>
                <a:cs typeface="Arial" panose="020B0604020202020204" pitchFamily="34" charset="0"/>
              </a:rPr>
              <a:t/>
            </a:r>
            <a:br>
              <a:rPr lang="pl-PL" altLang="pl-PL" sz="1600" i="0" dirty="0" smtClean="0">
                <a:latin typeface="Georgia" panose="02040502050405020303" pitchFamily="18" charset="0"/>
                <a:cs typeface="Arial" panose="020B0604020202020204" pitchFamily="34" charset="0"/>
              </a:rPr>
            </a:br>
            <a:r>
              <a:rPr lang="pl-PL" altLang="pl-PL" sz="1600" i="0" dirty="0" smtClean="0">
                <a:latin typeface="Georgia" panose="02040502050405020303" pitchFamily="18" charset="0"/>
                <a:cs typeface="Arial" panose="020B0604020202020204" pitchFamily="34" charset="0"/>
              </a:rPr>
              <a:t>w </a:t>
            </a:r>
            <a:r>
              <a:rPr lang="pl-PL" altLang="pl-PL" sz="1600" i="0" dirty="0">
                <a:latin typeface="Georgia" panose="02040502050405020303" pitchFamily="18" charset="0"/>
                <a:cs typeface="Arial" panose="020B0604020202020204" pitchFamily="34" charset="0"/>
              </a:rPr>
              <a:t>oparciu o specyficzne potencjały ich gospodarek. </a:t>
            </a:r>
          </a:p>
          <a:p>
            <a:pPr algn="just">
              <a:buClrTx/>
              <a:buFontTx/>
              <a:buNone/>
            </a:pPr>
            <a:endParaRPr lang="pl-PL" altLang="pl-PL" sz="1600" dirty="0">
              <a:latin typeface="Georgia" panose="02040502050405020303" pitchFamily="18" charset="0"/>
              <a:cs typeface="Arial" panose="020B0604020202020204" pitchFamily="34" charset="0"/>
            </a:endParaRPr>
          </a:p>
        </p:txBody>
      </p:sp>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Prostokąt 6"/>
          <p:cNvSpPr/>
          <p:nvPr/>
        </p:nvSpPr>
        <p:spPr>
          <a:xfrm>
            <a:off x="228600" y="1054943"/>
            <a:ext cx="8752114" cy="97872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lnSpc>
                <a:spcPct val="90000"/>
              </a:lnSpc>
              <a:spcBef>
                <a:spcPts val="0"/>
              </a:spcBef>
              <a:defRPr/>
            </a:pPr>
            <a:r>
              <a:rPr lang="pl-PL" sz="3200" b="1" kern="0" dirty="0" smtClean="0">
                <a:solidFill>
                  <a:schemeClr val="accent1">
                    <a:lumMod val="75000"/>
                  </a:schemeClr>
                </a:solidFill>
                <a:latin typeface="+mj-lt"/>
                <a:ea typeface="Microsoft YaHei"/>
                <a:cs typeface="Arial" charset="0"/>
              </a:rPr>
              <a:t>NAJWAŻNIEJSZE ZASADY W FUNDUSZACH EUROPEJSKICH 2014-2020</a:t>
            </a:r>
            <a:endParaRPr lang="pl-PL" sz="3200" b="1" dirty="0">
              <a:solidFill>
                <a:schemeClr val="accent1">
                  <a:lumMod val="75000"/>
                </a:schemeClr>
              </a:solidFill>
              <a:latin typeface="+mj-lt"/>
              <a:cs typeface="Times New Roman" pitchFamily="18" charset="0"/>
            </a:endParaRPr>
          </a:p>
        </p:txBody>
      </p:sp>
    </p:spTree>
    <p:extLst>
      <p:ext uri="{BB962C8B-B14F-4D97-AF65-F5344CB8AC3E}">
        <p14:creationId xmlns="" xmlns:p14="http://schemas.microsoft.com/office/powerpoint/2010/main" val="3480971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188260" y="1632857"/>
            <a:ext cx="4449054" cy="449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pl-PL" sz="1600" b="1" dirty="0" smtClean="0">
                <a:latin typeface="Georgia" pitchFamily="18" charset="0"/>
              </a:rPr>
              <a:t>Bezpieczna żywność</a:t>
            </a:r>
          </a:p>
          <a:p>
            <a:pPr marL="342900" indent="-342900"/>
            <a:endParaRPr lang="pl-PL" sz="1600" b="1" dirty="0" smtClean="0">
              <a:latin typeface="Georgia" pitchFamily="18" charset="0"/>
            </a:endParaRPr>
          </a:p>
          <a:p>
            <a:pPr marL="627063" indent="-268288">
              <a:buAutoNum type="alphaLcPeriod"/>
            </a:pPr>
            <a:r>
              <a:rPr lang="pl-PL" sz="1600" dirty="0" smtClean="0">
                <a:latin typeface="Georgia" pitchFamily="18" charset="0"/>
              </a:rPr>
              <a:t>Produkcja żywności</a:t>
            </a:r>
          </a:p>
          <a:p>
            <a:pPr marL="627063" indent="-268288">
              <a:buAutoNum type="alphaLcPeriod"/>
            </a:pPr>
            <a:r>
              <a:rPr lang="pl-PL" sz="1600" dirty="0" smtClean="0">
                <a:latin typeface="Georgia" pitchFamily="18" charset="0"/>
              </a:rPr>
              <a:t>Dystrybucja</a:t>
            </a:r>
          </a:p>
          <a:p>
            <a:pPr marL="627063" indent="-268288">
              <a:buAutoNum type="alphaLcPeriod"/>
            </a:pPr>
            <a:r>
              <a:rPr lang="pl-PL" sz="1600" dirty="0" smtClean="0">
                <a:latin typeface="Georgia" pitchFamily="18" charset="0"/>
              </a:rPr>
              <a:t>Żywność wysokiej jakości</a:t>
            </a:r>
          </a:p>
          <a:p>
            <a:pPr marL="627063" indent="-268288">
              <a:buAutoNum type="alphaLcPeriod"/>
            </a:pPr>
            <a:r>
              <a:rPr lang="pl-PL" sz="1600" dirty="0" smtClean="0">
                <a:latin typeface="Georgia" pitchFamily="18" charset="0"/>
              </a:rPr>
              <a:t>Minimalizowanie wpływu na środowisko</a:t>
            </a:r>
          </a:p>
          <a:p>
            <a:pPr marL="627063" indent="-268288">
              <a:buAutoNum type="alphaLcPeriod"/>
            </a:pPr>
            <a:r>
              <a:rPr lang="pl-PL" sz="1600" dirty="0" smtClean="0">
                <a:latin typeface="Georgia" pitchFamily="18" charset="0"/>
              </a:rPr>
              <a:t>Bezpieczeństwo odbiorcy</a:t>
            </a:r>
          </a:p>
          <a:p>
            <a:endParaRPr lang="pl-PL" sz="1600" dirty="0" smtClean="0">
              <a:latin typeface="Georgia" pitchFamily="18" charset="0"/>
            </a:endParaRPr>
          </a:p>
          <a:p>
            <a:r>
              <a:rPr lang="pl-PL" sz="1600" b="1" dirty="0" smtClean="0">
                <a:latin typeface="Georgia" pitchFamily="18" charset="0"/>
              </a:rPr>
              <a:t>2.  Inteligentne systemy zarządzania</a:t>
            </a:r>
          </a:p>
          <a:p>
            <a:endParaRPr lang="pl-PL" sz="1600" dirty="0" smtClean="0">
              <a:latin typeface="Georgia" pitchFamily="18" charset="0"/>
            </a:endParaRPr>
          </a:p>
          <a:p>
            <a:pPr indent="358775"/>
            <a:r>
              <a:rPr lang="pl-PL" sz="1600" dirty="0" smtClean="0">
                <a:latin typeface="Georgia" pitchFamily="18" charset="0"/>
              </a:rPr>
              <a:t>a. Rozwiązania infrastrukturalne</a:t>
            </a:r>
          </a:p>
          <a:p>
            <a:pPr indent="358775"/>
            <a:r>
              <a:rPr lang="pl-PL" sz="1600" dirty="0" smtClean="0">
                <a:latin typeface="Georgia" pitchFamily="18" charset="0"/>
              </a:rPr>
              <a:t>b. Bezpieczeństwo i monitoring</a:t>
            </a:r>
          </a:p>
          <a:p>
            <a:pPr indent="358775"/>
            <a:r>
              <a:rPr lang="pl-PL" sz="1600" dirty="0" smtClean="0">
                <a:latin typeface="Georgia" pitchFamily="18" charset="0"/>
              </a:rPr>
              <a:t>c. Efektywność surowca i energetyczna</a:t>
            </a:r>
          </a:p>
          <a:p>
            <a:endParaRPr lang="pl-PL" dirty="0"/>
          </a:p>
        </p:txBody>
      </p:sp>
      <p:sp>
        <p:nvSpPr>
          <p:cNvPr id="3" name="Prostokąt zaokrąglony 2"/>
          <p:cNvSpPr/>
          <p:nvPr/>
        </p:nvSpPr>
        <p:spPr>
          <a:xfrm>
            <a:off x="4724401" y="1621971"/>
            <a:ext cx="4239664" cy="45502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l-PL" b="1" dirty="0" smtClean="0"/>
          </a:p>
          <a:p>
            <a:endParaRPr lang="pl-PL" sz="1600" b="1" dirty="0" smtClean="0">
              <a:latin typeface="Georgia" pitchFamily="18" charset="0"/>
            </a:endParaRPr>
          </a:p>
          <a:p>
            <a:r>
              <a:rPr lang="pl-PL" sz="1600" b="1" dirty="0" smtClean="0">
                <a:latin typeface="Georgia" pitchFamily="18" charset="0"/>
              </a:rPr>
              <a:t>3. Nowoczesne usługi dla biznesu</a:t>
            </a:r>
          </a:p>
          <a:p>
            <a:endParaRPr lang="pl-PL" sz="1600" b="1" dirty="0" smtClean="0">
              <a:latin typeface="Georgia" pitchFamily="18" charset="0"/>
            </a:endParaRPr>
          </a:p>
          <a:p>
            <a:r>
              <a:rPr lang="pl-PL" sz="1600" dirty="0" smtClean="0">
                <a:latin typeface="Georgia" pitchFamily="18" charset="0"/>
              </a:rPr>
              <a:t>     a.  Wsparcie kapitałowe </a:t>
            </a:r>
            <a:br>
              <a:rPr lang="pl-PL" sz="1600" dirty="0" smtClean="0">
                <a:latin typeface="Georgia" pitchFamily="18" charset="0"/>
              </a:rPr>
            </a:br>
            <a:r>
              <a:rPr lang="pl-PL" sz="1600" dirty="0" smtClean="0">
                <a:latin typeface="Georgia" pitchFamily="18" charset="0"/>
              </a:rPr>
              <a:t>           i infrastrukturalne</a:t>
            </a:r>
          </a:p>
          <a:p>
            <a:pPr marL="174625" indent="-174625">
              <a:tabLst>
                <a:tab pos="174625" algn="l"/>
              </a:tabLst>
            </a:pPr>
            <a:r>
              <a:rPr lang="pl-PL" sz="1600" dirty="0" smtClean="0">
                <a:latin typeface="Georgia" pitchFamily="18" charset="0"/>
              </a:rPr>
              <a:t>     b.  Zasób wiedzy</a:t>
            </a:r>
          </a:p>
          <a:p>
            <a:pPr marL="174625" indent="-174625">
              <a:tabLst>
                <a:tab pos="174625" algn="l"/>
              </a:tabLst>
            </a:pPr>
            <a:r>
              <a:rPr lang="pl-PL" sz="1600" dirty="0" smtClean="0">
                <a:latin typeface="Georgia" pitchFamily="18" charset="0"/>
              </a:rPr>
              <a:t>     c.  Usprawnianie procesów</a:t>
            </a:r>
          </a:p>
          <a:p>
            <a:endParaRPr lang="pl-PL" sz="1600" dirty="0" smtClean="0">
              <a:latin typeface="Georgia" pitchFamily="18" charset="0"/>
            </a:endParaRPr>
          </a:p>
          <a:p>
            <a:endParaRPr lang="pl-PL" sz="1600" b="1" dirty="0" smtClean="0">
              <a:latin typeface="Georgia" pitchFamily="18" charset="0"/>
            </a:endParaRPr>
          </a:p>
          <a:p>
            <a:endParaRPr lang="pl-PL" sz="1600" b="1" dirty="0" smtClean="0">
              <a:latin typeface="Georgia" pitchFamily="18" charset="0"/>
            </a:endParaRPr>
          </a:p>
          <a:p>
            <a:r>
              <a:rPr lang="pl-PL" sz="1600" b="1" dirty="0" smtClean="0">
                <a:latin typeface="Georgia" pitchFamily="18" charset="0"/>
              </a:rPr>
              <a:t>4. Wysoka jakość życia</a:t>
            </a:r>
          </a:p>
          <a:p>
            <a:endParaRPr lang="pl-PL" sz="1600" dirty="0" smtClean="0">
              <a:latin typeface="Georgia" pitchFamily="18" charset="0"/>
            </a:endParaRPr>
          </a:p>
          <a:p>
            <a:r>
              <a:rPr lang="pl-PL" sz="1600" dirty="0" smtClean="0">
                <a:latin typeface="Georgia" pitchFamily="18" charset="0"/>
              </a:rPr>
              <a:t>     a.  Edukacja</a:t>
            </a:r>
          </a:p>
          <a:p>
            <a:r>
              <a:rPr lang="pl-PL" sz="1600" dirty="0" smtClean="0">
                <a:latin typeface="Georgia" pitchFamily="18" charset="0"/>
              </a:rPr>
              <a:t>     b.  Zdrowie</a:t>
            </a:r>
          </a:p>
          <a:p>
            <a:r>
              <a:rPr lang="pl-PL" sz="1600" dirty="0" smtClean="0">
                <a:latin typeface="Georgia" pitchFamily="18" charset="0"/>
              </a:rPr>
              <a:t>     c.  Bezpieczeństwo</a:t>
            </a:r>
          </a:p>
          <a:p>
            <a:r>
              <a:rPr lang="pl-PL" sz="1600" dirty="0" smtClean="0">
                <a:latin typeface="Georgia" pitchFamily="18" charset="0"/>
              </a:rPr>
              <a:t>     d.  Praca</a:t>
            </a:r>
          </a:p>
          <a:p>
            <a:r>
              <a:rPr lang="pl-PL" sz="1600" dirty="0" smtClean="0">
                <a:latin typeface="Georgia" pitchFamily="18" charset="0"/>
              </a:rPr>
              <a:t>     e.  Czas wolny</a:t>
            </a:r>
          </a:p>
          <a:p>
            <a:endParaRPr lang="pl-PL" dirty="0"/>
          </a:p>
        </p:txBody>
      </p:sp>
      <p:sp>
        <p:nvSpPr>
          <p:cNvPr id="5" name="Prostokąt 4"/>
          <p:cNvSpPr/>
          <p:nvPr/>
        </p:nvSpPr>
        <p:spPr>
          <a:xfrm>
            <a:off x="217714" y="1121228"/>
            <a:ext cx="8773887"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b="1" dirty="0" smtClean="0">
                <a:solidFill>
                  <a:srgbClr val="FF0000"/>
                </a:solidFill>
                <a:latin typeface="+mj-lt"/>
              </a:rPr>
              <a:t>REGIONALNE INTELIGENTNE SPECJALIZACJE – OBSZARY WSPARCIA</a:t>
            </a:r>
            <a:endParaRPr lang="pl-PL" dirty="0">
              <a:solidFill>
                <a:srgbClr val="FF0000"/>
              </a:solidFill>
              <a:latin typeface="+mj-lt"/>
            </a:endParaRPr>
          </a:p>
        </p:txBody>
      </p:sp>
      <p:sp>
        <p:nvSpPr>
          <p:cNvPr id="7" name="Prostokąt 6"/>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pl-PL" altLang="pl-PL" sz="1600" b="1" dirty="0" smtClean="0">
                <a:solidFill>
                  <a:schemeClr val="bg1"/>
                </a:solidFill>
                <a:latin typeface="+mj-lt"/>
                <a:cs typeface="Arial" panose="020B0604020202020204" pitchFamily="34" charset="0"/>
              </a:rPr>
              <a:t>Regionalne Inteligentne Specjalizacje </a:t>
            </a:r>
            <a:r>
              <a:rPr lang="pl-PL" altLang="pl-PL" sz="1600" dirty="0" smtClean="0">
                <a:solidFill>
                  <a:schemeClr val="bg1"/>
                </a:solidFill>
                <a:latin typeface="+mj-lt"/>
                <a:cs typeface="Arial" panose="020B0604020202020204" pitchFamily="34" charset="0"/>
              </a:rPr>
              <a:t>(</a:t>
            </a:r>
            <a:r>
              <a:rPr lang="pl-PL" altLang="pl-PL" sz="1600" b="1" dirty="0" smtClean="0">
                <a:solidFill>
                  <a:schemeClr val="bg1"/>
                </a:solidFill>
                <a:latin typeface="+mj-lt"/>
                <a:cs typeface="Arial" panose="020B0604020202020204" pitchFamily="34" charset="0"/>
              </a:rPr>
              <a:t>RIS</a:t>
            </a:r>
            <a:r>
              <a:rPr lang="pl-PL" altLang="pl-PL" sz="1600" dirty="0" smtClean="0">
                <a:solidFill>
                  <a:schemeClr val="bg1"/>
                </a:solidFill>
                <a:latin typeface="+mj-lt"/>
                <a:cs typeface="Arial" panose="020B0604020202020204" pitchFamily="34" charset="0"/>
              </a:rPr>
              <a:t>) - </a:t>
            </a:r>
            <a:r>
              <a:rPr lang="pl-PL" sz="1600" dirty="0" smtClean="0">
                <a:latin typeface="+mj-lt"/>
              </a:rPr>
              <a:t>Załącznik do uchwały Nr 23/15 Sejmiku Województwa Mazowieckiego z dnia 16 marca 2015 r. </a:t>
            </a:r>
            <a:endParaRPr lang="pl-PL" altLang="pl-PL" dirty="0">
              <a:solidFill>
                <a:srgbClr val="0070C0"/>
              </a:solidFill>
              <a:latin typeface="+mj-lt"/>
            </a:endParaRPr>
          </a:p>
        </p:txBody>
      </p:sp>
      <p:sp>
        <p:nvSpPr>
          <p:cNvPr id="8" name="Prostokąt 7"/>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pl-PL" altLang="pl-PL" sz="1600" b="1" i="1" dirty="0" smtClean="0">
                <a:solidFill>
                  <a:schemeClr val="bg1"/>
                </a:solidFill>
                <a:latin typeface="Georgia" pitchFamily="18" charset="0"/>
                <a:cs typeface="Arial" panose="020B0604020202020204" pitchFamily="34" charset="0"/>
              </a:rPr>
              <a:t>*Regionalne Inteligentne Specjalizacje </a:t>
            </a:r>
            <a:r>
              <a:rPr lang="pl-PL" altLang="pl-PL" sz="1600" i="1" dirty="0" smtClean="0">
                <a:solidFill>
                  <a:schemeClr val="bg1"/>
                </a:solidFill>
                <a:latin typeface="Georgia" pitchFamily="18" charset="0"/>
                <a:cs typeface="Arial" panose="020B0604020202020204" pitchFamily="34" charset="0"/>
              </a:rPr>
              <a:t>(</a:t>
            </a:r>
            <a:r>
              <a:rPr lang="pl-PL" altLang="pl-PL" sz="1600" b="1" i="1" dirty="0" smtClean="0">
                <a:solidFill>
                  <a:schemeClr val="bg1"/>
                </a:solidFill>
                <a:latin typeface="Georgia" pitchFamily="18" charset="0"/>
                <a:cs typeface="Arial" panose="020B0604020202020204" pitchFamily="34" charset="0"/>
              </a:rPr>
              <a:t>RIS</a:t>
            </a:r>
            <a:r>
              <a:rPr lang="pl-PL" altLang="pl-PL" sz="1600" i="1" dirty="0" smtClean="0">
                <a:solidFill>
                  <a:schemeClr val="bg1"/>
                </a:solidFill>
                <a:latin typeface="Georgia" pitchFamily="18" charset="0"/>
                <a:cs typeface="Arial" panose="020B0604020202020204" pitchFamily="34" charset="0"/>
              </a:rPr>
              <a:t>) </a:t>
            </a:r>
          </a:p>
          <a:p>
            <a:pPr algn="just"/>
            <a:r>
              <a:rPr lang="pl-PL" altLang="pl-PL" sz="1600" i="1" dirty="0" smtClean="0">
                <a:solidFill>
                  <a:schemeClr val="bg1"/>
                </a:solidFill>
                <a:latin typeface="Georgia" pitchFamily="18" charset="0"/>
                <a:cs typeface="Arial" panose="020B0604020202020204" pitchFamily="34" charset="0"/>
              </a:rPr>
              <a:t>- </a:t>
            </a:r>
            <a:r>
              <a:rPr lang="pl-PL" sz="1600" i="1" dirty="0" smtClean="0">
                <a:latin typeface="Georgia" pitchFamily="18" charset="0"/>
              </a:rPr>
              <a:t>Załącznik do uchwały Nr 23/15 Sejmiku Województwa  Mazowieckiego  z dnia 16 marca 2015 r. </a:t>
            </a:r>
            <a:endParaRPr lang="pl-PL" altLang="pl-PL" i="1" dirty="0">
              <a:solidFill>
                <a:srgbClr val="0070C0"/>
              </a:solidFill>
              <a:latin typeface="Georg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ymbol zastępczy zawartości 2"/>
          <p:cNvSpPr>
            <a:spLocks noGrp="1"/>
          </p:cNvSpPr>
          <p:nvPr>
            <p:ph idx="1"/>
          </p:nvPr>
        </p:nvSpPr>
        <p:spPr>
          <a:xfrm>
            <a:off x="179512" y="980728"/>
            <a:ext cx="8964488" cy="5377210"/>
          </a:xfrm>
        </p:spPr>
        <p:txBody>
          <a:bodyPr>
            <a:normAutofit/>
          </a:bodyPr>
          <a:lstStyle/>
          <a:p>
            <a:pPr marL="0" indent="0" algn="ctr">
              <a:buNone/>
            </a:pPr>
            <a:r>
              <a:rPr lang="pl-PL" sz="3000" b="1" dirty="0" smtClean="0">
                <a:latin typeface="+mj-lt"/>
                <a:cs typeface="Arial" panose="020B0604020202020204" pitchFamily="34" charset="0"/>
              </a:rPr>
              <a:t>Programy Operacyjne na lata 2014-2020</a:t>
            </a:r>
          </a:p>
        </p:txBody>
      </p:sp>
      <p:sp>
        <p:nvSpPr>
          <p:cNvPr id="10" name="Prostokąt 9"/>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Picture 4" descr="http://www.funduszeeuropejskie.gov.pl/SiteCollectionImages/menu_2014_2020.png"/>
          <p:cNvPicPr>
            <a:picLocks noChangeAspect="1" noChangeArrowheads="1"/>
          </p:cNvPicPr>
          <p:nvPr/>
        </p:nvPicPr>
        <p:blipFill>
          <a:blip r:embed="rId3" cstate="print"/>
          <a:srcRect/>
          <a:stretch>
            <a:fillRect/>
          </a:stretch>
        </p:blipFill>
        <p:spPr bwMode="auto">
          <a:xfrm>
            <a:off x="5185958" y="1378663"/>
            <a:ext cx="3779912" cy="4891508"/>
          </a:xfrm>
          <a:prstGeom prst="rect">
            <a:avLst/>
          </a:prstGeom>
          <a:blipFill>
            <a:blip r:embed="rId4" cstate="print"/>
            <a:tile tx="0" ty="0" sx="100000" sy="100000" flip="none" algn="tl"/>
          </a:blipFill>
          <a:ln w="19050">
            <a:solidFill>
              <a:sysClr val="windowText" lastClr="000000"/>
            </a:solidFill>
          </a:ln>
        </p:spPr>
      </p:pic>
      <p:pic>
        <p:nvPicPr>
          <p:cNvPr id="8" name="Picture 2" descr="C:\Documents and Settings\Justyna_Wieprzkowicz\Pulpit\2014.02.26 Nowa Perspektywa dla JST\MRR_INFOGRAFIKA_pespektywa_2014_2020.jpg"/>
          <p:cNvPicPr>
            <a:picLocks noChangeAspect="1" noChangeArrowheads="1"/>
          </p:cNvPicPr>
          <p:nvPr/>
        </p:nvPicPr>
        <p:blipFill>
          <a:blip r:embed="rId5" cstate="print">
            <a:lum contrast="-10000"/>
          </a:blip>
          <a:srcRect l="3529" r="7529"/>
          <a:stretch>
            <a:fillRect/>
          </a:stretch>
        </p:blipFill>
        <p:spPr bwMode="auto">
          <a:xfrm>
            <a:off x="166255" y="2169236"/>
            <a:ext cx="4821381" cy="2880321"/>
          </a:xfrm>
          <a:prstGeom prst="rect">
            <a:avLst/>
          </a:prstGeom>
          <a:noFill/>
        </p:spPr>
      </p:pic>
    </p:spTree>
    <p:extLst>
      <p:ext uri="{BB962C8B-B14F-4D97-AF65-F5344CB8AC3E}">
        <p14:creationId xmlns:p14="http://schemas.microsoft.com/office/powerpoint/2010/main" xmlns="" val="279221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ja_portale_GS_030614">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99375B5A-0391-465A-AC0B-4B861DAF6BB9}"/>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193DA3CA-BCA5-4C07-8D84-E831F1913A85}"/>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DB8B5E77-8F0D-48F3-A491-EC80ED58D86E}"/>
    </a:ext>
  </a:extLst>
</a:theme>
</file>

<file path=ppt/theme/theme4.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BD3EAB97-D430-417D-90F8-71ED2FE01B96}"/>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046829BA-727A-48A3-9A28-5ACA453F6389}"/>
    </a:ext>
  </a:extLst>
</a:theme>
</file>

<file path=ppt/theme/theme6.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4DE90E01-7FB7-42B0-82BA-9362F2112CFA}"/>
    </a:ext>
  </a:extLst>
</a:theme>
</file>

<file path=ppt/theme/theme7.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674CD93C-F5D0-497A-A683-8AB8CCC53F46}"/>
    </a:ext>
  </a:extLst>
</a:theme>
</file>

<file path=ppt/theme/theme8.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SZABLON-PREZENTACJA.potx" id="{782C765E-DF6E-43D0-BCCB-827AD6653176}" vid="{67266D50-7DF6-4CA5-AE76-75526E84BB71}"/>
    </a:ext>
  </a:extLst>
</a:theme>
</file>

<file path=ppt/theme/theme9.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Prezentacja_portale_GS_030614</Template>
  <TotalTime>5125</TotalTime>
  <Words>2899</Words>
  <Application>Microsoft Office PowerPoint</Application>
  <PresentationFormat>Pokaz na ekranie (4:3)</PresentationFormat>
  <Paragraphs>662</Paragraphs>
  <Slides>66</Slides>
  <Notes>10</Notes>
  <HiddenSlides>0</HiddenSlides>
  <MMClips>0</MMClips>
  <ScaleCrop>false</ScaleCrop>
  <HeadingPairs>
    <vt:vector size="4" baseType="variant">
      <vt:variant>
        <vt:lpstr>Motyw</vt:lpstr>
      </vt:variant>
      <vt:variant>
        <vt:i4>9</vt:i4>
      </vt:variant>
      <vt:variant>
        <vt:lpstr>Tytuły slajdów</vt:lpstr>
      </vt:variant>
      <vt:variant>
        <vt:i4>66</vt:i4>
      </vt:variant>
    </vt:vector>
  </HeadingPairs>
  <TitlesOfParts>
    <vt:vector size="75" baseType="lpstr">
      <vt:lpstr>Prezentacja_portale_GS_030614</vt:lpstr>
      <vt:lpstr>Infrastruktura i Środowisko</vt:lpstr>
      <vt:lpstr>Inteligentny Rozwoj</vt:lpstr>
      <vt:lpstr>Polska Cyfrowa</vt:lpstr>
      <vt:lpstr>Wiedza Edukacja Rozwoj</vt:lpstr>
      <vt:lpstr>Programy Regionalne</vt:lpstr>
      <vt:lpstr>Pomoc Techniczna</vt:lpstr>
      <vt:lpstr>Rozwój Polski Wschodniej</vt:lpstr>
      <vt:lpstr>1_Motyw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WSPARCIE W STARCIE</vt:lpstr>
      <vt:lpstr>Slajd 33</vt:lpstr>
      <vt:lpstr>Slajd 34</vt:lpstr>
      <vt:lpstr>Slajd 35</vt:lpstr>
      <vt:lpstr>   POŻYCZKA NA START   </vt:lpstr>
      <vt:lpstr>Slajd 37</vt:lpstr>
      <vt:lpstr>Slajd 38</vt:lpstr>
      <vt:lpstr>Slajd 39</vt:lpstr>
      <vt:lpstr>Slajd 40</vt:lpstr>
      <vt:lpstr>Slajd 41</vt:lpstr>
      <vt:lpstr>Slajd 42</vt:lpstr>
      <vt:lpstr>Slajd 43</vt:lpstr>
      <vt:lpstr>                                                         GOTÓWKA NA START   </vt:lpstr>
      <vt:lpstr>Slajd 45</vt:lpstr>
      <vt:lpstr>POŻYCZKI MAZOWIECKIE</vt:lpstr>
      <vt:lpstr>Slajd 47</vt:lpstr>
      <vt:lpstr>Slajd 48</vt:lpstr>
      <vt:lpstr>FUNDUSZ POŻYCZKOWY „MIŚ” </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vector>
  </TitlesOfParts>
  <Company>MRR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Portale 2014-2020 - stan na 3 czerwca 2014 r.</dc:title>
  <dc:creator>Natalia Michniewicz</dc:creator>
  <cp:lastModifiedBy>jk</cp:lastModifiedBy>
  <cp:revision>606</cp:revision>
  <dcterms:created xsi:type="dcterms:W3CDTF">2014-06-04T12:58:02Z</dcterms:created>
  <dcterms:modified xsi:type="dcterms:W3CDTF">2016-10-10T07:05:48Z</dcterms:modified>
</cp:coreProperties>
</file>