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6" r:id="rId18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30.05.2017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EEA563-4D76-404F-84CC-C84AFD15DD1B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AC4B97-89ED-471A-88D6-FAF6EAC15760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E03FD0-E9E9-4A38-95AA-1D6D46BCADCC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D1A223-247B-4560-820B-AD00E77A658B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5F1B2-D88D-4C10-9694-ECB9DF99997B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F9F6-991D-4EEC-A022-7C0DB15D6704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31FF3-9E3C-46A3-96EC-4FD09EF790CE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8D47AF-3744-4E0E-B169-3FF31613F30F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6BE86-4849-47C7-9AC4-B6B000B74C1B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51D1100-2A2B-45EA-9B56-B9BD7ED09712}" type="datetime1">
              <a:rPr lang="pl-PL" smtClean="0"/>
              <a:pPr/>
              <a:t>30.05.2017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Facebook </a:t>
            </a:r>
            <a:br>
              <a:rPr lang="pl-PL" dirty="0"/>
            </a:br>
            <a:r>
              <a:rPr lang="pl-PL" dirty="0"/>
              <a:t>dla biznesu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/>
              <a:t>Agnieszka Dudek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publikacji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Długość wpisów od 80 do 500 znaków (maksymalnie 4-5 linijek)</a:t>
            </a:r>
          </a:p>
          <a:p>
            <a:r>
              <a:rPr lang="pl-PL" b="1" dirty="0">
                <a:solidFill>
                  <a:srgbClr val="00B050"/>
                </a:solidFill>
              </a:rPr>
              <a:t>Wezwanie do działania w treści wpisu CTA </a:t>
            </a:r>
          </a:p>
          <a:p>
            <a:r>
              <a:rPr lang="pl-PL" b="1" dirty="0">
                <a:solidFill>
                  <a:srgbClr val="00B050"/>
                </a:solidFill>
              </a:rPr>
              <a:t>Pytania i zachęcenie do dyskusji w treści wpisu  </a:t>
            </a:r>
          </a:p>
          <a:p>
            <a:r>
              <a:rPr lang="pl-PL" b="1" dirty="0">
                <a:solidFill>
                  <a:srgbClr val="00B050"/>
                </a:solidFill>
              </a:rPr>
              <a:t>Różnorodność publikowanych formatów 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Budowanie społeczności </a:t>
            </a:r>
          </a:p>
          <a:p>
            <a:r>
              <a:rPr lang="pl-PL" b="1" dirty="0">
                <a:solidFill>
                  <a:srgbClr val="00B050"/>
                </a:solidFill>
              </a:rPr>
              <a:t> Dobór tematyki istotnej dla grupy docelowej – </a:t>
            </a:r>
            <a:r>
              <a:rPr lang="pl-PL" b="1" dirty="0" err="1">
                <a:solidFill>
                  <a:srgbClr val="00B050"/>
                </a:solidFill>
              </a:rPr>
              <a:t>content</a:t>
            </a:r>
            <a:r>
              <a:rPr lang="pl-PL" b="1" dirty="0">
                <a:solidFill>
                  <a:srgbClr val="00B050"/>
                </a:solidFill>
              </a:rPr>
              <a:t> marketing  </a:t>
            </a:r>
          </a:p>
          <a:p>
            <a:r>
              <a:rPr lang="pl-PL" b="1" dirty="0">
                <a:solidFill>
                  <a:srgbClr val="00B050"/>
                </a:solidFill>
              </a:rPr>
              <a:t>Wykorzystanie trendów i popularnych tematów – Real-</a:t>
            </a:r>
            <a:r>
              <a:rPr lang="pl-PL" b="1" dirty="0" err="1">
                <a:solidFill>
                  <a:srgbClr val="00B050"/>
                </a:solidFill>
              </a:rPr>
              <a:t>time</a:t>
            </a:r>
            <a:r>
              <a:rPr lang="pl-PL" b="1" dirty="0">
                <a:solidFill>
                  <a:srgbClr val="00B050"/>
                </a:solidFill>
              </a:rPr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2020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publikacji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/>
                </a:solidFill>
              </a:rPr>
              <a:t>Łączenie ze sobą różnych typów wpisów (np. graﬁka + link w opisie)  </a:t>
            </a:r>
          </a:p>
          <a:p>
            <a:r>
              <a:rPr lang="pl-PL" b="1" dirty="0">
                <a:solidFill>
                  <a:schemeClr val="tx2"/>
                </a:solidFill>
              </a:rPr>
              <a:t>„</a:t>
            </a:r>
            <a:r>
              <a:rPr lang="pl-PL" b="1" dirty="0" err="1">
                <a:solidFill>
                  <a:schemeClr val="tx2"/>
                </a:solidFill>
              </a:rPr>
              <a:t>Żebrolajki</a:t>
            </a:r>
            <a:r>
              <a:rPr lang="pl-PL" b="1" dirty="0">
                <a:solidFill>
                  <a:schemeClr val="tx2"/>
                </a:solidFill>
              </a:rPr>
              <a:t>”  </a:t>
            </a:r>
          </a:p>
          <a:p>
            <a:r>
              <a:rPr lang="pl-PL" b="1" dirty="0">
                <a:solidFill>
                  <a:schemeClr val="tx2"/>
                </a:solidFill>
              </a:rPr>
              <a:t>Bezcelowe wezwania do udostępnienia  </a:t>
            </a:r>
          </a:p>
          <a:p>
            <a:r>
              <a:rPr lang="pl-PL" b="1" dirty="0">
                <a:solidFill>
                  <a:schemeClr val="tx2"/>
                </a:solidFill>
              </a:rPr>
              <a:t>Wpisy jedynie sprzedażowe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2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Kryzysy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Zawsze dziękuj osobie opiniującej </a:t>
            </a:r>
          </a:p>
          <a:p>
            <a:r>
              <a:rPr lang="pl-PL" dirty="0"/>
              <a:t>Zawsze odpowiadaj na negatywne opinie </a:t>
            </a:r>
          </a:p>
          <a:p>
            <a:r>
              <a:rPr lang="pl-PL" dirty="0"/>
              <a:t>Nie kłóć się z internautami </a:t>
            </a:r>
          </a:p>
          <a:p>
            <a:r>
              <a:rPr lang="pl-PL" dirty="0"/>
              <a:t>Nie bój się przeprosić (jeśli opinia jest prawdziwa) </a:t>
            </a:r>
          </a:p>
          <a:p>
            <a:r>
              <a:rPr lang="pl-PL" dirty="0"/>
              <a:t>Odpowiadając na negatywną opinię zacznij od pozytywów Napraw problem i opowiedz jak to zrobiłeś (publicznie) </a:t>
            </a:r>
          </a:p>
          <a:p>
            <a:r>
              <a:rPr lang="pl-PL" dirty="0"/>
              <a:t>Spróbuj przekierować rozmowę na prywatny kanał (informacje o rozwiązaniu podaj do wiadomości publicznej)</a:t>
            </a:r>
          </a:p>
        </p:txBody>
      </p:sp>
    </p:spTree>
    <p:extLst>
      <p:ext uri="{BB962C8B-B14F-4D97-AF65-F5344CB8AC3E}">
        <p14:creationId xmlns:p14="http://schemas.microsoft.com/office/powerpoint/2010/main" val="2850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Facebook vs www+ piksel FB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86543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7098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/>
              <a:t>Dziękuję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korzystamy z </a:t>
            </a:r>
            <a:r>
              <a:rPr lang="pl-PL" dirty="0" err="1"/>
              <a:t>social</a:t>
            </a:r>
            <a:r>
              <a:rPr lang="pl-PL" dirty="0"/>
              <a:t> media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Odkrywamy nowe ﬁrmy, produkty, usługi  </a:t>
            </a:r>
          </a:p>
          <a:p>
            <a:endParaRPr lang="pl-PL" dirty="0"/>
          </a:p>
          <a:p>
            <a:r>
              <a:rPr lang="pl-PL" dirty="0"/>
              <a:t>Weryﬁkujemy wiarygodność podmiotów  </a:t>
            </a:r>
          </a:p>
          <a:p>
            <a:endParaRPr lang="pl-PL" dirty="0"/>
          </a:p>
          <a:p>
            <a:r>
              <a:rPr lang="pl-PL" dirty="0"/>
              <a:t>Szukamy i dzielimy się opiniami 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Szukamy informacji kontaktowych  </a:t>
            </a:r>
          </a:p>
          <a:p>
            <a:endParaRPr lang="pl-PL" dirty="0"/>
          </a:p>
          <a:p>
            <a:r>
              <a:rPr lang="pl-PL" dirty="0"/>
              <a:t>Oczekujemy wysokiego poziomu obsługi klienta  </a:t>
            </a:r>
          </a:p>
          <a:p>
            <a:endParaRPr lang="pl-PL" dirty="0"/>
          </a:p>
          <a:p>
            <a:r>
              <a:rPr lang="pl-PL" dirty="0"/>
              <a:t>Podejmujemy decyzje zakupowe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9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 analizy strony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/>
              <a:t>Nazwa strony </a:t>
            </a:r>
          </a:p>
          <a:p>
            <a:pPr marL="0" indent="0">
              <a:buNone/>
            </a:pPr>
            <a:r>
              <a:rPr lang="pl-PL" sz="7200" dirty="0"/>
              <a:t> </a:t>
            </a:r>
          </a:p>
          <a:p>
            <a:r>
              <a:rPr lang="pl-PL" sz="7200" dirty="0"/>
              <a:t>Przyjazny adres URL  </a:t>
            </a:r>
          </a:p>
          <a:p>
            <a:endParaRPr lang="pl-PL" sz="7200" dirty="0"/>
          </a:p>
          <a:p>
            <a:r>
              <a:rPr lang="pl-PL" sz="7200" dirty="0"/>
              <a:t>Prawidłowy rozmiar </a:t>
            </a:r>
            <a:r>
              <a:rPr lang="pl-PL" sz="7200" dirty="0" err="1"/>
              <a:t>cover</a:t>
            </a:r>
            <a:r>
              <a:rPr lang="pl-PL" sz="7200" dirty="0"/>
              <a:t> </a:t>
            </a:r>
            <a:r>
              <a:rPr lang="pl-PL" sz="7200" dirty="0" err="1"/>
              <a:t>photo</a:t>
            </a:r>
            <a:endParaRPr lang="pl-PL" sz="7200" dirty="0"/>
          </a:p>
          <a:p>
            <a:pPr marL="0" indent="0">
              <a:buNone/>
            </a:pPr>
            <a:r>
              <a:rPr lang="pl-PL" sz="7200" dirty="0"/>
              <a:t> </a:t>
            </a:r>
          </a:p>
          <a:p>
            <a:r>
              <a:rPr lang="pl-PL" sz="7200" dirty="0"/>
              <a:t> Odpowiednie wykorzystanie </a:t>
            </a:r>
            <a:r>
              <a:rPr lang="pl-PL" sz="7200" dirty="0" err="1"/>
              <a:t>cover</a:t>
            </a:r>
            <a:r>
              <a:rPr lang="pl-PL" sz="7200" dirty="0"/>
              <a:t> </a:t>
            </a:r>
            <a:r>
              <a:rPr lang="pl-PL" sz="7200" dirty="0" err="1"/>
              <a:t>photo</a:t>
            </a:r>
            <a:r>
              <a:rPr lang="pl-PL" sz="7200" dirty="0"/>
              <a:t>  </a:t>
            </a:r>
          </a:p>
          <a:p>
            <a:endParaRPr lang="pl-PL" sz="7200" dirty="0"/>
          </a:p>
          <a:p>
            <a:r>
              <a:rPr lang="pl-PL" sz="7200" dirty="0"/>
              <a:t>Prawidłowy rozmiar publikowanych graﬁk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Czytelność </a:t>
            </a:r>
            <a:r>
              <a:rPr lang="pl-PL" dirty="0" err="1"/>
              <a:t>avatara</a:t>
            </a:r>
            <a:r>
              <a:rPr lang="pl-PL" dirty="0"/>
              <a:t> w wersji „mini”   </a:t>
            </a:r>
          </a:p>
          <a:p>
            <a:r>
              <a:rPr lang="pl-PL" dirty="0"/>
              <a:t>Prawidłowa kategoria strony i opis  </a:t>
            </a:r>
          </a:p>
          <a:p>
            <a:r>
              <a:rPr lang="pl-PL" dirty="0"/>
              <a:t>Wartościowa sekcja „Polubione przez tę stronę” </a:t>
            </a:r>
          </a:p>
          <a:p>
            <a:r>
              <a:rPr lang="pl-PL" dirty="0"/>
              <a:t>  Różnorodność publikowanych typów wpisów  </a:t>
            </a:r>
          </a:p>
          <a:p>
            <a:r>
              <a:rPr lang="pl-PL" dirty="0" err="1"/>
              <a:t>Targetowanie</a:t>
            </a:r>
            <a:r>
              <a:rPr lang="pl-PL" dirty="0"/>
              <a:t> wpisów  </a:t>
            </a:r>
          </a:p>
          <a:p>
            <a:r>
              <a:rPr lang="pl-PL" dirty="0"/>
              <a:t>Duże miniatury we wpisach z linkami  </a:t>
            </a:r>
          </a:p>
          <a:p>
            <a:r>
              <a:rPr lang="pl-PL" dirty="0"/>
              <a:t>Prawidłowy rozmiar publikowanych graﬁk</a:t>
            </a:r>
          </a:p>
        </p:txBody>
      </p:sp>
    </p:spTree>
    <p:extLst>
      <p:ext uri="{BB962C8B-B14F-4D97-AF65-F5344CB8AC3E}">
        <p14:creationId xmlns:p14="http://schemas.microsoft.com/office/powerpoint/2010/main" val="32788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 analizy strony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Wykorzystanie „przypiętych” wpisów  </a:t>
            </a:r>
          </a:p>
          <a:p>
            <a:r>
              <a:rPr lang="pl-PL" dirty="0"/>
              <a:t>Wpisy z Call To Action</a:t>
            </a:r>
          </a:p>
          <a:p>
            <a:r>
              <a:rPr lang="pl-PL" dirty="0"/>
              <a:t>  Wykorzystanie cykli tematycznych  </a:t>
            </a:r>
          </a:p>
          <a:p>
            <a:r>
              <a:rPr lang="pl-PL" dirty="0"/>
              <a:t>Otwartość na fanów  </a:t>
            </a:r>
          </a:p>
          <a:p>
            <a:r>
              <a:rPr lang="pl-PL" dirty="0"/>
              <a:t>Możliwość wysłania wiadomości prywatnej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 Wysoka </a:t>
            </a:r>
            <a:r>
              <a:rPr lang="pl-PL" dirty="0" err="1"/>
              <a:t>responsywność</a:t>
            </a:r>
            <a:r>
              <a:rPr lang="pl-PL" dirty="0"/>
              <a:t>  </a:t>
            </a:r>
          </a:p>
          <a:p>
            <a:r>
              <a:rPr lang="pl-PL" dirty="0"/>
              <a:t> </a:t>
            </a:r>
            <a:r>
              <a:rPr lang="pl-PL" dirty="0" err="1"/>
              <a:t>Proaktywność</a:t>
            </a:r>
            <a:r>
              <a:rPr lang="pl-PL" dirty="0"/>
              <a:t> administratora</a:t>
            </a:r>
          </a:p>
          <a:p>
            <a:r>
              <a:rPr lang="pl-PL" dirty="0"/>
              <a:t>  Zgodność konkursów z regulaminem FB </a:t>
            </a:r>
          </a:p>
          <a:p>
            <a:r>
              <a:rPr lang="pl-PL" dirty="0"/>
              <a:t> Zaangażowanie na poziomie &gt;5%  </a:t>
            </a:r>
          </a:p>
          <a:p>
            <a:r>
              <a:rPr lang="pl-PL" dirty="0"/>
              <a:t>Dopasowanie godzin publikacji  </a:t>
            </a:r>
          </a:p>
          <a:p>
            <a:r>
              <a:rPr lang="pl-PL" dirty="0"/>
              <a:t>Podział komunikacji 70-20-10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 wpisu, a zasięg organiczny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VIDEO                     8,7%</a:t>
            </a:r>
          </a:p>
          <a:p>
            <a:endParaRPr lang="pl-PL" dirty="0"/>
          </a:p>
          <a:p>
            <a:r>
              <a:rPr lang="pl-PL" dirty="0"/>
              <a:t>STATUS                     5,8%</a:t>
            </a:r>
          </a:p>
          <a:p>
            <a:endParaRPr lang="pl-PL" dirty="0"/>
          </a:p>
          <a:p>
            <a:r>
              <a:rPr lang="pl-PL" dirty="0"/>
              <a:t>LINK                           5,3 %</a:t>
            </a:r>
          </a:p>
          <a:p>
            <a:endParaRPr lang="pl-PL" dirty="0"/>
          </a:p>
          <a:p>
            <a:r>
              <a:rPr lang="pl-PL" dirty="0"/>
              <a:t>FOTO                        3,7 %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FACEBOOK LIVE               9,1 %</a:t>
            </a:r>
          </a:p>
        </p:txBody>
      </p:sp>
      <p:sp>
        <p:nvSpPr>
          <p:cNvPr id="5" name="Strzałka: w prawo 4"/>
          <p:cNvSpPr/>
          <p:nvPr/>
        </p:nvSpPr>
        <p:spPr>
          <a:xfrm>
            <a:off x="2854052" y="1701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/>
          <p:cNvSpPr/>
          <p:nvPr/>
        </p:nvSpPr>
        <p:spPr>
          <a:xfrm>
            <a:off x="2854052" y="28948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/>
          <p:cNvSpPr/>
          <p:nvPr/>
        </p:nvSpPr>
        <p:spPr>
          <a:xfrm>
            <a:off x="2854052" y="40878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/>
          <p:cNvSpPr/>
          <p:nvPr/>
        </p:nvSpPr>
        <p:spPr>
          <a:xfrm>
            <a:off x="2921583" y="51308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/>
          <p:cNvSpPr/>
          <p:nvPr/>
        </p:nvSpPr>
        <p:spPr>
          <a:xfrm>
            <a:off x="9190756" y="3452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wygenerować zasięg organiczny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Więcej wpisów</a:t>
            </a:r>
          </a:p>
          <a:p>
            <a:r>
              <a:rPr lang="pl-PL" dirty="0"/>
              <a:t>Wysoka jakość treści</a:t>
            </a:r>
          </a:p>
          <a:p>
            <a:r>
              <a:rPr lang="pl-PL" dirty="0"/>
              <a:t>Stworzenie społeczności</a:t>
            </a:r>
          </a:p>
          <a:p>
            <a:r>
              <a:rPr lang="pl-PL" dirty="0"/>
              <a:t>Nie automatyzuj wszystkiego</a:t>
            </a:r>
          </a:p>
          <a:p>
            <a:r>
              <a:rPr lang="pl-PL" dirty="0"/>
              <a:t>Nie ograniczaj się do promowania swoich produktów i usług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Świeży kontent, czyli mamy coś czego nie mają inni</a:t>
            </a:r>
          </a:p>
          <a:p>
            <a:r>
              <a:rPr lang="pl-PL" dirty="0"/>
              <a:t>Stwórz grupę</a:t>
            </a:r>
          </a:p>
          <a:p>
            <a:r>
              <a:rPr lang="pl-PL" dirty="0"/>
              <a:t>Współpracuj z innymi fanpage</a:t>
            </a:r>
          </a:p>
          <a:p>
            <a:r>
              <a:rPr lang="pl-PL" dirty="0"/>
              <a:t>Zadawaj pytania</a:t>
            </a:r>
          </a:p>
          <a:p>
            <a:r>
              <a:rPr lang="pl-PL" dirty="0"/>
              <a:t>Facebook live</a:t>
            </a:r>
          </a:p>
        </p:txBody>
      </p:sp>
    </p:spTree>
    <p:extLst>
      <p:ext uri="{BB962C8B-B14F-4D97-AF65-F5344CB8AC3E}">
        <p14:creationId xmlns:p14="http://schemas.microsoft.com/office/powerpoint/2010/main" val="2010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Zasięg organiczny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Postuj</a:t>
            </a:r>
            <a:r>
              <a:rPr lang="pl-PL" dirty="0"/>
              <a:t> w weekendy święta i w wakacje!!</a:t>
            </a:r>
          </a:p>
          <a:p>
            <a:r>
              <a:rPr lang="pl-PL" dirty="0"/>
              <a:t>Odnoś się do bieżących wydarzeń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…….analizuj statystyki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i</a:t>
            </a:r>
            <a:r>
              <a:rPr lang="pl-PL" b="1" dirty="0"/>
              <a:t>…..</a:t>
            </a:r>
            <a:r>
              <a:rPr lang="pl-PL" sz="3600" b="1" dirty="0"/>
              <a:t>BĄDŹ KONSEKWENTNY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081755"/>
            <a:ext cx="4976812" cy="3710489"/>
          </a:xfrm>
        </p:spPr>
      </p:pic>
    </p:spTree>
    <p:extLst>
      <p:ext uri="{BB962C8B-B14F-4D97-AF65-F5344CB8AC3E}">
        <p14:creationId xmlns:p14="http://schemas.microsoft.com/office/powerpoint/2010/main" val="21801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firma dzieli się </a:t>
            </a:r>
            <a:r>
              <a:rPr lang="pl-PL" dirty="0" err="1"/>
              <a:t>contentem</a:t>
            </a:r>
            <a:r>
              <a:rPr lang="pl-PL" dirty="0"/>
              <a:t>,</a:t>
            </a:r>
            <a:br>
              <a:rPr lang="pl-PL" dirty="0"/>
            </a:br>
            <a:r>
              <a:rPr lang="pl-PL" sz="2400" dirty="0"/>
              <a:t>najbardziej doceniasz gdy jest….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Użyteczny- rozrywkowy i/lub inspiracyjny</a:t>
            </a:r>
          </a:p>
          <a:p>
            <a:r>
              <a:rPr lang="pl-PL" dirty="0"/>
              <a:t>Informacyjny</a:t>
            </a:r>
          </a:p>
          <a:p>
            <a:r>
              <a:rPr lang="pl-PL" dirty="0"/>
              <a:t>Pozwalające na rozwój  i poszerzenie wiedzy</a:t>
            </a:r>
          </a:p>
          <a:p>
            <a:r>
              <a:rPr lang="pl-PL" dirty="0"/>
              <a:t>Rozwój osobisty   </a:t>
            </a:r>
          </a:p>
          <a:p>
            <a:r>
              <a:rPr lang="pl-PL" dirty="0"/>
              <a:t>Rozrywkowy  </a:t>
            </a:r>
          </a:p>
          <a:p>
            <a:r>
              <a:rPr lang="pl-PL" dirty="0"/>
              <a:t>Zdobywanie wiedzy  </a:t>
            </a:r>
          </a:p>
          <a:p>
            <a:r>
              <a:rPr lang="pl-PL" dirty="0"/>
              <a:t>Relacyjny 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7212013" y="1701800"/>
            <a:ext cx="4976812" cy="44704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5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zatem……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 90% informacji dostarczanych do mózgu to treści wizualne.  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 Są one przetwarzane 60 000 razy szybciej niż treści tekstowe!!!!!!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88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0</TotalTime>
  <Words>420</Words>
  <Application>Microsoft Office PowerPoint</Application>
  <PresentationFormat>Niestandardowy</PresentationFormat>
  <Paragraphs>118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Książki 16:9</vt:lpstr>
      <vt:lpstr>Facebook  dla biznesu</vt:lpstr>
      <vt:lpstr>Jak korzystamy z social media</vt:lpstr>
      <vt:lpstr>Klucz analizy strony</vt:lpstr>
      <vt:lpstr>Klucz analizy strony</vt:lpstr>
      <vt:lpstr>Typ wpisu, a zasięg organiczny</vt:lpstr>
      <vt:lpstr>Jak wygenerować zasięg organiczny</vt:lpstr>
      <vt:lpstr>Zasięg organiczny c.d.</vt:lpstr>
      <vt:lpstr>Kiedy firma dzieli się contentem, najbardziej doceniasz gdy jest….</vt:lpstr>
      <vt:lpstr>a zatem……</vt:lpstr>
      <vt:lpstr>Zasady publikacji</vt:lpstr>
      <vt:lpstr>Zasady publikacji</vt:lpstr>
      <vt:lpstr>Kryzysy</vt:lpstr>
      <vt:lpstr> Facebook vs www+ piksel FB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2017-05-07T17:25:54Z</dcterms:created>
  <dcterms:modified xsi:type="dcterms:W3CDTF">2017-05-30T07:08:16Z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