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8.xml" ContentType="application/vnd.openxmlformats-officedocument.presentationml.slideMaster+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diagrams/colors4.xml" ContentType="application/vnd.openxmlformats-officedocument.drawingml.diagramColors+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drawing8.xml" ContentType="application/vnd.ms-office.drawingml.diagramDrawing+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Masters/slideMaster6.xml" ContentType="application/vnd.openxmlformats-officedocument.presentationml.slideMaster+xml"/>
  <Override PartName="/ppt/slides/slide79.xml" ContentType="application/vnd.openxmlformats-officedocument.presentationml.slide+xml"/>
  <Override PartName="/ppt/slides/slide109.xml" ContentType="application/vnd.openxmlformats-officedocument.presentationml.slide+xml"/>
  <Override PartName="/ppt/theme/theme8.xml" ContentType="application/vnd.openxmlformats-officedocument.them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slideMasters/slideMaster7.xml" ContentType="application/vnd.openxmlformats-officedocument.presentationml.slideMaster+xml"/>
  <Override PartName="/ppt/slides/slide98.xml" ContentType="application/vnd.openxmlformats-officedocument.presentationml.slide+xml"/>
  <Override PartName="/ppt/theme/theme9.xml" ContentType="application/vnd.openxmlformats-officedocument.them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slideLayouts/slideLayout88.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22" r:id="rId4"/>
    <p:sldMasterId id="2147483770" r:id="rId5"/>
    <p:sldMasterId id="2147483734" r:id="rId6"/>
    <p:sldMasterId id="2147483746" r:id="rId7"/>
    <p:sldMasterId id="2147483758" r:id="rId8"/>
  </p:sldMasterIdLst>
  <p:notesMasterIdLst>
    <p:notesMasterId r:id="rId120"/>
  </p:notesMasterIdLst>
  <p:sldIdLst>
    <p:sldId id="348" r:id="rId9"/>
    <p:sldId id="504" r:id="rId10"/>
    <p:sldId id="505" r:id="rId11"/>
    <p:sldId id="506" r:id="rId12"/>
    <p:sldId id="507" r:id="rId13"/>
    <p:sldId id="508" r:id="rId14"/>
    <p:sldId id="509" r:id="rId15"/>
    <p:sldId id="510" r:id="rId16"/>
    <p:sldId id="511" r:id="rId17"/>
    <p:sldId id="512" r:id="rId18"/>
    <p:sldId id="576" r:id="rId19"/>
    <p:sldId id="513" r:id="rId20"/>
    <p:sldId id="514" r:id="rId21"/>
    <p:sldId id="515" r:id="rId22"/>
    <p:sldId id="516" r:id="rId23"/>
    <p:sldId id="517" r:id="rId24"/>
    <p:sldId id="518" r:id="rId25"/>
    <p:sldId id="561" r:id="rId26"/>
    <p:sldId id="562" r:id="rId27"/>
    <p:sldId id="563" r:id="rId28"/>
    <p:sldId id="564" r:id="rId29"/>
    <p:sldId id="565" r:id="rId30"/>
    <p:sldId id="519" r:id="rId31"/>
    <p:sldId id="520" r:id="rId32"/>
    <p:sldId id="521" r:id="rId33"/>
    <p:sldId id="522" r:id="rId34"/>
    <p:sldId id="523" r:id="rId35"/>
    <p:sldId id="524" r:id="rId36"/>
    <p:sldId id="525" r:id="rId37"/>
    <p:sldId id="526" r:id="rId38"/>
    <p:sldId id="527" r:id="rId39"/>
    <p:sldId id="566" r:id="rId40"/>
    <p:sldId id="567" r:id="rId41"/>
    <p:sldId id="568" r:id="rId42"/>
    <p:sldId id="528" r:id="rId43"/>
    <p:sldId id="529" r:id="rId44"/>
    <p:sldId id="530" r:id="rId45"/>
    <p:sldId id="531" r:id="rId46"/>
    <p:sldId id="532" r:id="rId47"/>
    <p:sldId id="533" r:id="rId48"/>
    <p:sldId id="534" r:id="rId49"/>
    <p:sldId id="535" r:id="rId50"/>
    <p:sldId id="536" r:id="rId51"/>
    <p:sldId id="537" r:id="rId52"/>
    <p:sldId id="538" r:id="rId53"/>
    <p:sldId id="539" r:id="rId54"/>
    <p:sldId id="579" r:id="rId55"/>
    <p:sldId id="580" r:id="rId56"/>
    <p:sldId id="581" r:id="rId57"/>
    <p:sldId id="582" r:id="rId58"/>
    <p:sldId id="583" r:id="rId59"/>
    <p:sldId id="543" r:id="rId60"/>
    <p:sldId id="584" r:id="rId61"/>
    <p:sldId id="585" r:id="rId62"/>
    <p:sldId id="586" r:id="rId63"/>
    <p:sldId id="587" r:id="rId64"/>
    <p:sldId id="547" r:id="rId65"/>
    <p:sldId id="548" r:id="rId66"/>
    <p:sldId id="549" r:id="rId67"/>
    <p:sldId id="588" r:id="rId68"/>
    <p:sldId id="406" r:id="rId69"/>
    <p:sldId id="499" r:id="rId70"/>
    <p:sldId id="500" r:id="rId71"/>
    <p:sldId id="574" r:id="rId72"/>
    <p:sldId id="552" r:id="rId73"/>
    <p:sldId id="554" r:id="rId74"/>
    <p:sldId id="555" r:id="rId75"/>
    <p:sldId id="556" r:id="rId76"/>
    <p:sldId id="557" r:id="rId77"/>
    <p:sldId id="558" r:id="rId78"/>
    <p:sldId id="559" r:id="rId79"/>
    <p:sldId id="560" r:id="rId80"/>
    <p:sldId id="404" r:id="rId81"/>
    <p:sldId id="417" r:id="rId82"/>
    <p:sldId id="416" r:id="rId83"/>
    <p:sldId id="415" r:id="rId84"/>
    <p:sldId id="498" r:id="rId85"/>
    <p:sldId id="414" r:id="rId86"/>
    <p:sldId id="421" r:id="rId87"/>
    <p:sldId id="496" r:id="rId88"/>
    <p:sldId id="501" r:id="rId89"/>
    <p:sldId id="577" r:id="rId90"/>
    <p:sldId id="578" r:id="rId91"/>
    <p:sldId id="420" r:id="rId92"/>
    <p:sldId id="419" r:id="rId93"/>
    <p:sldId id="418" r:id="rId94"/>
    <p:sldId id="412" r:id="rId95"/>
    <p:sldId id="429" r:id="rId96"/>
    <p:sldId id="428" r:id="rId97"/>
    <p:sldId id="427" r:id="rId98"/>
    <p:sldId id="426" r:id="rId99"/>
    <p:sldId id="425" r:id="rId100"/>
    <p:sldId id="424" r:id="rId101"/>
    <p:sldId id="423" r:id="rId102"/>
    <p:sldId id="422" r:id="rId103"/>
    <p:sldId id="432" r:id="rId104"/>
    <p:sldId id="431" r:id="rId105"/>
    <p:sldId id="430" r:id="rId106"/>
    <p:sldId id="571" r:id="rId107"/>
    <p:sldId id="572" r:id="rId108"/>
    <p:sldId id="573" r:id="rId109"/>
    <p:sldId id="475" r:id="rId110"/>
    <p:sldId id="474" r:id="rId111"/>
    <p:sldId id="477" r:id="rId112"/>
    <p:sldId id="372" r:id="rId113"/>
    <p:sldId id="482" r:id="rId114"/>
    <p:sldId id="485" r:id="rId115"/>
    <p:sldId id="483" r:id="rId116"/>
    <p:sldId id="486" r:id="rId117"/>
    <p:sldId id="487" r:id="rId118"/>
    <p:sldId id="575" r:id="rId119"/>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7500" autoAdjust="0"/>
  </p:normalViewPr>
  <p:slideViewPr>
    <p:cSldViewPr snapToGrid="0">
      <p:cViewPr varScale="1">
        <p:scale>
          <a:sx n="110" d="100"/>
          <a:sy n="110" d="100"/>
        </p:scale>
        <p:origin x="-152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36"/>
    </p:cViewPr>
  </p:sorterViewPr>
  <p:notesViewPr>
    <p:cSldViewPr snapToGrid="0">
      <p:cViewPr varScale="1">
        <p:scale>
          <a:sx n="79" d="100"/>
          <a:sy n="79" d="100"/>
        </p:scale>
        <p:origin x="-3924"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s>
</file>

<file path=ppt/diagrams/_rels/data10.xml.rels><?xml version="1.0" encoding="UTF-8" standalone="yes"?>
<Relationships xmlns="http://schemas.openxmlformats.org/package/2006/relationships"><Relationship Id="rId1" Type="http://schemas.openxmlformats.org/officeDocument/2006/relationships/image" Target="../media/image42.jpeg"/></Relationships>
</file>

<file path=ppt/diagrams/_rels/data11.xml.rels><?xml version="1.0" encoding="UTF-8" standalone="yes"?>
<Relationships xmlns="http://schemas.openxmlformats.org/package/2006/relationships"><Relationship Id="rId1" Type="http://schemas.openxmlformats.org/officeDocument/2006/relationships/image" Target="../media/image42.jpeg"/></Relationships>
</file>

<file path=ppt/diagrams/_rels/data12.xml.rels><?xml version="1.0" encoding="UTF-8" standalone="yes"?>
<Relationships xmlns="http://schemas.openxmlformats.org/package/2006/relationships"><Relationship Id="rId1" Type="http://schemas.openxmlformats.org/officeDocument/2006/relationships/image" Target="../media/image42.jpeg"/></Relationships>
</file>

<file path=ppt/diagrams/_rels/data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ata8.xml.rels><?xml version="1.0" encoding="UTF-8" standalone="yes"?>
<Relationships xmlns="http://schemas.openxmlformats.org/package/2006/relationships"><Relationship Id="rId1" Type="http://schemas.openxmlformats.org/officeDocument/2006/relationships/image" Target="../media/image42.jpeg"/></Relationships>
</file>

<file path=ppt/diagrams/_rels/data9.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image" Target="../media/image40.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B6E9D-CE36-4545-9C8F-837FC681DD7D}" type="doc">
      <dgm:prSet loTypeId="urn:microsoft.com/office/officeart/2005/8/layout/balance1" loCatId="relationship" qsTypeId="urn:microsoft.com/office/officeart/2005/8/quickstyle/3d2" qsCatId="3D" csTypeId="urn:microsoft.com/office/officeart/2005/8/colors/colorful1#1" csCatId="colorful" phldr="1"/>
      <dgm:spPr/>
      <dgm:t>
        <a:bodyPr/>
        <a:lstStyle/>
        <a:p>
          <a:endParaRPr lang="pl-PL"/>
        </a:p>
      </dgm:t>
    </dgm:pt>
    <dgm:pt modelId="{F3DC1E30-9CD7-4238-9BFD-9A264DE7CA81}">
      <dgm:prSet phldrT="[Tekst]"/>
      <dgm:spPr/>
      <dgm:t>
        <a:bodyPr/>
        <a:lstStyle/>
        <a:p>
          <a:r>
            <a:rPr lang="pl-PL" dirty="0" smtClean="0"/>
            <a:t>Programy krajowe</a:t>
          </a:r>
          <a:endParaRPr lang="pl-PL" dirty="0"/>
        </a:p>
      </dgm:t>
    </dgm:pt>
    <dgm:pt modelId="{CAD354E1-8173-4BA4-9D0C-3431B76B1AA4}" type="parTrans" cxnId="{FB027E7D-6903-4957-AFAE-367545C4DE08}">
      <dgm:prSet/>
      <dgm:spPr/>
      <dgm:t>
        <a:bodyPr/>
        <a:lstStyle/>
        <a:p>
          <a:endParaRPr lang="pl-PL"/>
        </a:p>
      </dgm:t>
    </dgm:pt>
    <dgm:pt modelId="{F3BFF82A-FE06-41D7-B0F1-B56204A5E4DA}" type="sibTrans" cxnId="{FB027E7D-6903-4957-AFAE-367545C4DE08}">
      <dgm:prSet/>
      <dgm:spPr/>
      <dgm:t>
        <a:bodyPr/>
        <a:lstStyle/>
        <a:p>
          <a:endParaRPr lang="pl-PL"/>
        </a:p>
      </dgm:t>
    </dgm:pt>
    <dgm:pt modelId="{79097DBC-630F-4C20-85EA-7867360C1DF6}">
      <dgm:prSet phldrT="[Tekst]"/>
      <dgm:spPr/>
      <dgm:t>
        <a:bodyPr/>
        <a:lstStyle/>
        <a:p>
          <a:r>
            <a:rPr lang="pl-PL" dirty="0" smtClean="0"/>
            <a:t>POIR:</a:t>
          </a:r>
          <a:br>
            <a:rPr lang="pl-PL" dirty="0" smtClean="0"/>
          </a:br>
          <a:r>
            <a:rPr lang="pl-PL" dirty="0" smtClean="0"/>
            <a:t>759 mln EUR</a:t>
          </a:r>
          <a:endParaRPr lang="pl-PL" dirty="0"/>
        </a:p>
      </dgm:t>
    </dgm:pt>
    <dgm:pt modelId="{B6400930-B49C-4E1E-8147-0C01F90316CD}" type="parTrans" cxnId="{63222B79-2FD2-4807-A5B9-3D2C5874C597}">
      <dgm:prSet/>
      <dgm:spPr/>
      <dgm:t>
        <a:bodyPr/>
        <a:lstStyle/>
        <a:p>
          <a:endParaRPr lang="pl-PL"/>
        </a:p>
      </dgm:t>
    </dgm:pt>
    <dgm:pt modelId="{BF58A754-F86B-4A70-B04C-9064EEF5FD90}" type="sibTrans" cxnId="{63222B79-2FD2-4807-A5B9-3D2C5874C597}">
      <dgm:prSet/>
      <dgm:spPr/>
      <dgm:t>
        <a:bodyPr/>
        <a:lstStyle/>
        <a:p>
          <a:endParaRPr lang="pl-PL"/>
        </a:p>
      </dgm:t>
    </dgm:pt>
    <dgm:pt modelId="{8C07216A-C387-4302-995A-83A709DAF2C2}">
      <dgm:prSet phldrT="[Tekst]"/>
      <dgm:spPr/>
      <dgm:t>
        <a:bodyPr/>
        <a:lstStyle/>
        <a:p>
          <a:r>
            <a:rPr lang="pl-PL" dirty="0" smtClean="0"/>
            <a:t>RPO WM 2014-2020</a:t>
          </a:r>
          <a:endParaRPr lang="pl-PL" dirty="0"/>
        </a:p>
      </dgm:t>
    </dgm:pt>
    <dgm:pt modelId="{F2A5BA94-D47D-4357-A4AD-CF2E4045EFA0}" type="parTrans" cxnId="{516B0136-5C76-40AA-9C31-DC9A995F4E0B}">
      <dgm:prSet/>
      <dgm:spPr/>
      <dgm:t>
        <a:bodyPr/>
        <a:lstStyle/>
        <a:p>
          <a:endParaRPr lang="pl-PL"/>
        </a:p>
      </dgm:t>
    </dgm:pt>
    <dgm:pt modelId="{173ABE68-8DDB-436B-BD0A-C869A5521EC3}" type="sibTrans" cxnId="{516B0136-5C76-40AA-9C31-DC9A995F4E0B}">
      <dgm:prSet/>
      <dgm:spPr/>
      <dgm:t>
        <a:bodyPr/>
        <a:lstStyle/>
        <a:p>
          <a:endParaRPr lang="pl-PL"/>
        </a:p>
      </dgm:t>
    </dgm:pt>
    <dgm:pt modelId="{606038E7-ED2C-4D2D-9F31-0552DAAEC85C}">
      <dgm:prSet phldrT="[Tekst]"/>
      <dgm:spPr/>
      <dgm:t>
        <a:bodyPr/>
        <a:lstStyle/>
        <a:p>
          <a:r>
            <a:rPr lang="pl-PL" b="1" dirty="0" smtClean="0">
              <a:latin typeface="Calibri"/>
              <a:ea typeface="Times New Roman"/>
              <a:cs typeface="Times New Roman"/>
            </a:rPr>
            <a:t>2,08 mld EUR </a:t>
          </a:r>
          <a:endParaRPr lang="pl-PL" dirty="0"/>
        </a:p>
      </dgm:t>
    </dgm:pt>
    <dgm:pt modelId="{9641B743-858C-4020-A0B3-320E10AAD6FD}" type="parTrans" cxnId="{16D08CA3-27DA-4C04-B0F0-52B6C6638352}">
      <dgm:prSet/>
      <dgm:spPr/>
      <dgm:t>
        <a:bodyPr/>
        <a:lstStyle/>
        <a:p>
          <a:endParaRPr lang="pl-PL"/>
        </a:p>
      </dgm:t>
    </dgm:pt>
    <dgm:pt modelId="{A24AD88B-29A9-4A04-A74E-FBEFFF429B8D}" type="sibTrans" cxnId="{16D08CA3-27DA-4C04-B0F0-52B6C6638352}">
      <dgm:prSet/>
      <dgm:spPr/>
      <dgm:t>
        <a:bodyPr/>
        <a:lstStyle/>
        <a:p>
          <a:endParaRPr lang="pl-PL"/>
        </a:p>
      </dgm:t>
    </dgm:pt>
    <dgm:pt modelId="{3A7263C6-C71C-4866-9C4D-53F2E293A4FA}">
      <dgm:prSet phldrT="[Tekst]"/>
      <dgm:spPr/>
      <dgm:t>
        <a:bodyPr/>
        <a:lstStyle/>
        <a:p>
          <a:r>
            <a:rPr lang="pl-PL" dirty="0" smtClean="0"/>
            <a:t>POWER: </a:t>
          </a:r>
        </a:p>
        <a:p>
          <a:r>
            <a:rPr lang="pl-PL" dirty="0" smtClean="0"/>
            <a:t>568 mln EUR</a:t>
          </a:r>
          <a:endParaRPr lang="pl-PL" dirty="0"/>
        </a:p>
      </dgm:t>
    </dgm:pt>
    <dgm:pt modelId="{066E2D43-DE2A-4C17-8FA0-053D99679117}" type="parTrans" cxnId="{56867D9D-902A-48C8-A75E-B8BC5E72D9B3}">
      <dgm:prSet/>
      <dgm:spPr/>
      <dgm:t>
        <a:bodyPr/>
        <a:lstStyle/>
        <a:p>
          <a:endParaRPr lang="pl-PL"/>
        </a:p>
      </dgm:t>
    </dgm:pt>
    <dgm:pt modelId="{A6B3C218-D982-4115-A697-A5D0E15A09B2}" type="sibTrans" cxnId="{56867D9D-902A-48C8-A75E-B8BC5E72D9B3}">
      <dgm:prSet/>
      <dgm:spPr/>
      <dgm:t>
        <a:bodyPr/>
        <a:lstStyle/>
        <a:p>
          <a:endParaRPr lang="pl-PL"/>
        </a:p>
      </dgm:t>
    </dgm:pt>
    <dgm:pt modelId="{B52BBF67-A4FF-4BD7-947D-A2D7B3E9D07C}">
      <dgm:prSet phldrT="[Tekst]"/>
      <dgm:spPr/>
      <dgm:t>
        <a:bodyPr/>
        <a:lstStyle/>
        <a:p>
          <a:r>
            <a:rPr lang="pl-PL" dirty="0" smtClean="0"/>
            <a:t>POIŚ: </a:t>
          </a:r>
          <a:br>
            <a:rPr lang="pl-PL" dirty="0" smtClean="0"/>
          </a:br>
          <a:r>
            <a:rPr lang="pl-PL" dirty="0" smtClean="0"/>
            <a:t>182 mln EUR</a:t>
          </a:r>
          <a:endParaRPr lang="pl-PL" dirty="0"/>
        </a:p>
      </dgm:t>
    </dgm:pt>
    <dgm:pt modelId="{5FA531BE-52C0-4C49-8AD6-35C7687CF242}" type="parTrans" cxnId="{7F642F26-7139-41D9-9B62-15167B16B55A}">
      <dgm:prSet/>
      <dgm:spPr/>
      <dgm:t>
        <a:bodyPr/>
        <a:lstStyle/>
        <a:p>
          <a:endParaRPr lang="pl-PL"/>
        </a:p>
      </dgm:t>
    </dgm:pt>
    <dgm:pt modelId="{531FA4C5-DCFB-4CD3-BD0B-781DBE07E9C7}" type="sibTrans" cxnId="{7F642F26-7139-41D9-9B62-15167B16B55A}">
      <dgm:prSet/>
      <dgm:spPr/>
      <dgm:t>
        <a:bodyPr/>
        <a:lstStyle/>
        <a:p>
          <a:endParaRPr lang="pl-PL"/>
        </a:p>
      </dgm:t>
    </dgm:pt>
    <dgm:pt modelId="{E3A665E2-20A6-44F9-A01B-EBE15BB135CD}">
      <dgm:prSet/>
      <dgm:spPr/>
      <dgm:t>
        <a:bodyPr/>
        <a:lstStyle/>
        <a:p>
          <a:r>
            <a:rPr lang="pl-PL" dirty="0" smtClean="0"/>
            <a:t>POPC: </a:t>
          </a:r>
          <a:br>
            <a:rPr lang="pl-PL" dirty="0" smtClean="0"/>
          </a:br>
          <a:r>
            <a:rPr lang="pl-PL" dirty="0" smtClean="0"/>
            <a:t>149 mln EUR </a:t>
          </a:r>
          <a:endParaRPr lang="pl-PL" dirty="0"/>
        </a:p>
      </dgm:t>
    </dgm:pt>
    <dgm:pt modelId="{7ACB0652-9F6E-4D3F-8024-80FD5FE7EDFA}" type="sibTrans" cxnId="{14B9B92E-D0EC-4D70-97C9-2080B0637D3A}">
      <dgm:prSet/>
      <dgm:spPr/>
      <dgm:t>
        <a:bodyPr/>
        <a:lstStyle/>
        <a:p>
          <a:endParaRPr lang="pl-PL"/>
        </a:p>
      </dgm:t>
    </dgm:pt>
    <dgm:pt modelId="{26585186-211A-46EB-89D5-B6F8E3355D43}" type="parTrans" cxnId="{14B9B92E-D0EC-4D70-97C9-2080B0637D3A}">
      <dgm:prSet/>
      <dgm:spPr/>
      <dgm:t>
        <a:bodyPr/>
        <a:lstStyle/>
        <a:p>
          <a:endParaRPr lang="pl-PL"/>
        </a:p>
      </dgm:t>
    </dgm:pt>
    <dgm:pt modelId="{EEEC5A8C-0FF6-4DC7-A6D2-4316D51F2195}">
      <dgm:prSet/>
      <dgm:spPr/>
      <dgm:t>
        <a:bodyPr/>
        <a:lstStyle/>
        <a:p>
          <a:endParaRPr lang="pl-PL" dirty="0"/>
        </a:p>
      </dgm:t>
    </dgm:pt>
    <dgm:pt modelId="{BB5D1659-F24E-4B7C-BD50-F2C90C12B954}" type="parTrans" cxnId="{BD3445C8-A88C-4B69-ABD9-81FC2941F501}">
      <dgm:prSet/>
      <dgm:spPr/>
      <dgm:t>
        <a:bodyPr/>
        <a:lstStyle/>
        <a:p>
          <a:endParaRPr lang="pl-PL"/>
        </a:p>
      </dgm:t>
    </dgm:pt>
    <dgm:pt modelId="{BC53FF8F-E12B-4622-AB44-B470E3478CAF}" type="sibTrans" cxnId="{BD3445C8-A88C-4B69-ABD9-81FC2941F501}">
      <dgm:prSet/>
      <dgm:spPr/>
      <dgm:t>
        <a:bodyPr/>
        <a:lstStyle/>
        <a:p>
          <a:endParaRPr lang="pl-PL"/>
        </a:p>
      </dgm:t>
    </dgm:pt>
    <dgm:pt modelId="{C746299E-FC2D-4DF3-BE02-32459D06895D}" type="pres">
      <dgm:prSet presAssocID="{ACAB6E9D-CE36-4545-9C8F-837FC681DD7D}" presName="outerComposite" presStyleCnt="0">
        <dgm:presLayoutVars>
          <dgm:chMax val="2"/>
          <dgm:animLvl val="lvl"/>
          <dgm:resizeHandles val="exact"/>
        </dgm:presLayoutVars>
      </dgm:prSet>
      <dgm:spPr/>
      <dgm:t>
        <a:bodyPr/>
        <a:lstStyle/>
        <a:p>
          <a:endParaRPr lang="pl-PL"/>
        </a:p>
      </dgm:t>
    </dgm:pt>
    <dgm:pt modelId="{D60B0D2E-A624-4553-9544-EC5D517A0487}" type="pres">
      <dgm:prSet presAssocID="{ACAB6E9D-CE36-4545-9C8F-837FC681DD7D}" presName="dummyMaxCanvas" presStyleCnt="0"/>
      <dgm:spPr/>
    </dgm:pt>
    <dgm:pt modelId="{EA457258-331A-491F-A25F-47C7F00C6840}" type="pres">
      <dgm:prSet presAssocID="{ACAB6E9D-CE36-4545-9C8F-837FC681DD7D}" presName="parentComposite" presStyleCnt="0"/>
      <dgm:spPr/>
    </dgm:pt>
    <dgm:pt modelId="{67E1DA97-6235-4E45-806A-2D63C4A84283}" type="pres">
      <dgm:prSet presAssocID="{ACAB6E9D-CE36-4545-9C8F-837FC681DD7D}" presName="parent1" presStyleLbl="alignAccFollowNode1" presStyleIdx="0" presStyleCnt="4" custLinFactNeighborX="9501">
        <dgm:presLayoutVars>
          <dgm:chMax val="4"/>
        </dgm:presLayoutVars>
      </dgm:prSet>
      <dgm:spPr/>
      <dgm:t>
        <a:bodyPr/>
        <a:lstStyle/>
        <a:p>
          <a:endParaRPr lang="pl-PL"/>
        </a:p>
      </dgm:t>
    </dgm:pt>
    <dgm:pt modelId="{B8974849-9848-4C59-BACF-893F1D4036C4}" type="pres">
      <dgm:prSet presAssocID="{ACAB6E9D-CE36-4545-9C8F-837FC681DD7D}" presName="parent2" presStyleLbl="alignAccFollowNode1" presStyleIdx="1" presStyleCnt="4">
        <dgm:presLayoutVars>
          <dgm:chMax val="4"/>
        </dgm:presLayoutVars>
      </dgm:prSet>
      <dgm:spPr/>
      <dgm:t>
        <a:bodyPr/>
        <a:lstStyle/>
        <a:p>
          <a:endParaRPr lang="pl-PL"/>
        </a:p>
      </dgm:t>
    </dgm:pt>
    <dgm:pt modelId="{BD43F161-5797-4EF3-8C70-DFCE9E2CAFF8}" type="pres">
      <dgm:prSet presAssocID="{ACAB6E9D-CE36-4545-9C8F-837FC681DD7D}" presName="childrenComposite" presStyleCnt="0"/>
      <dgm:spPr/>
    </dgm:pt>
    <dgm:pt modelId="{3F6E10F5-D7DD-4F59-9850-D2EAED8070EC}" type="pres">
      <dgm:prSet presAssocID="{ACAB6E9D-CE36-4545-9C8F-837FC681DD7D}" presName="dummyMaxCanvas_ChildArea" presStyleCnt="0"/>
      <dgm:spPr/>
    </dgm:pt>
    <dgm:pt modelId="{4380F8E3-4188-4F91-B41A-636F484959C4}" type="pres">
      <dgm:prSet presAssocID="{ACAB6E9D-CE36-4545-9C8F-837FC681DD7D}" presName="fulcrum" presStyleLbl="alignAccFollowNode1" presStyleIdx="2" presStyleCnt="4"/>
      <dgm:spPr/>
    </dgm:pt>
    <dgm:pt modelId="{FB16AD76-AA65-4781-98B4-0A5F7F92F8BD}" type="pres">
      <dgm:prSet presAssocID="{ACAB6E9D-CE36-4545-9C8F-837FC681DD7D}" presName="balance_14" presStyleLbl="alignAccFollowNode1" presStyleIdx="3" presStyleCnt="4">
        <dgm:presLayoutVars>
          <dgm:bulletEnabled val="1"/>
        </dgm:presLayoutVars>
      </dgm:prSet>
      <dgm:spPr/>
    </dgm:pt>
    <dgm:pt modelId="{FD64DC9F-8834-4CBC-B3CD-27277B35FEBA}" type="pres">
      <dgm:prSet presAssocID="{ACAB6E9D-CE36-4545-9C8F-837FC681DD7D}" presName="right_14_1" presStyleLbl="node1" presStyleIdx="0" presStyleCnt="5">
        <dgm:presLayoutVars>
          <dgm:bulletEnabled val="1"/>
        </dgm:presLayoutVars>
      </dgm:prSet>
      <dgm:spPr/>
      <dgm:t>
        <a:bodyPr/>
        <a:lstStyle/>
        <a:p>
          <a:endParaRPr lang="pl-PL"/>
        </a:p>
      </dgm:t>
    </dgm:pt>
    <dgm:pt modelId="{F6307B6F-05D9-4AD9-B01F-D0BDE7507768}" type="pres">
      <dgm:prSet presAssocID="{ACAB6E9D-CE36-4545-9C8F-837FC681DD7D}" presName="right_14_2" presStyleLbl="node1" presStyleIdx="1" presStyleCnt="5" custLinFactX="-45831" custLinFactNeighborX="-100000" custLinFactNeighborY="-23815">
        <dgm:presLayoutVars>
          <dgm:bulletEnabled val="1"/>
        </dgm:presLayoutVars>
      </dgm:prSet>
      <dgm:spPr/>
      <dgm:t>
        <a:bodyPr/>
        <a:lstStyle/>
        <a:p>
          <a:endParaRPr lang="pl-PL"/>
        </a:p>
      </dgm:t>
    </dgm:pt>
    <dgm:pt modelId="{2CC47A5B-F8C8-4EB9-9B82-926175B3563B}" type="pres">
      <dgm:prSet presAssocID="{ACAB6E9D-CE36-4545-9C8F-837FC681DD7D}" presName="right_14_3" presStyleLbl="node1" presStyleIdx="2" presStyleCnt="5" custLinFactX="-44600" custLinFactNeighborX="-100000" custLinFactNeighborY="-22757">
        <dgm:presLayoutVars>
          <dgm:bulletEnabled val="1"/>
        </dgm:presLayoutVars>
      </dgm:prSet>
      <dgm:spPr/>
      <dgm:t>
        <a:bodyPr/>
        <a:lstStyle/>
        <a:p>
          <a:endParaRPr lang="pl-PL"/>
        </a:p>
      </dgm:t>
    </dgm:pt>
    <dgm:pt modelId="{ADB448FE-7706-4B45-A944-233067247D17}" type="pres">
      <dgm:prSet presAssocID="{ACAB6E9D-CE36-4545-9C8F-837FC681DD7D}" presName="right_14_4" presStyleLbl="node1" presStyleIdx="3" presStyleCnt="5" custLinFactX="-43369" custLinFactNeighborX="-100000" custLinFactNeighborY="-21700">
        <dgm:presLayoutVars>
          <dgm:bulletEnabled val="1"/>
        </dgm:presLayoutVars>
      </dgm:prSet>
      <dgm:spPr/>
      <dgm:t>
        <a:bodyPr/>
        <a:lstStyle/>
        <a:p>
          <a:endParaRPr lang="pl-PL"/>
        </a:p>
      </dgm:t>
    </dgm:pt>
    <dgm:pt modelId="{E8CB2BA5-2456-45D3-BBAB-29679710427E}" type="pres">
      <dgm:prSet presAssocID="{ACAB6E9D-CE36-4545-9C8F-837FC681DD7D}" presName="left_14_1" presStyleLbl="node1" presStyleIdx="4" presStyleCnt="5" custLinFactNeighborX="-4596" custLinFactNeighborY="-548">
        <dgm:presLayoutVars>
          <dgm:bulletEnabled val="1"/>
        </dgm:presLayoutVars>
      </dgm:prSet>
      <dgm:spPr/>
      <dgm:t>
        <a:bodyPr/>
        <a:lstStyle/>
        <a:p>
          <a:endParaRPr lang="pl-PL"/>
        </a:p>
      </dgm:t>
    </dgm:pt>
  </dgm:ptLst>
  <dgm:cxnLst>
    <dgm:cxn modelId="{63222B79-2FD2-4807-A5B9-3D2C5874C597}" srcId="{F3DC1E30-9CD7-4238-9BFD-9A264DE7CA81}" destId="{79097DBC-630F-4C20-85EA-7867360C1DF6}" srcOrd="0" destOrd="0" parTransId="{B6400930-B49C-4E1E-8147-0C01F90316CD}" sibTransId="{BF58A754-F86B-4A70-B04C-9064EEF5FD90}"/>
    <dgm:cxn modelId="{16D08CA3-27DA-4C04-B0F0-52B6C6638352}" srcId="{8C07216A-C387-4302-995A-83A709DAF2C2}" destId="{606038E7-ED2C-4D2D-9F31-0552DAAEC85C}" srcOrd="0" destOrd="0" parTransId="{9641B743-858C-4020-A0B3-320E10AAD6FD}" sibTransId="{A24AD88B-29A9-4A04-A74E-FBEFFF429B8D}"/>
    <dgm:cxn modelId="{3687A634-D39A-4928-8987-BC9C2A436476}" type="presOf" srcId="{F3DC1E30-9CD7-4238-9BFD-9A264DE7CA81}" destId="{67E1DA97-6235-4E45-806A-2D63C4A84283}" srcOrd="0" destOrd="0" presId="urn:microsoft.com/office/officeart/2005/8/layout/balance1"/>
    <dgm:cxn modelId="{516B0136-5C76-40AA-9C31-DC9A995F4E0B}" srcId="{ACAB6E9D-CE36-4545-9C8F-837FC681DD7D}" destId="{8C07216A-C387-4302-995A-83A709DAF2C2}" srcOrd="1" destOrd="0" parTransId="{F2A5BA94-D47D-4357-A4AD-CF2E4045EFA0}" sibTransId="{173ABE68-8DDB-436B-BD0A-C869A5521EC3}"/>
    <dgm:cxn modelId="{14B9B92E-D0EC-4D70-97C9-2080B0637D3A}" srcId="{8C07216A-C387-4302-995A-83A709DAF2C2}" destId="{E3A665E2-20A6-44F9-A01B-EBE15BB135CD}" srcOrd="3" destOrd="0" parTransId="{26585186-211A-46EB-89D5-B6F8E3355D43}" sibTransId="{7ACB0652-9F6E-4D3F-8024-80FD5FE7EDFA}"/>
    <dgm:cxn modelId="{BD3445C8-A88C-4B69-ABD9-81FC2941F501}" srcId="{8C07216A-C387-4302-995A-83A709DAF2C2}" destId="{EEEC5A8C-0FF6-4DC7-A6D2-4316D51F2195}" srcOrd="4" destOrd="0" parTransId="{BB5D1659-F24E-4B7C-BD50-F2C90C12B954}" sibTransId="{BC53FF8F-E12B-4622-AB44-B470E3478CAF}"/>
    <dgm:cxn modelId="{3AAE6307-54FE-4D73-9B38-BB06F0CC968D}" type="presOf" srcId="{79097DBC-630F-4C20-85EA-7867360C1DF6}" destId="{E8CB2BA5-2456-45D3-BBAB-29679710427E}" srcOrd="0" destOrd="0" presId="urn:microsoft.com/office/officeart/2005/8/layout/balance1"/>
    <dgm:cxn modelId="{D53FF7DB-A184-4F36-94FA-FAE15560A8AC}" type="presOf" srcId="{606038E7-ED2C-4D2D-9F31-0552DAAEC85C}" destId="{FD64DC9F-8834-4CBC-B3CD-27277B35FEBA}" srcOrd="0" destOrd="0" presId="urn:microsoft.com/office/officeart/2005/8/layout/balance1"/>
    <dgm:cxn modelId="{8DDA2E16-B9C3-47C9-A29B-A22044285B16}" type="presOf" srcId="{B52BBF67-A4FF-4BD7-947D-A2D7B3E9D07C}" destId="{2CC47A5B-F8C8-4EB9-9B82-926175B3563B}" srcOrd="0" destOrd="0" presId="urn:microsoft.com/office/officeart/2005/8/layout/balance1"/>
    <dgm:cxn modelId="{FB027E7D-6903-4957-AFAE-367545C4DE08}" srcId="{ACAB6E9D-CE36-4545-9C8F-837FC681DD7D}" destId="{F3DC1E30-9CD7-4238-9BFD-9A264DE7CA81}" srcOrd="0" destOrd="0" parTransId="{CAD354E1-8173-4BA4-9D0C-3431B76B1AA4}" sibTransId="{F3BFF82A-FE06-41D7-B0F1-B56204A5E4DA}"/>
    <dgm:cxn modelId="{56867D9D-902A-48C8-A75E-B8BC5E72D9B3}" srcId="{8C07216A-C387-4302-995A-83A709DAF2C2}" destId="{3A7263C6-C71C-4866-9C4D-53F2E293A4FA}" srcOrd="1" destOrd="0" parTransId="{066E2D43-DE2A-4C17-8FA0-053D99679117}" sibTransId="{A6B3C218-D982-4115-A697-A5D0E15A09B2}"/>
    <dgm:cxn modelId="{79330D7C-9658-4FEE-8148-6A842C3865DD}" type="presOf" srcId="{E3A665E2-20A6-44F9-A01B-EBE15BB135CD}" destId="{ADB448FE-7706-4B45-A944-233067247D17}" srcOrd="0" destOrd="0" presId="urn:microsoft.com/office/officeart/2005/8/layout/balance1"/>
    <dgm:cxn modelId="{7A983E37-7EF1-4CA8-89B2-22F3631046C7}" type="presOf" srcId="{ACAB6E9D-CE36-4545-9C8F-837FC681DD7D}" destId="{C746299E-FC2D-4DF3-BE02-32459D06895D}" srcOrd="0" destOrd="0" presId="urn:microsoft.com/office/officeart/2005/8/layout/balance1"/>
    <dgm:cxn modelId="{7F642F26-7139-41D9-9B62-15167B16B55A}" srcId="{8C07216A-C387-4302-995A-83A709DAF2C2}" destId="{B52BBF67-A4FF-4BD7-947D-A2D7B3E9D07C}" srcOrd="2" destOrd="0" parTransId="{5FA531BE-52C0-4C49-8AD6-35C7687CF242}" sibTransId="{531FA4C5-DCFB-4CD3-BD0B-781DBE07E9C7}"/>
    <dgm:cxn modelId="{936E4EFD-EF59-439D-8EDD-D5FDA6BD0CCC}" type="presOf" srcId="{8C07216A-C387-4302-995A-83A709DAF2C2}" destId="{B8974849-9848-4C59-BACF-893F1D4036C4}" srcOrd="0" destOrd="0" presId="urn:microsoft.com/office/officeart/2005/8/layout/balance1"/>
    <dgm:cxn modelId="{1337F5E7-E714-417D-9367-8A6C2439E430}" type="presOf" srcId="{3A7263C6-C71C-4866-9C4D-53F2E293A4FA}" destId="{F6307B6F-05D9-4AD9-B01F-D0BDE7507768}" srcOrd="0" destOrd="0" presId="urn:microsoft.com/office/officeart/2005/8/layout/balance1"/>
    <dgm:cxn modelId="{CA118EB3-116C-4A28-B448-74367442FA6F}" type="presParOf" srcId="{C746299E-FC2D-4DF3-BE02-32459D06895D}" destId="{D60B0D2E-A624-4553-9544-EC5D517A0487}" srcOrd="0" destOrd="0" presId="urn:microsoft.com/office/officeart/2005/8/layout/balance1"/>
    <dgm:cxn modelId="{267FEA57-05CF-49B8-82B0-7F392AB0192E}" type="presParOf" srcId="{C746299E-FC2D-4DF3-BE02-32459D06895D}" destId="{EA457258-331A-491F-A25F-47C7F00C6840}" srcOrd="1" destOrd="0" presId="urn:microsoft.com/office/officeart/2005/8/layout/balance1"/>
    <dgm:cxn modelId="{A3741606-6DBF-4E55-9C65-3312D67F6B75}" type="presParOf" srcId="{EA457258-331A-491F-A25F-47C7F00C6840}" destId="{67E1DA97-6235-4E45-806A-2D63C4A84283}" srcOrd="0" destOrd="0" presId="urn:microsoft.com/office/officeart/2005/8/layout/balance1"/>
    <dgm:cxn modelId="{1EC19DF8-6C5A-4DD9-832F-A8262AD2BB1D}" type="presParOf" srcId="{EA457258-331A-491F-A25F-47C7F00C6840}" destId="{B8974849-9848-4C59-BACF-893F1D4036C4}" srcOrd="1" destOrd="0" presId="urn:microsoft.com/office/officeart/2005/8/layout/balance1"/>
    <dgm:cxn modelId="{8A030AF4-F83C-4052-9BFC-60CAC4D705F4}" type="presParOf" srcId="{C746299E-FC2D-4DF3-BE02-32459D06895D}" destId="{BD43F161-5797-4EF3-8C70-DFCE9E2CAFF8}" srcOrd="2" destOrd="0" presId="urn:microsoft.com/office/officeart/2005/8/layout/balance1"/>
    <dgm:cxn modelId="{EE19C241-D939-4D4B-B498-16F695A5315C}" type="presParOf" srcId="{BD43F161-5797-4EF3-8C70-DFCE9E2CAFF8}" destId="{3F6E10F5-D7DD-4F59-9850-D2EAED8070EC}" srcOrd="0" destOrd="0" presId="urn:microsoft.com/office/officeart/2005/8/layout/balance1"/>
    <dgm:cxn modelId="{84EDCE49-16D6-4222-8D48-8BBFE9CB3F97}" type="presParOf" srcId="{BD43F161-5797-4EF3-8C70-DFCE9E2CAFF8}" destId="{4380F8E3-4188-4F91-B41A-636F484959C4}" srcOrd="1" destOrd="0" presId="urn:microsoft.com/office/officeart/2005/8/layout/balance1"/>
    <dgm:cxn modelId="{84FD4FF6-977D-4270-8711-7BDA9A7C60BB}" type="presParOf" srcId="{BD43F161-5797-4EF3-8C70-DFCE9E2CAFF8}" destId="{FB16AD76-AA65-4781-98B4-0A5F7F92F8BD}" srcOrd="2" destOrd="0" presId="urn:microsoft.com/office/officeart/2005/8/layout/balance1"/>
    <dgm:cxn modelId="{2A3DE59B-ABEC-4E73-A431-FEBD03F24F64}" type="presParOf" srcId="{BD43F161-5797-4EF3-8C70-DFCE9E2CAFF8}" destId="{FD64DC9F-8834-4CBC-B3CD-27277B35FEBA}" srcOrd="3" destOrd="0" presId="urn:microsoft.com/office/officeart/2005/8/layout/balance1"/>
    <dgm:cxn modelId="{0C5C29E2-01E9-4A46-AD37-84FE21534D9C}" type="presParOf" srcId="{BD43F161-5797-4EF3-8C70-DFCE9E2CAFF8}" destId="{F6307B6F-05D9-4AD9-B01F-D0BDE7507768}" srcOrd="4" destOrd="0" presId="urn:microsoft.com/office/officeart/2005/8/layout/balance1"/>
    <dgm:cxn modelId="{0DF3F8EA-3D86-4593-A3D9-1A87AECEA00E}" type="presParOf" srcId="{BD43F161-5797-4EF3-8C70-DFCE9E2CAFF8}" destId="{2CC47A5B-F8C8-4EB9-9B82-926175B3563B}" srcOrd="5" destOrd="0" presId="urn:microsoft.com/office/officeart/2005/8/layout/balance1"/>
    <dgm:cxn modelId="{670D0197-D344-4F2B-94CA-CC408F779D3C}" type="presParOf" srcId="{BD43F161-5797-4EF3-8C70-DFCE9E2CAFF8}" destId="{ADB448FE-7706-4B45-A944-233067247D17}" srcOrd="6" destOrd="0" presId="urn:microsoft.com/office/officeart/2005/8/layout/balance1"/>
    <dgm:cxn modelId="{78A50022-E5E1-45A6-8560-10FAF556AED0}" type="presParOf" srcId="{BD43F161-5797-4EF3-8C70-DFCE9E2CAFF8}" destId="{E8CB2BA5-2456-45D3-BBAB-29679710427E}"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1FB0D4-8E7A-4206-AA04-AE427EC5749F}" type="doc">
      <dgm:prSet loTypeId="urn:microsoft.com/office/officeart/2005/8/layout/vList4#5"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r>
            <a:rPr lang="pl-PL" sz="1600" b="1" i="0" dirty="0" smtClean="0">
              <a:solidFill>
                <a:schemeClr val="tx1"/>
              </a:solidFill>
            </a:rPr>
            <a:t>Typ projektu:</a:t>
          </a:r>
        </a:p>
        <a:p>
          <a:r>
            <a:rPr lang="pl-PL" sz="1600" b="0" i="0" dirty="0" smtClean="0">
              <a:solidFill>
                <a:schemeClr val="tx1"/>
              </a:solidFill>
            </a:rPr>
            <a:t>Wprowadzanie na rynek nowych lub ulepszonych produktów lub usług</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16EA4C62-7155-44DB-BE34-73808A072449}">
      <dgm:prSet phldrT="[Tekst]" custT="1"/>
      <dgm:spPr/>
      <dgm:t>
        <a:bodyPr/>
        <a:lstStyle/>
        <a:p>
          <a:r>
            <a:rPr lang="pl-PL" sz="1300" b="0" i="0" dirty="0" smtClean="0">
              <a:solidFill>
                <a:schemeClr val="tx1"/>
              </a:solidFill>
            </a:rPr>
            <a:t>Interwencja ukierunkowana będzie na wsparcie aktywności inwestycyjnej istniejących mikro, małych i średnich przedsiębiorstw, poprzez wdrażanie innowacji produktowych, procesowych, organizacyjnych i marketingowych, co przełoży się na zwiększone zatrudnienie i trwały rozwój firm.</a:t>
          </a:r>
        </a:p>
        <a:p>
          <a:r>
            <a:rPr lang="pl-PL" sz="1300" b="0" i="0" dirty="0" smtClean="0">
              <a:solidFill>
                <a:schemeClr val="tx1"/>
              </a:solidFill>
            </a:rPr>
            <a:t>W ramach przedmiotowej interwencji możliwe będą do realizacji następujące typy projektów:</a:t>
          </a:r>
        </a:p>
        <a:p>
          <a:r>
            <a:rPr lang="pl-PL" sz="1300" b="0" i="0" dirty="0" smtClean="0">
              <a:solidFill>
                <a:schemeClr val="tx1"/>
              </a:solidFill>
            </a:rPr>
            <a:t> - rozbudowa przedsiębiorstw, w szczególności związana z wprowadzaniem na rynek nowych produktów i usług w skali regionu;</a:t>
          </a:r>
        </a:p>
        <a:p>
          <a:r>
            <a:rPr lang="pl-PL" sz="1300" b="0" i="0" dirty="0" smtClean="0">
              <a:solidFill>
                <a:schemeClr val="tx1"/>
              </a:solidFill>
            </a:rPr>
            <a:t>- realizacja zasadniczych zmian procesu produkcyjnego lub zmiana w zakresie sposobu świadczenia usług (w tym usług świadczonych drogą elektroniczną); </a:t>
          </a:r>
        </a:p>
        <a:p>
          <a:r>
            <a:rPr lang="pl-PL" sz="1300" b="0" i="0" dirty="0" smtClean="0">
              <a:solidFill>
                <a:schemeClr val="tx1"/>
              </a:solidFill>
            </a:rPr>
            <a:t>-  wdrożenie wyników prac </a:t>
          </a:r>
          <a:r>
            <a:rPr lang="pl-PL" sz="1300" b="0" i="0" dirty="0" err="1" smtClean="0">
              <a:solidFill>
                <a:schemeClr val="tx1"/>
              </a:solidFill>
            </a:rPr>
            <a:t>B+R</a:t>
          </a:r>
          <a:r>
            <a:rPr lang="pl-PL" sz="1300" b="0" i="0" dirty="0" smtClean="0">
              <a:solidFill>
                <a:schemeClr val="tx1"/>
              </a:solidFill>
            </a:rPr>
            <a:t> do działalności gospodarczej.</a:t>
          </a:r>
        </a:p>
        <a:p>
          <a:r>
            <a:rPr lang="pl-PL" sz="1300" b="0" i="0" dirty="0" smtClean="0">
              <a:solidFill>
                <a:schemeClr val="tx1"/>
              </a:solidFill>
            </a:rPr>
            <a:t>Zakłada się umożliwienie wdrożenia wyników prac </a:t>
          </a:r>
          <a:r>
            <a:rPr lang="pl-PL" sz="1300" b="0" i="0" dirty="0" err="1" smtClean="0">
              <a:solidFill>
                <a:schemeClr val="tx1"/>
              </a:solidFill>
            </a:rPr>
            <a:t>B+R</a:t>
          </a:r>
          <a:r>
            <a:rPr lang="pl-PL" sz="1300" b="0" i="0" dirty="0" smtClean="0">
              <a:solidFill>
                <a:schemeClr val="tx1"/>
              </a:solidFill>
            </a:rPr>
            <a:t> w szczególności jako kontynuację pomyślnie zakończonej fazy badawczo-rozwojowej projektu realizowanego w ramach </a:t>
          </a:r>
          <a:br>
            <a:rPr lang="pl-PL" sz="1300" b="0" i="0" dirty="0" smtClean="0">
              <a:solidFill>
                <a:schemeClr val="tx1"/>
              </a:solidFill>
            </a:rPr>
          </a:br>
          <a:r>
            <a:rPr lang="pl-PL" sz="1300" b="0" i="0" dirty="0" smtClean="0">
              <a:solidFill>
                <a:schemeClr val="tx1"/>
              </a:solidFill>
            </a:rPr>
            <a:t>Działania 1.2.</a:t>
          </a:r>
        </a:p>
        <a:p>
          <a:r>
            <a:rPr lang="pl-PL" sz="1300" b="0" i="0" dirty="0" smtClean="0">
              <a:solidFill>
                <a:schemeClr val="tx1"/>
              </a:solidFill>
            </a:rPr>
            <a:t>Przewiduje się realizację </a:t>
          </a:r>
          <a:r>
            <a:rPr lang="pl-PL" sz="1300" b="0" i="0" dirty="0" err="1" smtClean="0">
              <a:solidFill>
                <a:schemeClr val="tx1"/>
              </a:solidFill>
            </a:rPr>
            <a:t>działań</a:t>
          </a:r>
          <a:r>
            <a:rPr lang="pl-PL" sz="1300" b="0" i="0" dirty="0" smtClean="0">
              <a:solidFill>
                <a:schemeClr val="tx1"/>
              </a:solidFill>
            </a:rPr>
            <a:t> dotyczących nowoczesnych rozwiązań umożliwiających redukcję kosztów działalności rynkowej w przedsiębiorstwach, wynikającą m.in. z mniejszego zużycia energii lub bardziej efektywnego wykorzystania surowców, co w konsekwencji zapewni uzyskanie trwałych efektów gospodarczych i środowiskowych.</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DAA92FC4-1AFD-4F0A-BB1B-C83BC0BD655B}" type="pres">
      <dgm:prSet presAssocID="{4B1FB0D4-8E7A-4206-AA04-AE427EC5749F}" presName="linear" presStyleCnt="0">
        <dgm:presLayoutVars>
          <dgm:dir/>
          <dgm:resizeHandles val="exact"/>
        </dgm:presLayoutVars>
      </dgm:prSet>
      <dgm:spPr/>
      <dgm:t>
        <a:bodyPr/>
        <a:lstStyle/>
        <a:p>
          <a:endParaRPr lang="pl-PL"/>
        </a:p>
      </dgm:t>
    </dgm:pt>
    <dgm:pt modelId="{404E7E3D-FE00-47CE-A9DD-AE1BE5786C2A}" type="pres">
      <dgm:prSet presAssocID="{43467024-FB58-4708-B104-22FBBA6AAB4A}" presName="comp" presStyleCnt="0"/>
      <dgm:spPr/>
    </dgm:pt>
    <dgm:pt modelId="{DEA1F5A6-88E1-49E9-BE8D-0FE20741B3B5}" type="pres">
      <dgm:prSet presAssocID="{43467024-FB58-4708-B104-22FBBA6AAB4A}" presName="box" presStyleLbl="node1" presStyleIdx="0" presStyleCnt="2" custScaleY="45279" custLinFactNeighborX="-193" custLinFactNeighborY="-25929"/>
      <dgm:spPr/>
      <dgm:t>
        <a:bodyPr/>
        <a:lstStyle/>
        <a:p>
          <a:endParaRPr lang="pl-PL"/>
        </a:p>
      </dgm:t>
    </dgm:pt>
    <dgm:pt modelId="{D161E28D-D2F5-4542-AA39-5342D25CD221}" type="pres">
      <dgm:prSet presAssocID="{43467024-FB58-4708-B104-22FBBA6AAB4A}" presName="img" presStyleLbl="fgImgPlace1" presStyleIdx="0" presStyleCnt="2" custScaleX="81764" custScaleY="49826" custLinFactNeighborX="1329" custLinFactNeighborY="-384"/>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0688BE75-2125-413E-B211-A1052BC68C95}" type="pres">
      <dgm:prSet presAssocID="{43467024-FB58-4708-B104-22FBBA6AAB4A}" presName="text" presStyleLbl="node1" presStyleIdx="0" presStyleCnt="2">
        <dgm:presLayoutVars>
          <dgm:bulletEnabled val="1"/>
        </dgm:presLayoutVars>
      </dgm:prSet>
      <dgm:spPr/>
      <dgm:t>
        <a:bodyPr/>
        <a:lstStyle/>
        <a:p>
          <a:endParaRPr lang="pl-PL"/>
        </a:p>
      </dgm:t>
    </dgm:pt>
    <dgm:pt modelId="{BF9F519D-F7F5-46BE-AB04-50E2632EACED}" type="pres">
      <dgm:prSet presAssocID="{D2661570-5C1D-44A7-BEA9-29C36010873C}" presName="spacer" presStyleCnt="0"/>
      <dgm:spPr/>
    </dgm:pt>
    <dgm:pt modelId="{64A4E1EA-408F-4E9A-8147-B639AA49C147}" type="pres">
      <dgm:prSet presAssocID="{16EA4C62-7155-44DB-BE34-73808A072449}" presName="comp" presStyleCnt="0"/>
      <dgm:spPr/>
    </dgm:pt>
    <dgm:pt modelId="{E5049A62-84FE-40BB-AAE1-1FE4FB087ED0}" type="pres">
      <dgm:prSet presAssocID="{16EA4C62-7155-44DB-BE34-73808A072449}" presName="box" presStyleLbl="node1" presStyleIdx="1" presStyleCnt="2" custScaleY="134255" custLinFactNeighborX="-770" custLinFactNeighborY="-318"/>
      <dgm:spPr/>
      <dgm:t>
        <a:bodyPr/>
        <a:lstStyle/>
        <a:p>
          <a:endParaRPr lang="pl-PL"/>
        </a:p>
      </dgm:t>
    </dgm:pt>
    <dgm:pt modelId="{D85A33D7-93DF-4809-8140-3C64A59EAF45}" type="pres">
      <dgm:prSet presAssocID="{16EA4C62-7155-44DB-BE34-73808A072449}" presName="img" presStyleLbl="fgImgPlace1" presStyleIdx="1" presStyleCnt="2" custLinFactNeighborX="-5294" custLinFactNeighborY="-2808"/>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16AF79C5-FA86-46C1-92C6-6E2135F0E7E3}"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243EFEDB-7E40-4992-9558-F0402133F352}" type="presOf" srcId="{43467024-FB58-4708-B104-22FBBA6AAB4A}" destId="{0688BE75-2125-413E-B211-A1052BC68C95}" srcOrd="1" destOrd="0" presId="urn:microsoft.com/office/officeart/2005/8/layout/vList4#5"/>
    <dgm:cxn modelId="{6E324270-48B0-44E4-B536-FE38BF803E1D}" type="presOf" srcId="{16EA4C62-7155-44DB-BE34-73808A072449}" destId="{E5049A62-84FE-40BB-AAE1-1FE4FB087ED0}" srcOrd="0" destOrd="0" presId="urn:microsoft.com/office/officeart/2005/8/layout/vList4#5"/>
    <dgm:cxn modelId="{2104265D-52A0-4516-9E51-F9318FA65EE8}" type="presOf" srcId="{4B1FB0D4-8E7A-4206-AA04-AE427EC5749F}" destId="{DAA92FC4-1AFD-4F0A-BB1B-C83BC0BD655B}" srcOrd="0" destOrd="0" presId="urn:microsoft.com/office/officeart/2005/8/layout/vList4#5"/>
    <dgm:cxn modelId="{392D4992-9237-4636-A954-539D927241CE}" type="presOf" srcId="{43467024-FB58-4708-B104-22FBBA6AAB4A}" destId="{DEA1F5A6-88E1-49E9-BE8D-0FE20741B3B5}" srcOrd="0" destOrd="0" presId="urn:microsoft.com/office/officeart/2005/8/layout/vList4#5"/>
    <dgm:cxn modelId="{7C0EBF67-8DCF-4A33-842D-579AACF13AE8}" type="presOf" srcId="{16EA4C62-7155-44DB-BE34-73808A072449}" destId="{16AF79C5-FA86-46C1-92C6-6E2135F0E7E3}" srcOrd="1" destOrd="0" presId="urn:microsoft.com/office/officeart/2005/8/layout/vList4#5"/>
    <dgm:cxn modelId="{232B8468-828C-4DDC-8A99-AA976F0ECEAD}" srcId="{4B1FB0D4-8E7A-4206-AA04-AE427EC5749F}" destId="{43467024-FB58-4708-B104-22FBBA6AAB4A}" srcOrd="0" destOrd="0" parTransId="{1D733320-AFB1-41AF-BAD2-D803F68A749E}" sibTransId="{D2661570-5C1D-44A7-BEA9-29C36010873C}"/>
    <dgm:cxn modelId="{3F9F1907-0C6A-4403-8BEC-FC9EF2D97E11}" srcId="{4B1FB0D4-8E7A-4206-AA04-AE427EC5749F}" destId="{16EA4C62-7155-44DB-BE34-73808A072449}" srcOrd="1" destOrd="0" parTransId="{A5FDB793-BAFD-46BC-BB21-45C51461EFC5}" sibTransId="{298A92C4-92F2-465E-B872-8044668DDB1C}"/>
    <dgm:cxn modelId="{9B948234-E52F-4A84-B32A-965B25B008B6}" type="presParOf" srcId="{DAA92FC4-1AFD-4F0A-BB1B-C83BC0BD655B}" destId="{404E7E3D-FE00-47CE-A9DD-AE1BE5786C2A}" srcOrd="0" destOrd="0" presId="urn:microsoft.com/office/officeart/2005/8/layout/vList4#5"/>
    <dgm:cxn modelId="{DFFE6185-951C-4947-AC94-EE73724D5BA9}" type="presParOf" srcId="{404E7E3D-FE00-47CE-A9DD-AE1BE5786C2A}" destId="{DEA1F5A6-88E1-49E9-BE8D-0FE20741B3B5}" srcOrd="0" destOrd="0" presId="urn:microsoft.com/office/officeart/2005/8/layout/vList4#5"/>
    <dgm:cxn modelId="{D3D7BC75-5C1D-47C0-85D7-4DC42E0958D0}" type="presParOf" srcId="{404E7E3D-FE00-47CE-A9DD-AE1BE5786C2A}" destId="{D161E28D-D2F5-4542-AA39-5342D25CD221}" srcOrd="1" destOrd="0" presId="urn:microsoft.com/office/officeart/2005/8/layout/vList4#5"/>
    <dgm:cxn modelId="{FA535CEB-9CDA-4CCE-8340-28C8CE063973}" type="presParOf" srcId="{404E7E3D-FE00-47CE-A9DD-AE1BE5786C2A}" destId="{0688BE75-2125-413E-B211-A1052BC68C95}" srcOrd="2" destOrd="0" presId="urn:microsoft.com/office/officeart/2005/8/layout/vList4#5"/>
    <dgm:cxn modelId="{CDF421CF-8F1E-4EAB-8284-0420829CF846}" type="presParOf" srcId="{DAA92FC4-1AFD-4F0A-BB1B-C83BC0BD655B}" destId="{BF9F519D-F7F5-46BE-AB04-50E2632EACED}" srcOrd="1" destOrd="0" presId="urn:microsoft.com/office/officeart/2005/8/layout/vList4#5"/>
    <dgm:cxn modelId="{16385443-9581-42EA-85BB-98F27CCC1CA4}" type="presParOf" srcId="{DAA92FC4-1AFD-4F0A-BB1B-C83BC0BD655B}" destId="{64A4E1EA-408F-4E9A-8147-B639AA49C147}" srcOrd="2" destOrd="0" presId="urn:microsoft.com/office/officeart/2005/8/layout/vList4#5"/>
    <dgm:cxn modelId="{80FFC189-E518-4FFE-974D-36468AF697C2}" type="presParOf" srcId="{64A4E1EA-408F-4E9A-8147-B639AA49C147}" destId="{E5049A62-84FE-40BB-AAE1-1FE4FB087ED0}" srcOrd="0" destOrd="0" presId="urn:microsoft.com/office/officeart/2005/8/layout/vList4#5"/>
    <dgm:cxn modelId="{073FD870-E785-4161-8595-DA757F31665F}" type="presParOf" srcId="{64A4E1EA-408F-4E9A-8147-B639AA49C147}" destId="{D85A33D7-93DF-4809-8140-3C64A59EAF45}" srcOrd="1" destOrd="0" presId="urn:microsoft.com/office/officeart/2005/8/layout/vList4#5"/>
    <dgm:cxn modelId="{DAE643FC-2BDC-4D83-822D-73A4B2EEB4B6}" type="presParOf" srcId="{64A4E1EA-408F-4E9A-8147-B639AA49C147}" destId="{16AF79C5-FA86-46C1-92C6-6E2135F0E7E3}" srcOrd="2" destOrd="0" presId="urn:microsoft.com/office/officeart/2005/8/layout/vList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1FB0D4-8E7A-4206-AA04-AE427EC5749F}" type="doc">
      <dgm:prSet loTypeId="urn:microsoft.com/office/officeart/2005/8/layout/vList4#5"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r>
            <a:rPr lang="pl-PL" sz="1600" b="1" i="0" dirty="0" smtClean="0">
              <a:solidFill>
                <a:schemeClr val="tx1"/>
              </a:solidFill>
            </a:rPr>
            <a:t>Typ projektu:</a:t>
          </a:r>
        </a:p>
        <a:p>
          <a:r>
            <a:rPr lang="pl-PL" sz="1600" b="0" i="0" dirty="0" smtClean="0">
              <a:solidFill>
                <a:schemeClr val="tx1"/>
              </a:solidFill>
            </a:rPr>
            <a:t>Rozwój produktów i usług opartych na handlu elektronicznym oraz zaawansowanych rozwiązaniach TIK</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16EA4C62-7155-44DB-BE34-73808A072449}">
      <dgm:prSet phldrT="[Tekst]" custT="1"/>
      <dgm:spPr/>
      <dgm:t>
        <a:bodyPr/>
        <a:lstStyle/>
        <a:p>
          <a:r>
            <a:rPr lang="pl-PL" sz="1600" b="0" i="0" dirty="0" smtClean="0">
              <a:solidFill>
                <a:schemeClr val="tx1"/>
              </a:solidFill>
            </a:rPr>
            <a:t>Interwencja obejmować będzie rozwój produktów i usług opartych na technologiach informacyjno-komunikacyjnych, w tym sprzedaż produktów </a:t>
          </a:r>
          <a:br>
            <a:rPr lang="pl-PL" sz="1600" b="0" i="0" dirty="0" smtClean="0">
              <a:solidFill>
                <a:schemeClr val="tx1"/>
              </a:solidFill>
            </a:rPr>
          </a:br>
          <a:r>
            <a:rPr lang="pl-PL" sz="1600" b="0" i="0" dirty="0" smtClean="0">
              <a:solidFill>
                <a:schemeClr val="tx1"/>
              </a:solidFill>
            </a:rPr>
            <a:t>i usług w Internecie, tworzenie i udostępnianie usług elektronicznych, optymalizację procesów ułatwiających zarządzanie przedsiębiorstwem oraz współpracę pomiędzy przedsiębiorcami poprzez rozwiązania informatyczne.</a:t>
          </a:r>
        </a:p>
        <a:p>
          <a:r>
            <a:rPr lang="pl-PL" sz="1600" b="0" i="0" dirty="0" smtClean="0">
              <a:solidFill>
                <a:schemeClr val="tx1"/>
              </a:solidFill>
            </a:rPr>
            <a:t>Efektem działania będzie zwiększenie roli handlu elektronicznego w działalności gospodarczej.</a:t>
          </a:r>
        </a:p>
        <a:p>
          <a:endParaRPr lang="pl-PL" sz="1600" b="0" i="0" dirty="0" smtClean="0">
            <a:solidFill>
              <a:schemeClr val="tx1"/>
            </a:solidFill>
          </a:endParaRP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DAA92FC4-1AFD-4F0A-BB1B-C83BC0BD655B}" type="pres">
      <dgm:prSet presAssocID="{4B1FB0D4-8E7A-4206-AA04-AE427EC5749F}" presName="linear" presStyleCnt="0">
        <dgm:presLayoutVars>
          <dgm:dir/>
          <dgm:resizeHandles val="exact"/>
        </dgm:presLayoutVars>
      </dgm:prSet>
      <dgm:spPr/>
      <dgm:t>
        <a:bodyPr/>
        <a:lstStyle/>
        <a:p>
          <a:endParaRPr lang="pl-PL"/>
        </a:p>
      </dgm:t>
    </dgm:pt>
    <dgm:pt modelId="{404E7E3D-FE00-47CE-A9DD-AE1BE5786C2A}" type="pres">
      <dgm:prSet presAssocID="{43467024-FB58-4708-B104-22FBBA6AAB4A}" presName="comp" presStyleCnt="0"/>
      <dgm:spPr/>
    </dgm:pt>
    <dgm:pt modelId="{DEA1F5A6-88E1-49E9-BE8D-0FE20741B3B5}" type="pres">
      <dgm:prSet presAssocID="{43467024-FB58-4708-B104-22FBBA6AAB4A}" presName="box" presStyleLbl="node1" presStyleIdx="0" presStyleCnt="2" custScaleY="45279" custLinFactNeighborX="-193" custLinFactNeighborY="-25929"/>
      <dgm:spPr/>
      <dgm:t>
        <a:bodyPr/>
        <a:lstStyle/>
        <a:p>
          <a:endParaRPr lang="pl-PL"/>
        </a:p>
      </dgm:t>
    </dgm:pt>
    <dgm:pt modelId="{D161E28D-D2F5-4542-AA39-5342D25CD221}" type="pres">
      <dgm:prSet presAssocID="{43467024-FB58-4708-B104-22FBBA6AAB4A}" presName="img" presStyleLbl="fgImgPlace1" presStyleIdx="0" presStyleCnt="2" custScaleX="81764" custScaleY="49826" custLinFactNeighborX="1329" custLinFactNeighborY="-384"/>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0688BE75-2125-413E-B211-A1052BC68C95}" type="pres">
      <dgm:prSet presAssocID="{43467024-FB58-4708-B104-22FBBA6AAB4A}" presName="text" presStyleLbl="node1" presStyleIdx="0" presStyleCnt="2">
        <dgm:presLayoutVars>
          <dgm:bulletEnabled val="1"/>
        </dgm:presLayoutVars>
      </dgm:prSet>
      <dgm:spPr/>
      <dgm:t>
        <a:bodyPr/>
        <a:lstStyle/>
        <a:p>
          <a:endParaRPr lang="pl-PL"/>
        </a:p>
      </dgm:t>
    </dgm:pt>
    <dgm:pt modelId="{BF9F519D-F7F5-46BE-AB04-50E2632EACED}" type="pres">
      <dgm:prSet presAssocID="{D2661570-5C1D-44A7-BEA9-29C36010873C}" presName="spacer" presStyleCnt="0"/>
      <dgm:spPr/>
    </dgm:pt>
    <dgm:pt modelId="{64A4E1EA-408F-4E9A-8147-B639AA49C147}" type="pres">
      <dgm:prSet presAssocID="{16EA4C62-7155-44DB-BE34-73808A072449}" presName="comp" presStyleCnt="0"/>
      <dgm:spPr/>
    </dgm:pt>
    <dgm:pt modelId="{E5049A62-84FE-40BB-AAE1-1FE4FB087ED0}" type="pres">
      <dgm:prSet presAssocID="{16EA4C62-7155-44DB-BE34-73808A072449}" presName="box" presStyleLbl="node1" presStyleIdx="1" presStyleCnt="2" custScaleY="134255" custLinFactNeighborX="-770" custLinFactNeighborY="-318"/>
      <dgm:spPr/>
      <dgm:t>
        <a:bodyPr/>
        <a:lstStyle/>
        <a:p>
          <a:endParaRPr lang="pl-PL"/>
        </a:p>
      </dgm:t>
    </dgm:pt>
    <dgm:pt modelId="{D85A33D7-93DF-4809-8140-3C64A59EAF45}" type="pres">
      <dgm:prSet presAssocID="{16EA4C62-7155-44DB-BE34-73808A072449}" presName="img" presStyleLbl="fgImgPlace1" presStyleIdx="1" presStyleCnt="2" custLinFactNeighborX="-5294" custLinFactNeighborY="-2808"/>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16AF79C5-FA86-46C1-92C6-6E2135F0E7E3}"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473BC446-F806-4119-B6A7-6AC0FAAA2BAB}" type="presOf" srcId="{43467024-FB58-4708-B104-22FBBA6AAB4A}" destId="{DEA1F5A6-88E1-49E9-BE8D-0FE20741B3B5}" srcOrd="0" destOrd="0" presId="urn:microsoft.com/office/officeart/2005/8/layout/vList4#5"/>
    <dgm:cxn modelId="{D1A77C1B-E369-4F1B-BC3D-721B4E8E51AC}" type="presOf" srcId="{16EA4C62-7155-44DB-BE34-73808A072449}" destId="{16AF79C5-FA86-46C1-92C6-6E2135F0E7E3}" srcOrd="1" destOrd="0" presId="urn:microsoft.com/office/officeart/2005/8/layout/vList4#5"/>
    <dgm:cxn modelId="{2DBD0949-A6F0-4BDD-BEFE-AA45F1C71603}" type="presOf" srcId="{16EA4C62-7155-44DB-BE34-73808A072449}" destId="{E5049A62-84FE-40BB-AAE1-1FE4FB087ED0}" srcOrd="0" destOrd="0" presId="urn:microsoft.com/office/officeart/2005/8/layout/vList4#5"/>
    <dgm:cxn modelId="{F9920281-F8DC-44EC-AC06-2CE93D885C8A}" type="presOf" srcId="{4B1FB0D4-8E7A-4206-AA04-AE427EC5749F}" destId="{DAA92FC4-1AFD-4F0A-BB1B-C83BC0BD655B}" srcOrd="0" destOrd="0" presId="urn:microsoft.com/office/officeart/2005/8/layout/vList4#5"/>
    <dgm:cxn modelId="{232B8468-828C-4DDC-8A99-AA976F0ECEAD}" srcId="{4B1FB0D4-8E7A-4206-AA04-AE427EC5749F}" destId="{43467024-FB58-4708-B104-22FBBA6AAB4A}" srcOrd="0" destOrd="0" parTransId="{1D733320-AFB1-41AF-BAD2-D803F68A749E}" sibTransId="{D2661570-5C1D-44A7-BEA9-29C36010873C}"/>
    <dgm:cxn modelId="{3F9F1907-0C6A-4403-8BEC-FC9EF2D97E11}" srcId="{4B1FB0D4-8E7A-4206-AA04-AE427EC5749F}" destId="{16EA4C62-7155-44DB-BE34-73808A072449}" srcOrd="1" destOrd="0" parTransId="{A5FDB793-BAFD-46BC-BB21-45C51461EFC5}" sibTransId="{298A92C4-92F2-465E-B872-8044668DDB1C}"/>
    <dgm:cxn modelId="{852DFA25-4FE0-48A1-9A4C-D95523A7851F}" type="presOf" srcId="{43467024-FB58-4708-B104-22FBBA6AAB4A}" destId="{0688BE75-2125-413E-B211-A1052BC68C95}" srcOrd="1" destOrd="0" presId="urn:microsoft.com/office/officeart/2005/8/layout/vList4#5"/>
    <dgm:cxn modelId="{8F535B74-391C-43E3-A3A7-35646D7E5C1F}" type="presParOf" srcId="{DAA92FC4-1AFD-4F0A-BB1B-C83BC0BD655B}" destId="{404E7E3D-FE00-47CE-A9DD-AE1BE5786C2A}" srcOrd="0" destOrd="0" presId="urn:microsoft.com/office/officeart/2005/8/layout/vList4#5"/>
    <dgm:cxn modelId="{9CB8776D-A8AD-4949-A472-46A07EB02CB9}" type="presParOf" srcId="{404E7E3D-FE00-47CE-A9DD-AE1BE5786C2A}" destId="{DEA1F5A6-88E1-49E9-BE8D-0FE20741B3B5}" srcOrd="0" destOrd="0" presId="urn:microsoft.com/office/officeart/2005/8/layout/vList4#5"/>
    <dgm:cxn modelId="{E1819281-4909-41B4-BF47-AD8BB90D4702}" type="presParOf" srcId="{404E7E3D-FE00-47CE-A9DD-AE1BE5786C2A}" destId="{D161E28D-D2F5-4542-AA39-5342D25CD221}" srcOrd="1" destOrd="0" presId="urn:microsoft.com/office/officeart/2005/8/layout/vList4#5"/>
    <dgm:cxn modelId="{BB4DF628-102A-4433-A13E-C9A05FC03F09}" type="presParOf" srcId="{404E7E3D-FE00-47CE-A9DD-AE1BE5786C2A}" destId="{0688BE75-2125-413E-B211-A1052BC68C95}" srcOrd="2" destOrd="0" presId="urn:microsoft.com/office/officeart/2005/8/layout/vList4#5"/>
    <dgm:cxn modelId="{4AAECF83-58EC-4844-9815-FD315AB363BF}" type="presParOf" srcId="{DAA92FC4-1AFD-4F0A-BB1B-C83BC0BD655B}" destId="{BF9F519D-F7F5-46BE-AB04-50E2632EACED}" srcOrd="1" destOrd="0" presId="urn:microsoft.com/office/officeart/2005/8/layout/vList4#5"/>
    <dgm:cxn modelId="{836420DF-8F83-4CEE-B464-282CF3B4B662}" type="presParOf" srcId="{DAA92FC4-1AFD-4F0A-BB1B-C83BC0BD655B}" destId="{64A4E1EA-408F-4E9A-8147-B639AA49C147}" srcOrd="2" destOrd="0" presId="urn:microsoft.com/office/officeart/2005/8/layout/vList4#5"/>
    <dgm:cxn modelId="{808C9A35-A299-4BF0-B926-FEAA1EA07ACF}" type="presParOf" srcId="{64A4E1EA-408F-4E9A-8147-B639AA49C147}" destId="{E5049A62-84FE-40BB-AAE1-1FE4FB087ED0}" srcOrd="0" destOrd="0" presId="urn:microsoft.com/office/officeart/2005/8/layout/vList4#5"/>
    <dgm:cxn modelId="{42B5EACD-0BFA-4E4C-980D-763741234EEE}" type="presParOf" srcId="{64A4E1EA-408F-4E9A-8147-B639AA49C147}" destId="{D85A33D7-93DF-4809-8140-3C64A59EAF45}" srcOrd="1" destOrd="0" presId="urn:microsoft.com/office/officeart/2005/8/layout/vList4#5"/>
    <dgm:cxn modelId="{E4ECA8AD-58ED-4B19-AF79-64B799B0AC16}" type="presParOf" srcId="{64A4E1EA-408F-4E9A-8147-B639AA49C147}" destId="{16AF79C5-FA86-46C1-92C6-6E2135F0E7E3}" srcOrd="2" destOrd="0" presId="urn:microsoft.com/office/officeart/2005/8/layout/vList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1FB0D4-8E7A-4206-AA04-AE427EC5749F}" type="doc">
      <dgm:prSet loTypeId="urn:microsoft.com/office/officeart/2005/8/layout/vList4#5" loCatId="list" qsTypeId="urn:microsoft.com/office/officeart/2005/8/quickstyle/3d2" qsCatId="3D" csTypeId="urn:microsoft.com/office/officeart/2005/8/colors/accent4_1" csCatId="accent4" phldr="1"/>
      <dgm:spPr/>
      <dgm:t>
        <a:bodyPr/>
        <a:lstStyle/>
        <a:p>
          <a:endParaRPr lang="pl-PL"/>
        </a:p>
      </dgm:t>
    </dgm:pt>
    <dgm:pt modelId="{16EA4C62-7155-44DB-BE34-73808A072449}">
      <dgm:prSet phldrT="[Tekst]" custT="1"/>
      <dgm:spPr/>
      <dgm:t>
        <a:bodyPr/>
        <a:lstStyle/>
        <a:p>
          <a:r>
            <a:rPr lang="pl-PL" sz="1600" b="0" i="0" dirty="0" smtClean="0">
              <a:solidFill>
                <a:schemeClr val="tx1"/>
              </a:solidFill>
            </a:rPr>
            <a:t>	W zależności od ryzyka na etapie wdrożenia przewiduje się wsparcie 	w formie </a:t>
          </a:r>
          <a:r>
            <a:rPr lang="pl-PL" sz="1600" b="1" i="0" dirty="0" smtClean="0">
              <a:solidFill>
                <a:schemeClr val="tx1"/>
              </a:solidFill>
            </a:rPr>
            <a:t>zwrotnej i bezzwrotnej</a:t>
          </a:r>
          <a:r>
            <a:rPr lang="pl-PL" sz="1600" b="0" i="0" dirty="0" smtClean="0">
              <a:solidFill>
                <a:schemeClr val="tx1"/>
              </a:solidFill>
            </a:rPr>
            <a:t>. </a:t>
          </a:r>
          <a:br>
            <a:rPr lang="pl-PL" sz="1600" b="0" i="0" dirty="0" smtClean="0">
              <a:solidFill>
                <a:schemeClr val="tx1"/>
              </a:solidFill>
            </a:rPr>
          </a:br>
          <a:r>
            <a:rPr lang="pl-PL" sz="1600" b="0" i="0" dirty="0" smtClean="0">
              <a:solidFill>
                <a:schemeClr val="tx1"/>
              </a:solidFill>
            </a:rPr>
            <a:t>	Zakłada się, że w przypadku projektów, dla których ryzyko na etapie 	wdrożenia jest duże oferowane będą instrumenty bezzwrotne. </a:t>
          </a:r>
          <a:br>
            <a:rPr lang="pl-PL" sz="1600" b="0" i="0" dirty="0" smtClean="0">
              <a:solidFill>
                <a:schemeClr val="tx1"/>
              </a:solidFill>
            </a:rPr>
          </a:br>
          <a:r>
            <a:rPr lang="pl-PL" sz="1600" b="0" i="0" dirty="0" smtClean="0">
              <a:solidFill>
                <a:schemeClr val="tx1"/>
              </a:solidFill>
            </a:rPr>
            <a:t>	W szczególności w ww. formie zakłada się wdrożenie wyników prac 	badawczo-rozwojowych do działalności gospodarczej. Natomiast 	instrumenty finansowe znajdą zastosowanie w tych obszarach, </a:t>
          </a:r>
          <a:br>
            <a:rPr lang="pl-PL" sz="1600" b="0" i="0" dirty="0" smtClean="0">
              <a:solidFill>
                <a:schemeClr val="tx1"/>
              </a:solidFill>
            </a:rPr>
          </a:br>
          <a:r>
            <a:rPr lang="pl-PL" sz="1600" b="0" i="0" dirty="0" smtClean="0">
              <a:solidFill>
                <a:schemeClr val="tx1"/>
              </a:solidFill>
            </a:rPr>
            <a:t>	w których ryzyko jest mniejsze oraz w których na podstawie 	badania zostaną 	zidentyfikowane nieprawidłowości rynku lub 	nieoptymalny poziom inwestycji.</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DAA92FC4-1AFD-4F0A-BB1B-C83BC0BD655B}" type="pres">
      <dgm:prSet presAssocID="{4B1FB0D4-8E7A-4206-AA04-AE427EC5749F}" presName="linear" presStyleCnt="0">
        <dgm:presLayoutVars>
          <dgm:dir/>
          <dgm:resizeHandles val="exact"/>
        </dgm:presLayoutVars>
      </dgm:prSet>
      <dgm:spPr/>
      <dgm:t>
        <a:bodyPr/>
        <a:lstStyle/>
        <a:p>
          <a:endParaRPr lang="pl-PL"/>
        </a:p>
      </dgm:t>
    </dgm:pt>
    <dgm:pt modelId="{64A4E1EA-408F-4E9A-8147-B639AA49C147}" type="pres">
      <dgm:prSet presAssocID="{16EA4C62-7155-44DB-BE34-73808A072449}" presName="comp" presStyleCnt="0"/>
      <dgm:spPr/>
    </dgm:pt>
    <dgm:pt modelId="{E5049A62-84FE-40BB-AAE1-1FE4FB087ED0}" type="pres">
      <dgm:prSet presAssocID="{16EA4C62-7155-44DB-BE34-73808A072449}" presName="box" presStyleLbl="node1" presStyleIdx="0" presStyleCnt="1" custScaleY="134255" custLinFactNeighborX="-770" custLinFactNeighborY="-318"/>
      <dgm:spPr/>
      <dgm:t>
        <a:bodyPr/>
        <a:lstStyle/>
        <a:p>
          <a:endParaRPr lang="pl-PL"/>
        </a:p>
      </dgm:t>
    </dgm:pt>
    <dgm:pt modelId="{D85A33D7-93DF-4809-8140-3C64A59EAF45}" type="pres">
      <dgm:prSet presAssocID="{16EA4C62-7155-44DB-BE34-73808A072449}" presName="img" presStyleLbl="fgImgPlace1" presStyleIdx="0" presStyleCnt="1" custScaleX="152927" custScaleY="124348" custLinFactNeighborX="9323" custLinFactNeighborY="-1921"/>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16AF79C5-FA86-46C1-92C6-6E2135F0E7E3}" type="pres">
      <dgm:prSet presAssocID="{16EA4C62-7155-44DB-BE34-73808A072449}" presName="text" presStyleLbl="node1" presStyleIdx="0" presStyleCnt="1">
        <dgm:presLayoutVars>
          <dgm:bulletEnabled val="1"/>
        </dgm:presLayoutVars>
      </dgm:prSet>
      <dgm:spPr/>
      <dgm:t>
        <a:bodyPr/>
        <a:lstStyle/>
        <a:p>
          <a:endParaRPr lang="pl-PL"/>
        </a:p>
      </dgm:t>
    </dgm:pt>
  </dgm:ptLst>
  <dgm:cxnLst>
    <dgm:cxn modelId="{870AFEBC-A6B6-4246-9C97-F68CA903BECB}" type="presOf" srcId="{16EA4C62-7155-44DB-BE34-73808A072449}" destId="{E5049A62-84FE-40BB-AAE1-1FE4FB087ED0}" srcOrd="0" destOrd="0" presId="urn:microsoft.com/office/officeart/2005/8/layout/vList4#5"/>
    <dgm:cxn modelId="{C5E6DE4B-40A5-4777-9DF8-65CC013FB7A3}" type="presOf" srcId="{16EA4C62-7155-44DB-BE34-73808A072449}" destId="{16AF79C5-FA86-46C1-92C6-6E2135F0E7E3}" srcOrd="1" destOrd="0" presId="urn:microsoft.com/office/officeart/2005/8/layout/vList4#5"/>
    <dgm:cxn modelId="{80D6D6BC-BB3F-4161-A073-25E1D5E1A51E}" type="presOf" srcId="{4B1FB0D4-8E7A-4206-AA04-AE427EC5749F}" destId="{DAA92FC4-1AFD-4F0A-BB1B-C83BC0BD655B}" srcOrd="0" destOrd="0" presId="urn:microsoft.com/office/officeart/2005/8/layout/vList4#5"/>
    <dgm:cxn modelId="{3F9F1907-0C6A-4403-8BEC-FC9EF2D97E11}" srcId="{4B1FB0D4-8E7A-4206-AA04-AE427EC5749F}" destId="{16EA4C62-7155-44DB-BE34-73808A072449}" srcOrd="0" destOrd="0" parTransId="{A5FDB793-BAFD-46BC-BB21-45C51461EFC5}" sibTransId="{298A92C4-92F2-465E-B872-8044668DDB1C}"/>
    <dgm:cxn modelId="{32D66918-2D41-4928-A689-32ECF038B700}" type="presParOf" srcId="{DAA92FC4-1AFD-4F0A-BB1B-C83BC0BD655B}" destId="{64A4E1EA-408F-4E9A-8147-B639AA49C147}" srcOrd="0" destOrd="0" presId="urn:microsoft.com/office/officeart/2005/8/layout/vList4#5"/>
    <dgm:cxn modelId="{BB31D6F8-C330-4A91-8F07-F19F2C29B838}" type="presParOf" srcId="{64A4E1EA-408F-4E9A-8147-B639AA49C147}" destId="{E5049A62-84FE-40BB-AAE1-1FE4FB087ED0}" srcOrd="0" destOrd="0" presId="urn:microsoft.com/office/officeart/2005/8/layout/vList4#5"/>
    <dgm:cxn modelId="{80C7EC7E-AB6A-420E-8779-0C81A63AC352}" type="presParOf" srcId="{64A4E1EA-408F-4E9A-8147-B639AA49C147}" destId="{D85A33D7-93DF-4809-8140-3C64A59EAF45}" srcOrd="1" destOrd="0" presId="urn:microsoft.com/office/officeart/2005/8/layout/vList4#5"/>
    <dgm:cxn modelId="{66239904-199E-4F86-8891-388FEA2376DB}" type="presParOf" srcId="{64A4E1EA-408F-4E9A-8147-B639AA49C147}" destId="{16AF79C5-FA86-46C1-92C6-6E2135F0E7E3}" srcOrd="2" destOrd="0" presId="urn:microsoft.com/office/officeart/2005/8/layout/vList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A34B40-D787-429A-B26C-4AB330F973FE}" type="doc">
      <dgm:prSet loTypeId="urn:microsoft.com/office/officeart/2005/8/layout/cycle3" loCatId="cycle" qsTypeId="urn:microsoft.com/office/officeart/2005/8/quickstyle/3d3" qsCatId="3D" csTypeId="urn:microsoft.com/office/officeart/2005/8/colors/colorful5" csCatId="colorful" phldr="1"/>
      <dgm:spPr/>
      <dgm:t>
        <a:bodyPr/>
        <a:lstStyle/>
        <a:p>
          <a:endParaRPr lang="pl-PL"/>
        </a:p>
      </dgm:t>
    </dgm:pt>
    <dgm:pt modelId="{494C6115-6FF1-4656-8EC3-AF93981DBBA6}">
      <dgm:prSet phldrT="[Tekst]" custT="1"/>
      <dgm:spPr/>
      <dgm:t>
        <a:bodyPr/>
        <a:lstStyle/>
        <a:p>
          <a:r>
            <a:rPr lang="pl-PL" sz="1000" b="0" dirty="0" smtClean="0">
              <a:solidFill>
                <a:schemeClr val="tx1"/>
              </a:solidFill>
              <a:latin typeface="Georgia" pitchFamily="18" charset="0"/>
              <a:cs typeface="Arial" panose="020B0604020202020204" pitchFamily="34" charset="0"/>
            </a:rPr>
            <a:t>diagnoza klienta </a:t>
          </a:r>
          <a:endParaRPr lang="pl-PL" sz="1000" b="0" dirty="0">
            <a:solidFill>
              <a:schemeClr val="tx1"/>
            </a:solidFill>
            <a:latin typeface="Georgia" pitchFamily="18" charset="0"/>
          </a:endParaRPr>
        </a:p>
      </dgm:t>
    </dgm:pt>
    <dgm:pt modelId="{C75E8269-CB3D-46A4-94C6-AFF186B3E21C}" type="parTrans" cxnId="{CC9A0C80-7C7B-44F9-BF23-E15519E64F29}">
      <dgm:prSet/>
      <dgm:spPr/>
      <dgm:t>
        <a:bodyPr/>
        <a:lstStyle/>
        <a:p>
          <a:endParaRPr lang="pl-PL"/>
        </a:p>
      </dgm:t>
    </dgm:pt>
    <dgm:pt modelId="{F1CA7B6A-04ED-4D71-8675-3A6179EDBA4A}" type="sibTrans" cxnId="{CC9A0C80-7C7B-44F9-BF23-E15519E64F29}">
      <dgm:prSet/>
      <dgm:spPr/>
      <dgm:t>
        <a:bodyPr/>
        <a:lstStyle/>
        <a:p>
          <a:endParaRPr lang="pl-PL"/>
        </a:p>
      </dgm:t>
    </dgm:pt>
    <dgm:pt modelId="{18382825-2FDA-4EAB-8DA8-26C49B3AA5CE}">
      <dgm:prSet phldrT="[Tekst]" custT="1"/>
      <dgm:spPr/>
      <dgm:t>
        <a:bodyPr/>
        <a:lstStyle/>
        <a:p>
          <a:r>
            <a:rPr lang="pl-PL" sz="1000" b="0" dirty="0" smtClean="0">
              <a:solidFill>
                <a:schemeClr val="tx1"/>
              </a:solidFill>
              <a:latin typeface="Georgia" pitchFamily="18" charset="0"/>
              <a:cs typeface="Arial" panose="020B0604020202020204" pitchFamily="34" charset="0"/>
            </a:rPr>
            <a:t>warunki, kryteria i procedury przyznania dotacji</a:t>
          </a:r>
          <a:endParaRPr lang="pl-PL" sz="1000" b="0" dirty="0">
            <a:solidFill>
              <a:schemeClr val="tx1"/>
            </a:solidFill>
            <a:latin typeface="Georgia" pitchFamily="18" charset="0"/>
          </a:endParaRPr>
        </a:p>
      </dgm:t>
    </dgm:pt>
    <dgm:pt modelId="{555B71EE-9050-47E3-818D-CE5D17EC4A08}" type="parTrans" cxnId="{90A97056-C89A-4ABE-AB2F-CA7D19E7799F}">
      <dgm:prSet/>
      <dgm:spPr/>
      <dgm:t>
        <a:bodyPr/>
        <a:lstStyle/>
        <a:p>
          <a:endParaRPr lang="pl-PL"/>
        </a:p>
      </dgm:t>
    </dgm:pt>
    <dgm:pt modelId="{4AE7FC5E-018C-4009-B088-D8C2E183A651}" type="sibTrans" cxnId="{90A97056-C89A-4ABE-AB2F-CA7D19E7799F}">
      <dgm:prSet/>
      <dgm:spPr/>
      <dgm:t>
        <a:bodyPr/>
        <a:lstStyle/>
        <a:p>
          <a:endParaRPr lang="pl-PL"/>
        </a:p>
      </dgm:t>
    </dgm:pt>
    <dgm:pt modelId="{5A2BE1D3-B18F-4D1C-BD09-9D22E07BBC7D}">
      <dgm:prSet phldrT="[Tekst]" custT="1"/>
      <dgm:spPr/>
      <dgm:t>
        <a:bodyPr/>
        <a:lstStyle/>
        <a:p>
          <a:r>
            <a:rPr lang="pl-PL" sz="1050" b="1" dirty="0" smtClean="0">
              <a:latin typeface="Georgia" pitchFamily="18" charset="0"/>
              <a:cs typeface="Arial" panose="020B0604020202020204" pitchFamily="34" charset="0"/>
            </a:rPr>
            <a:t>„</a:t>
          </a:r>
          <a:r>
            <a:rPr lang="pl-PL" sz="1000" b="0" dirty="0" smtClean="0">
              <a:solidFill>
                <a:schemeClr val="tx1"/>
              </a:solidFill>
              <a:latin typeface="Georgia" pitchFamily="18" charset="0"/>
              <a:cs typeface="Arial" panose="020B0604020202020204" pitchFamily="34" charset="0"/>
            </a:rPr>
            <a:t>krok po kroku” - procesu aplikowania o EF</a:t>
          </a:r>
          <a:endParaRPr lang="pl-PL" sz="1000" b="0" dirty="0">
            <a:solidFill>
              <a:schemeClr val="tx1"/>
            </a:solidFill>
            <a:latin typeface="Georgia" pitchFamily="18" charset="0"/>
          </a:endParaRPr>
        </a:p>
      </dgm:t>
    </dgm:pt>
    <dgm:pt modelId="{5B2EBE27-B3AF-441B-8547-B2F8C81D7CD0}" type="parTrans" cxnId="{3393E03C-516B-41C1-BC02-A8E46F457CE8}">
      <dgm:prSet/>
      <dgm:spPr/>
      <dgm:t>
        <a:bodyPr/>
        <a:lstStyle/>
        <a:p>
          <a:endParaRPr lang="pl-PL"/>
        </a:p>
      </dgm:t>
    </dgm:pt>
    <dgm:pt modelId="{B51051D2-0E08-4172-95F7-43B141EF32BB}" type="sibTrans" cxnId="{3393E03C-516B-41C1-BC02-A8E46F457CE8}">
      <dgm:prSet/>
      <dgm:spPr/>
      <dgm:t>
        <a:bodyPr/>
        <a:lstStyle/>
        <a:p>
          <a:endParaRPr lang="pl-PL"/>
        </a:p>
      </dgm:t>
    </dgm:pt>
    <dgm:pt modelId="{4CA36EB7-6821-4AAB-BA01-0EFA43DA0167}">
      <dgm:prSet phldrT="[Tekst]" custT="1"/>
      <dgm:spPr/>
      <dgm:t>
        <a:bodyPr/>
        <a:lstStyle/>
        <a:p>
          <a:r>
            <a:rPr lang="pl-PL" sz="1000" b="0" dirty="0" smtClean="0">
              <a:solidFill>
                <a:schemeClr val="tx1"/>
              </a:solidFill>
              <a:latin typeface="Georgia" pitchFamily="18" charset="0"/>
              <a:cs typeface="Arial" panose="020B0604020202020204" pitchFamily="34" charset="0"/>
            </a:rPr>
            <a:t>na etapie przygotowywania wniosków/projektów</a:t>
          </a:r>
          <a:endParaRPr lang="pl-PL" sz="1000" b="0" dirty="0">
            <a:solidFill>
              <a:schemeClr val="tx1"/>
            </a:solidFill>
            <a:latin typeface="Georgia" pitchFamily="18" charset="0"/>
          </a:endParaRPr>
        </a:p>
      </dgm:t>
    </dgm:pt>
    <dgm:pt modelId="{5F8C9E06-0F58-4135-8E96-A8F15837D5D5}" type="parTrans" cxnId="{FCDC998B-8CD6-4167-BAE3-DF63325CE5D0}">
      <dgm:prSet/>
      <dgm:spPr/>
      <dgm:t>
        <a:bodyPr/>
        <a:lstStyle/>
        <a:p>
          <a:endParaRPr lang="pl-PL"/>
        </a:p>
      </dgm:t>
    </dgm:pt>
    <dgm:pt modelId="{C996A526-7304-4372-8F09-7DA33603923B}" type="sibTrans" cxnId="{FCDC998B-8CD6-4167-BAE3-DF63325CE5D0}">
      <dgm:prSet/>
      <dgm:spPr/>
      <dgm:t>
        <a:bodyPr/>
        <a:lstStyle/>
        <a:p>
          <a:endParaRPr lang="pl-PL"/>
        </a:p>
      </dgm:t>
    </dgm:pt>
    <dgm:pt modelId="{76E88F62-D047-4566-8FEF-C8678175300E}">
      <dgm:prSet phldrT="[Tekst]" custT="1"/>
      <dgm:spPr/>
      <dgm:t>
        <a:bodyPr/>
        <a:lstStyle/>
        <a:p>
          <a:r>
            <a:rPr lang="pl-PL" sz="1000" b="0" dirty="0" smtClean="0">
              <a:solidFill>
                <a:schemeClr val="tx1"/>
              </a:solidFill>
              <a:latin typeface="Georgia" pitchFamily="18" charset="0"/>
              <a:cs typeface="Arial" panose="020B0604020202020204" pitchFamily="34" charset="0"/>
            </a:rPr>
            <a:t>na etapie realizacji projektu </a:t>
          </a:r>
          <a:endParaRPr lang="pl-PL" sz="1000" b="0" dirty="0">
            <a:solidFill>
              <a:schemeClr val="tx1"/>
            </a:solidFill>
            <a:latin typeface="Georgia" pitchFamily="18" charset="0"/>
          </a:endParaRPr>
        </a:p>
      </dgm:t>
    </dgm:pt>
    <dgm:pt modelId="{5DA674F1-4AFB-43A6-BCCD-160444F6CF3C}" type="parTrans" cxnId="{61139603-2368-4FAD-A195-DBE0E063D79E}">
      <dgm:prSet/>
      <dgm:spPr/>
      <dgm:t>
        <a:bodyPr/>
        <a:lstStyle/>
        <a:p>
          <a:endParaRPr lang="pl-PL"/>
        </a:p>
      </dgm:t>
    </dgm:pt>
    <dgm:pt modelId="{092EEFE1-66F7-4DA9-A512-49187D2383E8}" type="sibTrans" cxnId="{61139603-2368-4FAD-A195-DBE0E063D79E}">
      <dgm:prSet/>
      <dgm:spPr/>
      <dgm:t>
        <a:bodyPr/>
        <a:lstStyle/>
        <a:p>
          <a:endParaRPr lang="pl-PL"/>
        </a:p>
      </dgm:t>
    </dgm:pt>
    <dgm:pt modelId="{496D0E39-D506-4ED7-B23B-410FC505C97D}">
      <dgm:prSet phldrT="[Tekst]" custT="1"/>
      <dgm:spPr/>
      <dgm:t>
        <a:bodyPr/>
        <a:lstStyle/>
        <a:p>
          <a:r>
            <a:rPr lang="pl-PL" sz="1000" b="0" dirty="0" smtClean="0">
              <a:solidFill>
                <a:schemeClr val="tx1"/>
              </a:solidFill>
              <a:latin typeface="Georgia" pitchFamily="18" charset="0"/>
              <a:cs typeface="Arial" panose="020B0604020202020204" pitchFamily="34" charset="0"/>
            </a:rPr>
            <a:t>wstępną pomoc w rozliczaniu projektów</a:t>
          </a:r>
          <a:endParaRPr lang="pl-PL" sz="1000" b="0" dirty="0">
            <a:solidFill>
              <a:schemeClr val="tx1"/>
            </a:solidFill>
            <a:latin typeface="Georgia" pitchFamily="18" charset="0"/>
          </a:endParaRPr>
        </a:p>
      </dgm:t>
    </dgm:pt>
    <dgm:pt modelId="{52C2C7F8-ED31-4FAA-BCB0-FBE315E8B3B4}" type="parTrans" cxnId="{45B631A3-0944-4A27-9C52-695749CC84EC}">
      <dgm:prSet/>
      <dgm:spPr/>
      <dgm:t>
        <a:bodyPr/>
        <a:lstStyle/>
        <a:p>
          <a:endParaRPr lang="pl-PL"/>
        </a:p>
      </dgm:t>
    </dgm:pt>
    <dgm:pt modelId="{DDFB82EC-1E61-431A-BE35-B6F4D61B6B14}" type="sibTrans" cxnId="{45B631A3-0944-4A27-9C52-695749CC84EC}">
      <dgm:prSet/>
      <dgm:spPr/>
      <dgm:t>
        <a:bodyPr/>
        <a:lstStyle/>
        <a:p>
          <a:endParaRPr lang="pl-PL"/>
        </a:p>
      </dgm:t>
    </dgm:pt>
    <dgm:pt modelId="{1F542281-73EB-47D8-9358-9FA8C5A9FC8B}">
      <dgm:prSet phldrT="[Tekst]" custT="1"/>
      <dgm:spPr/>
      <dgm:t>
        <a:bodyPr/>
        <a:lstStyle/>
        <a:p>
          <a:r>
            <a:rPr lang="pl-PL" sz="1000" b="0" dirty="0" smtClean="0">
              <a:solidFill>
                <a:schemeClr val="tx1"/>
              </a:solidFill>
              <a:latin typeface="Georgia" pitchFamily="18" charset="0"/>
              <a:cs typeface="Arial" panose="020B0604020202020204" pitchFamily="34" charset="0"/>
            </a:rPr>
            <a:t>indywidualne konsultacje u klienta</a:t>
          </a:r>
          <a:endParaRPr lang="pl-PL" sz="1000" b="0" dirty="0">
            <a:solidFill>
              <a:schemeClr val="tx1"/>
            </a:solidFill>
            <a:latin typeface="Georgia" pitchFamily="18" charset="0"/>
          </a:endParaRPr>
        </a:p>
      </dgm:t>
    </dgm:pt>
    <dgm:pt modelId="{A97C6BCB-417A-4933-898F-6AA798125365}" type="parTrans" cxnId="{838992A7-78D3-497B-AE80-625D3538B3FC}">
      <dgm:prSet/>
      <dgm:spPr/>
      <dgm:t>
        <a:bodyPr/>
        <a:lstStyle/>
        <a:p>
          <a:endParaRPr lang="pl-PL"/>
        </a:p>
      </dgm:t>
    </dgm:pt>
    <dgm:pt modelId="{CB927851-19E2-4136-BCD4-BDDD5DA40312}" type="sibTrans" cxnId="{838992A7-78D3-497B-AE80-625D3538B3FC}">
      <dgm:prSet/>
      <dgm:spPr/>
      <dgm:t>
        <a:bodyPr/>
        <a:lstStyle/>
        <a:p>
          <a:endParaRPr lang="pl-PL"/>
        </a:p>
      </dgm:t>
    </dgm:pt>
    <dgm:pt modelId="{2176F109-5D49-4CBB-96F6-BB68C95BB60A}">
      <dgm:prSet phldrT="[Tekst]" custT="1"/>
      <dgm:spPr/>
      <dgm:t>
        <a:bodyPr/>
        <a:lstStyle/>
        <a:p>
          <a:r>
            <a:rPr lang="pl-PL" sz="1000" b="0" dirty="0" smtClean="0">
              <a:solidFill>
                <a:schemeClr val="tx1"/>
              </a:solidFill>
              <a:latin typeface="Georgia" pitchFamily="18" charset="0"/>
              <a:cs typeface="Arial" panose="020B0604020202020204" pitchFamily="34" charset="0"/>
            </a:rPr>
            <a:t>pomoc w znalezieniu odpowiedniego projektu</a:t>
          </a:r>
          <a:endParaRPr lang="pl-PL" sz="1000" b="0" dirty="0">
            <a:solidFill>
              <a:schemeClr val="tx1"/>
            </a:solidFill>
            <a:latin typeface="Georgia" pitchFamily="18" charset="0"/>
          </a:endParaRPr>
        </a:p>
      </dgm:t>
    </dgm:pt>
    <dgm:pt modelId="{DB901318-FD91-4591-BD7F-AE80EF9BE60F}" type="parTrans" cxnId="{D5898B6B-7797-495B-8A00-8C0DCE6DA325}">
      <dgm:prSet/>
      <dgm:spPr/>
      <dgm:t>
        <a:bodyPr/>
        <a:lstStyle/>
        <a:p>
          <a:endParaRPr lang="pl-PL"/>
        </a:p>
      </dgm:t>
    </dgm:pt>
    <dgm:pt modelId="{063CFDB3-7A0F-47CF-9C11-B71EC7ACFEC7}" type="sibTrans" cxnId="{D5898B6B-7797-495B-8A00-8C0DCE6DA325}">
      <dgm:prSet/>
      <dgm:spPr/>
      <dgm:t>
        <a:bodyPr/>
        <a:lstStyle/>
        <a:p>
          <a:endParaRPr lang="pl-PL"/>
        </a:p>
      </dgm:t>
    </dgm:pt>
    <dgm:pt modelId="{18F02013-3324-41F4-8351-26A4332CFFE6}" type="pres">
      <dgm:prSet presAssocID="{46A34B40-D787-429A-B26C-4AB330F973FE}" presName="Name0" presStyleCnt="0">
        <dgm:presLayoutVars>
          <dgm:dir/>
          <dgm:resizeHandles val="exact"/>
        </dgm:presLayoutVars>
      </dgm:prSet>
      <dgm:spPr/>
      <dgm:t>
        <a:bodyPr/>
        <a:lstStyle/>
        <a:p>
          <a:endParaRPr lang="pl-PL"/>
        </a:p>
      </dgm:t>
    </dgm:pt>
    <dgm:pt modelId="{68FBCE6F-79F0-4F5B-9ABF-F8DBA25C0F03}" type="pres">
      <dgm:prSet presAssocID="{46A34B40-D787-429A-B26C-4AB330F973FE}" presName="cycle" presStyleCnt="0"/>
      <dgm:spPr/>
    </dgm:pt>
    <dgm:pt modelId="{7FA6D863-E856-49CA-B411-621001EEE0D7}" type="pres">
      <dgm:prSet presAssocID="{494C6115-6FF1-4656-8EC3-AF93981DBBA6}" presName="nodeFirstNode" presStyleLbl="node1" presStyleIdx="0" presStyleCnt="8">
        <dgm:presLayoutVars>
          <dgm:bulletEnabled val="1"/>
        </dgm:presLayoutVars>
      </dgm:prSet>
      <dgm:spPr/>
      <dgm:t>
        <a:bodyPr/>
        <a:lstStyle/>
        <a:p>
          <a:endParaRPr lang="pl-PL"/>
        </a:p>
      </dgm:t>
    </dgm:pt>
    <dgm:pt modelId="{3F0AF770-3126-41E6-A0FC-10ED47D84CC3}" type="pres">
      <dgm:prSet presAssocID="{F1CA7B6A-04ED-4D71-8675-3A6179EDBA4A}" presName="sibTransFirstNode" presStyleLbl="bgShp" presStyleIdx="0" presStyleCnt="1"/>
      <dgm:spPr/>
      <dgm:t>
        <a:bodyPr/>
        <a:lstStyle/>
        <a:p>
          <a:endParaRPr lang="pl-PL"/>
        </a:p>
      </dgm:t>
    </dgm:pt>
    <dgm:pt modelId="{5B3A5761-12B0-4616-BE50-7AEC31D88872}" type="pres">
      <dgm:prSet presAssocID="{2176F109-5D49-4CBB-96F6-BB68C95BB60A}" presName="nodeFollowingNodes" presStyleLbl="node1" presStyleIdx="1" presStyleCnt="8">
        <dgm:presLayoutVars>
          <dgm:bulletEnabled val="1"/>
        </dgm:presLayoutVars>
      </dgm:prSet>
      <dgm:spPr/>
      <dgm:t>
        <a:bodyPr/>
        <a:lstStyle/>
        <a:p>
          <a:endParaRPr lang="pl-PL"/>
        </a:p>
      </dgm:t>
    </dgm:pt>
    <dgm:pt modelId="{7C37D9B2-EDCF-4BA9-88A0-21A901B0E84C}" type="pres">
      <dgm:prSet presAssocID="{18382825-2FDA-4EAB-8DA8-26C49B3AA5CE}" presName="nodeFollowingNodes" presStyleLbl="node1" presStyleIdx="2" presStyleCnt="8">
        <dgm:presLayoutVars>
          <dgm:bulletEnabled val="1"/>
        </dgm:presLayoutVars>
      </dgm:prSet>
      <dgm:spPr/>
      <dgm:t>
        <a:bodyPr/>
        <a:lstStyle/>
        <a:p>
          <a:endParaRPr lang="pl-PL"/>
        </a:p>
      </dgm:t>
    </dgm:pt>
    <dgm:pt modelId="{A6AC8BC2-6FD9-4F16-8110-BB01F70BE25B}" type="pres">
      <dgm:prSet presAssocID="{5A2BE1D3-B18F-4D1C-BD09-9D22E07BBC7D}" presName="nodeFollowingNodes" presStyleLbl="node1" presStyleIdx="3" presStyleCnt="8">
        <dgm:presLayoutVars>
          <dgm:bulletEnabled val="1"/>
        </dgm:presLayoutVars>
      </dgm:prSet>
      <dgm:spPr/>
      <dgm:t>
        <a:bodyPr/>
        <a:lstStyle/>
        <a:p>
          <a:endParaRPr lang="pl-PL"/>
        </a:p>
      </dgm:t>
    </dgm:pt>
    <dgm:pt modelId="{557020C6-79E6-4DDE-8686-4969610C6F90}" type="pres">
      <dgm:prSet presAssocID="{4CA36EB7-6821-4AAB-BA01-0EFA43DA0167}" presName="nodeFollowingNodes" presStyleLbl="node1" presStyleIdx="4" presStyleCnt="8">
        <dgm:presLayoutVars>
          <dgm:bulletEnabled val="1"/>
        </dgm:presLayoutVars>
      </dgm:prSet>
      <dgm:spPr/>
      <dgm:t>
        <a:bodyPr/>
        <a:lstStyle/>
        <a:p>
          <a:endParaRPr lang="pl-PL"/>
        </a:p>
      </dgm:t>
    </dgm:pt>
    <dgm:pt modelId="{271948E5-116B-4E50-AEA2-E045E6E24753}" type="pres">
      <dgm:prSet presAssocID="{76E88F62-D047-4566-8FEF-C8678175300E}" presName="nodeFollowingNodes" presStyleLbl="node1" presStyleIdx="5" presStyleCnt="8">
        <dgm:presLayoutVars>
          <dgm:bulletEnabled val="1"/>
        </dgm:presLayoutVars>
      </dgm:prSet>
      <dgm:spPr/>
      <dgm:t>
        <a:bodyPr/>
        <a:lstStyle/>
        <a:p>
          <a:endParaRPr lang="pl-PL"/>
        </a:p>
      </dgm:t>
    </dgm:pt>
    <dgm:pt modelId="{8139F707-2BB6-4C9A-8EDA-4FCBBA11C06D}" type="pres">
      <dgm:prSet presAssocID="{496D0E39-D506-4ED7-B23B-410FC505C97D}" presName="nodeFollowingNodes" presStyleLbl="node1" presStyleIdx="6" presStyleCnt="8">
        <dgm:presLayoutVars>
          <dgm:bulletEnabled val="1"/>
        </dgm:presLayoutVars>
      </dgm:prSet>
      <dgm:spPr/>
      <dgm:t>
        <a:bodyPr/>
        <a:lstStyle/>
        <a:p>
          <a:endParaRPr lang="pl-PL"/>
        </a:p>
      </dgm:t>
    </dgm:pt>
    <dgm:pt modelId="{1C73B3DC-D619-4A3A-92F5-B0B9AC50246E}" type="pres">
      <dgm:prSet presAssocID="{1F542281-73EB-47D8-9358-9FA8C5A9FC8B}" presName="nodeFollowingNodes" presStyleLbl="node1" presStyleIdx="7" presStyleCnt="8">
        <dgm:presLayoutVars>
          <dgm:bulletEnabled val="1"/>
        </dgm:presLayoutVars>
      </dgm:prSet>
      <dgm:spPr/>
      <dgm:t>
        <a:bodyPr/>
        <a:lstStyle/>
        <a:p>
          <a:endParaRPr lang="pl-PL"/>
        </a:p>
      </dgm:t>
    </dgm:pt>
  </dgm:ptLst>
  <dgm:cxnLst>
    <dgm:cxn modelId="{61139603-2368-4FAD-A195-DBE0E063D79E}" srcId="{46A34B40-D787-429A-B26C-4AB330F973FE}" destId="{76E88F62-D047-4566-8FEF-C8678175300E}" srcOrd="5" destOrd="0" parTransId="{5DA674F1-4AFB-43A6-BCCD-160444F6CF3C}" sibTransId="{092EEFE1-66F7-4DA9-A512-49187D2383E8}"/>
    <dgm:cxn modelId="{3F56DFD7-43BA-47ED-94CE-C3DFC22E94F9}" type="presOf" srcId="{4CA36EB7-6821-4AAB-BA01-0EFA43DA0167}" destId="{557020C6-79E6-4DDE-8686-4969610C6F90}" srcOrd="0" destOrd="0" presId="urn:microsoft.com/office/officeart/2005/8/layout/cycle3"/>
    <dgm:cxn modelId="{C8A169C6-6FEC-41C8-89D2-B63AB78BCE6E}" type="presOf" srcId="{2176F109-5D49-4CBB-96F6-BB68C95BB60A}" destId="{5B3A5761-12B0-4616-BE50-7AEC31D88872}" srcOrd="0" destOrd="0" presId="urn:microsoft.com/office/officeart/2005/8/layout/cycle3"/>
    <dgm:cxn modelId="{34899F40-D05E-4482-A191-1476D511D293}" type="presOf" srcId="{494C6115-6FF1-4656-8EC3-AF93981DBBA6}" destId="{7FA6D863-E856-49CA-B411-621001EEE0D7}" srcOrd="0" destOrd="0" presId="urn:microsoft.com/office/officeart/2005/8/layout/cycle3"/>
    <dgm:cxn modelId="{3393E03C-516B-41C1-BC02-A8E46F457CE8}" srcId="{46A34B40-D787-429A-B26C-4AB330F973FE}" destId="{5A2BE1D3-B18F-4D1C-BD09-9D22E07BBC7D}" srcOrd="3" destOrd="0" parTransId="{5B2EBE27-B3AF-441B-8547-B2F8C81D7CD0}" sibTransId="{B51051D2-0E08-4172-95F7-43B141EF32BB}"/>
    <dgm:cxn modelId="{764C1A3B-E12F-422F-BD75-3A169EB36792}" type="presOf" srcId="{18382825-2FDA-4EAB-8DA8-26C49B3AA5CE}" destId="{7C37D9B2-EDCF-4BA9-88A0-21A901B0E84C}" srcOrd="0" destOrd="0" presId="urn:microsoft.com/office/officeart/2005/8/layout/cycle3"/>
    <dgm:cxn modelId="{0D04A58B-59C7-454B-A633-6A95A61D3B23}" type="presOf" srcId="{46A34B40-D787-429A-B26C-4AB330F973FE}" destId="{18F02013-3324-41F4-8351-26A4332CFFE6}" srcOrd="0" destOrd="0" presId="urn:microsoft.com/office/officeart/2005/8/layout/cycle3"/>
    <dgm:cxn modelId="{D5898B6B-7797-495B-8A00-8C0DCE6DA325}" srcId="{46A34B40-D787-429A-B26C-4AB330F973FE}" destId="{2176F109-5D49-4CBB-96F6-BB68C95BB60A}" srcOrd="1" destOrd="0" parTransId="{DB901318-FD91-4591-BD7F-AE80EF9BE60F}" sibTransId="{063CFDB3-7A0F-47CF-9C11-B71EC7ACFEC7}"/>
    <dgm:cxn modelId="{2CCE6F3F-2CFD-45A2-A31B-01DB5ED6AAE9}" type="presOf" srcId="{5A2BE1D3-B18F-4D1C-BD09-9D22E07BBC7D}" destId="{A6AC8BC2-6FD9-4F16-8110-BB01F70BE25B}" srcOrd="0" destOrd="0" presId="urn:microsoft.com/office/officeart/2005/8/layout/cycle3"/>
    <dgm:cxn modelId="{90A97056-C89A-4ABE-AB2F-CA7D19E7799F}" srcId="{46A34B40-D787-429A-B26C-4AB330F973FE}" destId="{18382825-2FDA-4EAB-8DA8-26C49B3AA5CE}" srcOrd="2" destOrd="0" parTransId="{555B71EE-9050-47E3-818D-CE5D17EC4A08}" sibTransId="{4AE7FC5E-018C-4009-B088-D8C2E183A651}"/>
    <dgm:cxn modelId="{775853B1-BC93-4EB0-82AB-5F7D2DBD9998}" type="presOf" srcId="{1F542281-73EB-47D8-9358-9FA8C5A9FC8B}" destId="{1C73B3DC-D619-4A3A-92F5-B0B9AC50246E}" srcOrd="0" destOrd="0" presId="urn:microsoft.com/office/officeart/2005/8/layout/cycle3"/>
    <dgm:cxn modelId="{45B631A3-0944-4A27-9C52-695749CC84EC}" srcId="{46A34B40-D787-429A-B26C-4AB330F973FE}" destId="{496D0E39-D506-4ED7-B23B-410FC505C97D}" srcOrd="6" destOrd="0" parTransId="{52C2C7F8-ED31-4FAA-BCB0-FBE315E8B3B4}" sibTransId="{DDFB82EC-1E61-431A-BE35-B6F4D61B6B14}"/>
    <dgm:cxn modelId="{838992A7-78D3-497B-AE80-625D3538B3FC}" srcId="{46A34B40-D787-429A-B26C-4AB330F973FE}" destId="{1F542281-73EB-47D8-9358-9FA8C5A9FC8B}" srcOrd="7" destOrd="0" parTransId="{A97C6BCB-417A-4933-898F-6AA798125365}" sibTransId="{CB927851-19E2-4136-BCD4-BDDD5DA40312}"/>
    <dgm:cxn modelId="{89DFE9BE-123D-4D1F-AEE4-68E1603C9A62}" type="presOf" srcId="{76E88F62-D047-4566-8FEF-C8678175300E}" destId="{271948E5-116B-4E50-AEA2-E045E6E24753}" srcOrd="0" destOrd="0" presId="urn:microsoft.com/office/officeart/2005/8/layout/cycle3"/>
    <dgm:cxn modelId="{B757DE44-F243-46B7-8D15-B495E0F75317}" type="presOf" srcId="{F1CA7B6A-04ED-4D71-8675-3A6179EDBA4A}" destId="{3F0AF770-3126-41E6-A0FC-10ED47D84CC3}" srcOrd="0" destOrd="0" presId="urn:microsoft.com/office/officeart/2005/8/layout/cycle3"/>
    <dgm:cxn modelId="{CC9A0C80-7C7B-44F9-BF23-E15519E64F29}" srcId="{46A34B40-D787-429A-B26C-4AB330F973FE}" destId="{494C6115-6FF1-4656-8EC3-AF93981DBBA6}" srcOrd="0" destOrd="0" parTransId="{C75E8269-CB3D-46A4-94C6-AFF186B3E21C}" sibTransId="{F1CA7B6A-04ED-4D71-8675-3A6179EDBA4A}"/>
    <dgm:cxn modelId="{FCDC998B-8CD6-4167-BAE3-DF63325CE5D0}" srcId="{46A34B40-D787-429A-B26C-4AB330F973FE}" destId="{4CA36EB7-6821-4AAB-BA01-0EFA43DA0167}" srcOrd="4" destOrd="0" parTransId="{5F8C9E06-0F58-4135-8E96-A8F15837D5D5}" sibTransId="{C996A526-7304-4372-8F09-7DA33603923B}"/>
    <dgm:cxn modelId="{DE0F40BB-9B0D-4B30-A828-DA54A3036F13}" type="presOf" srcId="{496D0E39-D506-4ED7-B23B-410FC505C97D}" destId="{8139F707-2BB6-4C9A-8EDA-4FCBBA11C06D}" srcOrd="0" destOrd="0" presId="urn:microsoft.com/office/officeart/2005/8/layout/cycle3"/>
    <dgm:cxn modelId="{52366A0F-A738-4133-803B-14A9B1B45805}" type="presParOf" srcId="{18F02013-3324-41F4-8351-26A4332CFFE6}" destId="{68FBCE6F-79F0-4F5B-9ABF-F8DBA25C0F03}" srcOrd="0" destOrd="0" presId="urn:microsoft.com/office/officeart/2005/8/layout/cycle3"/>
    <dgm:cxn modelId="{028385E0-11E5-4D91-B2B1-72387DBCD99A}" type="presParOf" srcId="{68FBCE6F-79F0-4F5B-9ABF-F8DBA25C0F03}" destId="{7FA6D863-E856-49CA-B411-621001EEE0D7}" srcOrd="0" destOrd="0" presId="urn:microsoft.com/office/officeart/2005/8/layout/cycle3"/>
    <dgm:cxn modelId="{365E3BDE-5A65-427F-AE73-F2BE5D812048}" type="presParOf" srcId="{68FBCE6F-79F0-4F5B-9ABF-F8DBA25C0F03}" destId="{3F0AF770-3126-41E6-A0FC-10ED47D84CC3}" srcOrd="1" destOrd="0" presId="urn:microsoft.com/office/officeart/2005/8/layout/cycle3"/>
    <dgm:cxn modelId="{AF0B8F49-D7CE-48C8-8666-E25E3FFCE8DE}" type="presParOf" srcId="{68FBCE6F-79F0-4F5B-9ABF-F8DBA25C0F03}" destId="{5B3A5761-12B0-4616-BE50-7AEC31D88872}" srcOrd="2" destOrd="0" presId="urn:microsoft.com/office/officeart/2005/8/layout/cycle3"/>
    <dgm:cxn modelId="{5B7E4BB7-CB48-47C4-BCAB-8239B47A5E56}" type="presParOf" srcId="{68FBCE6F-79F0-4F5B-9ABF-F8DBA25C0F03}" destId="{7C37D9B2-EDCF-4BA9-88A0-21A901B0E84C}" srcOrd="3" destOrd="0" presId="urn:microsoft.com/office/officeart/2005/8/layout/cycle3"/>
    <dgm:cxn modelId="{318823BA-3288-4CF6-886A-B1B27DAC95DF}" type="presParOf" srcId="{68FBCE6F-79F0-4F5B-9ABF-F8DBA25C0F03}" destId="{A6AC8BC2-6FD9-4F16-8110-BB01F70BE25B}" srcOrd="4" destOrd="0" presId="urn:microsoft.com/office/officeart/2005/8/layout/cycle3"/>
    <dgm:cxn modelId="{7A887AFD-D7BA-4B67-9A3D-2154938E93D3}" type="presParOf" srcId="{68FBCE6F-79F0-4F5B-9ABF-F8DBA25C0F03}" destId="{557020C6-79E6-4DDE-8686-4969610C6F90}" srcOrd="5" destOrd="0" presId="urn:microsoft.com/office/officeart/2005/8/layout/cycle3"/>
    <dgm:cxn modelId="{0217E474-CB6D-4EC9-9170-93C722C82A05}" type="presParOf" srcId="{68FBCE6F-79F0-4F5B-9ABF-F8DBA25C0F03}" destId="{271948E5-116B-4E50-AEA2-E045E6E24753}" srcOrd="6" destOrd="0" presId="urn:microsoft.com/office/officeart/2005/8/layout/cycle3"/>
    <dgm:cxn modelId="{BF4B4E4A-6DD8-4CA1-9AB8-0DAD1AB1F68F}" type="presParOf" srcId="{68FBCE6F-79F0-4F5B-9ABF-F8DBA25C0F03}" destId="{8139F707-2BB6-4C9A-8EDA-4FCBBA11C06D}" srcOrd="7" destOrd="0" presId="urn:microsoft.com/office/officeart/2005/8/layout/cycle3"/>
    <dgm:cxn modelId="{452F5D1A-C69E-4A70-8AED-F7E2D883807C}" type="presParOf" srcId="{68FBCE6F-79F0-4F5B-9ABF-F8DBA25C0F03}" destId="{1C73B3DC-D619-4A3A-92F5-B0B9AC50246E}" srcOrd="8"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6A34B40-D787-429A-B26C-4AB330F973FE}" type="doc">
      <dgm:prSet loTypeId="urn:microsoft.com/office/officeart/2005/8/layout/gear1" loCatId="cycle" qsTypeId="urn:microsoft.com/office/officeart/2005/8/quickstyle/simple3" qsCatId="simple" csTypeId="urn:microsoft.com/office/officeart/2005/8/colors/accent5_2" csCatId="accent5" phldr="1"/>
      <dgm:spPr/>
      <dgm:t>
        <a:bodyPr/>
        <a:lstStyle/>
        <a:p>
          <a:endParaRPr lang="pl-PL"/>
        </a:p>
      </dgm:t>
    </dgm:pt>
    <dgm:pt modelId="{D1E48134-CAE0-4429-B324-AA2E8A4F444F}">
      <dgm:prSet phldrT="[Tekst]"/>
      <dgm:spPr/>
      <dgm:t>
        <a:bodyPr/>
        <a:lstStyle/>
        <a:p>
          <a:r>
            <a:rPr lang="pl-PL" dirty="0" smtClean="0"/>
            <a:t>Spotkania informacyjne/ szkolenia/warsztaty</a:t>
          </a:r>
          <a:endParaRPr lang="pl-PL" dirty="0"/>
        </a:p>
      </dgm:t>
    </dgm:pt>
    <dgm:pt modelId="{0DECD2D7-3692-4E29-AD84-DC5ACEDFA71C}" type="parTrans" cxnId="{C143E1B4-CF46-4B80-86EA-2C2C398550E8}">
      <dgm:prSet/>
      <dgm:spPr/>
      <dgm:t>
        <a:bodyPr/>
        <a:lstStyle/>
        <a:p>
          <a:endParaRPr lang="pl-PL"/>
        </a:p>
      </dgm:t>
    </dgm:pt>
    <dgm:pt modelId="{A210B68E-7FDD-4E71-8802-5304994B118B}" type="sibTrans" cxnId="{C143E1B4-CF46-4B80-86EA-2C2C398550E8}">
      <dgm:prSet/>
      <dgm:spPr/>
      <dgm:t>
        <a:bodyPr/>
        <a:lstStyle/>
        <a:p>
          <a:endParaRPr lang="pl-PL"/>
        </a:p>
      </dgm:t>
    </dgm:pt>
    <dgm:pt modelId="{41E859D7-1971-4F14-B623-DBBB31B068C3}">
      <dgm:prSet phldrT="[Tekst]"/>
      <dgm:spPr/>
      <dgm:t>
        <a:bodyPr/>
        <a:lstStyle/>
        <a:p>
          <a:r>
            <a:rPr lang="pl-PL" dirty="0" smtClean="0"/>
            <a:t>Konsultacje</a:t>
          </a:r>
          <a:endParaRPr lang="pl-PL" dirty="0"/>
        </a:p>
      </dgm:t>
    </dgm:pt>
    <dgm:pt modelId="{5770E331-8B93-4384-B94A-E660664A4D09}" type="parTrans" cxnId="{BAD6EEB1-7519-42F7-A2F9-A626D5C4498A}">
      <dgm:prSet/>
      <dgm:spPr/>
      <dgm:t>
        <a:bodyPr/>
        <a:lstStyle/>
        <a:p>
          <a:endParaRPr lang="pl-PL"/>
        </a:p>
      </dgm:t>
    </dgm:pt>
    <dgm:pt modelId="{CA78725D-2043-4E0B-B015-49B8292FEC75}" type="sibTrans" cxnId="{BAD6EEB1-7519-42F7-A2F9-A626D5C4498A}">
      <dgm:prSet/>
      <dgm:spPr/>
      <dgm:t>
        <a:bodyPr/>
        <a:lstStyle/>
        <a:p>
          <a:endParaRPr lang="pl-PL"/>
        </a:p>
      </dgm:t>
    </dgm:pt>
    <dgm:pt modelId="{03FF715F-E0B3-44C9-BFBA-09D39E325CDC}">
      <dgm:prSet phldrT="[Tekst]"/>
      <dgm:spPr/>
      <dgm:t>
        <a:bodyPr/>
        <a:lstStyle/>
        <a:p>
          <a:r>
            <a:rPr lang="pl-PL" dirty="0" smtClean="0"/>
            <a:t>osobiste</a:t>
          </a:r>
          <a:endParaRPr lang="pl-PL" dirty="0"/>
        </a:p>
      </dgm:t>
    </dgm:pt>
    <dgm:pt modelId="{F79FC2F2-798D-47C1-BF16-1F9358B65359}" type="parTrans" cxnId="{96F43265-B963-49EA-9951-A7113FC5D57A}">
      <dgm:prSet/>
      <dgm:spPr/>
      <dgm:t>
        <a:bodyPr/>
        <a:lstStyle/>
        <a:p>
          <a:endParaRPr lang="pl-PL"/>
        </a:p>
      </dgm:t>
    </dgm:pt>
    <dgm:pt modelId="{E95413D4-F2CF-47F9-B9F6-992720D8E1D6}" type="sibTrans" cxnId="{96F43265-B963-49EA-9951-A7113FC5D57A}">
      <dgm:prSet/>
      <dgm:spPr/>
      <dgm:t>
        <a:bodyPr/>
        <a:lstStyle/>
        <a:p>
          <a:endParaRPr lang="pl-PL"/>
        </a:p>
      </dgm:t>
    </dgm:pt>
    <dgm:pt modelId="{EA7006B5-14C5-4C5F-8754-7F48BE83F7C1}">
      <dgm:prSet phldrT="[Tekst]"/>
      <dgm:spPr/>
      <dgm:t>
        <a:bodyPr/>
        <a:lstStyle/>
        <a:p>
          <a:r>
            <a:rPr lang="pl-PL" dirty="0" smtClean="0"/>
            <a:t>mailowe</a:t>
          </a:r>
          <a:endParaRPr lang="pl-PL" dirty="0"/>
        </a:p>
      </dgm:t>
    </dgm:pt>
    <dgm:pt modelId="{A6D4CDA8-6476-49D3-9E66-50F851078616}" type="parTrans" cxnId="{C1B57B50-6F65-4062-A1C3-B5E1B9D3FFB9}">
      <dgm:prSet/>
      <dgm:spPr/>
      <dgm:t>
        <a:bodyPr/>
        <a:lstStyle/>
        <a:p>
          <a:endParaRPr lang="pl-PL"/>
        </a:p>
      </dgm:t>
    </dgm:pt>
    <dgm:pt modelId="{46D5260F-F0E8-4873-B3B6-853B2B6E891F}" type="sibTrans" cxnId="{C1B57B50-6F65-4062-A1C3-B5E1B9D3FFB9}">
      <dgm:prSet/>
      <dgm:spPr/>
      <dgm:t>
        <a:bodyPr/>
        <a:lstStyle/>
        <a:p>
          <a:endParaRPr lang="pl-PL"/>
        </a:p>
      </dgm:t>
    </dgm:pt>
    <dgm:pt modelId="{5A0E2269-DED8-4731-9F58-06FACA60D32D}">
      <dgm:prSet phldrT="[Tekst]"/>
      <dgm:spPr/>
      <dgm:t>
        <a:bodyPr/>
        <a:lstStyle/>
        <a:p>
          <a:r>
            <a:rPr lang="pl-PL" dirty="0" smtClean="0"/>
            <a:t>telefoniczne</a:t>
          </a:r>
          <a:endParaRPr lang="pl-PL" dirty="0"/>
        </a:p>
      </dgm:t>
    </dgm:pt>
    <dgm:pt modelId="{E0ECAB15-23AE-4422-B91E-5F8CCDAF5696}" type="parTrans" cxnId="{D1D2A67B-9DCE-4120-BB28-DA7412B24C10}">
      <dgm:prSet/>
      <dgm:spPr/>
      <dgm:t>
        <a:bodyPr/>
        <a:lstStyle/>
        <a:p>
          <a:endParaRPr lang="pl-PL"/>
        </a:p>
      </dgm:t>
    </dgm:pt>
    <dgm:pt modelId="{2F1C38A3-9A58-47FF-A58B-E0308E33320E}" type="sibTrans" cxnId="{D1D2A67B-9DCE-4120-BB28-DA7412B24C10}">
      <dgm:prSet/>
      <dgm:spPr/>
      <dgm:t>
        <a:bodyPr/>
        <a:lstStyle/>
        <a:p>
          <a:endParaRPr lang="pl-PL"/>
        </a:p>
      </dgm:t>
    </dgm:pt>
    <dgm:pt modelId="{6E0F8129-3941-4D94-853D-100E75A32AE7}">
      <dgm:prSet phldrT="[Tekst]"/>
      <dgm:spPr/>
      <dgm:t>
        <a:bodyPr/>
        <a:lstStyle/>
        <a:p>
          <a:r>
            <a:rPr lang="pl-PL" dirty="0" smtClean="0"/>
            <a:t>Mobilne Punkty Informacyjne</a:t>
          </a:r>
          <a:endParaRPr lang="pl-PL" dirty="0"/>
        </a:p>
      </dgm:t>
    </dgm:pt>
    <dgm:pt modelId="{AB41659C-2744-48D6-89AF-2ACB7F27E3E9}" type="parTrans" cxnId="{FB6701F6-8400-4F43-AA0C-0890C3BC0871}">
      <dgm:prSet/>
      <dgm:spPr/>
      <dgm:t>
        <a:bodyPr/>
        <a:lstStyle/>
        <a:p>
          <a:endParaRPr lang="pl-PL"/>
        </a:p>
      </dgm:t>
    </dgm:pt>
    <dgm:pt modelId="{B2E57C67-3513-4A88-AA61-4EDFCAFEF3D0}" type="sibTrans" cxnId="{FB6701F6-8400-4F43-AA0C-0890C3BC0871}">
      <dgm:prSet/>
      <dgm:spPr/>
      <dgm:t>
        <a:bodyPr/>
        <a:lstStyle/>
        <a:p>
          <a:endParaRPr lang="pl-PL"/>
        </a:p>
      </dgm:t>
    </dgm:pt>
    <dgm:pt modelId="{DBFE4BE7-0570-48EB-B6E7-61BB641B1E97}">
      <dgm:prSet phldrT="[Tekst]"/>
      <dgm:spPr/>
      <dgm:t>
        <a:bodyPr/>
        <a:lstStyle/>
        <a:p>
          <a:r>
            <a:rPr lang="pl-PL" dirty="0" smtClean="0"/>
            <a:t>dyżury eksperckie</a:t>
          </a:r>
          <a:endParaRPr lang="pl-PL" dirty="0"/>
        </a:p>
      </dgm:t>
    </dgm:pt>
    <dgm:pt modelId="{48B13825-7E67-4325-A564-E750617808ED}" type="parTrans" cxnId="{692D7418-104E-4F1A-A70D-966996C83486}">
      <dgm:prSet/>
      <dgm:spPr/>
      <dgm:t>
        <a:bodyPr/>
        <a:lstStyle/>
        <a:p>
          <a:endParaRPr lang="pl-PL"/>
        </a:p>
      </dgm:t>
    </dgm:pt>
    <dgm:pt modelId="{53C3F1CC-D61E-4B90-9EFB-C8BF8638BC4A}" type="sibTrans" cxnId="{692D7418-104E-4F1A-A70D-966996C83486}">
      <dgm:prSet/>
      <dgm:spPr/>
      <dgm:t>
        <a:bodyPr/>
        <a:lstStyle/>
        <a:p>
          <a:endParaRPr lang="pl-PL"/>
        </a:p>
      </dgm:t>
    </dgm:pt>
    <dgm:pt modelId="{7DF6483E-BBA6-4DC0-92E5-AEAE2BD3E5DB}">
      <dgm:prSet phldrT="[Tekst]"/>
      <dgm:spPr/>
      <dgm:t>
        <a:bodyPr/>
        <a:lstStyle/>
        <a:p>
          <a:r>
            <a:rPr lang="pl-PL" dirty="0" smtClean="0"/>
            <a:t>wydarzenia plenerowe</a:t>
          </a:r>
          <a:endParaRPr lang="pl-PL" dirty="0"/>
        </a:p>
      </dgm:t>
    </dgm:pt>
    <dgm:pt modelId="{815F1721-2C51-4ED2-A798-3BBAEF1A6953}" type="parTrans" cxnId="{6F41D5BA-C983-480C-A369-3DF9B9979715}">
      <dgm:prSet/>
      <dgm:spPr/>
      <dgm:t>
        <a:bodyPr/>
        <a:lstStyle/>
        <a:p>
          <a:endParaRPr lang="pl-PL"/>
        </a:p>
      </dgm:t>
    </dgm:pt>
    <dgm:pt modelId="{C60B2883-38A3-42D5-826C-60D61B0F1AC3}" type="sibTrans" cxnId="{6F41D5BA-C983-480C-A369-3DF9B9979715}">
      <dgm:prSet/>
      <dgm:spPr/>
      <dgm:t>
        <a:bodyPr/>
        <a:lstStyle/>
        <a:p>
          <a:endParaRPr lang="pl-PL"/>
        </a:p>
      </dgm:t>
    </dgm:pt>
    <dgm:pt modelId="{7A37580A-43B4-4836-9B34-ADF983D0F336}">
      <dgm:prSet phldrT="[Tekst]"/>
      <dgm:spPr/>
      <dgm:t>
        <a:bodyPr/>
        <a:lstStyle/>
        <a:p>
          <a:r>
            <a:rPr lang="pl-PL" dirty="0" smtClean="0"/>
            <a:t>konferencje</a:t>
          </a:r>
          <a:endParaRPr lang="pl-PL" dirty="0"/>
        </a:p>
      </dgm:t>
    </dgm:pt>
    <dgm:pt modelId="{CB4B1EBF-98BE-4F4D-B2B0-551AAEDFB4AA}" type="parTrans" cxnId="{8371113A-1822-4C5A-BFF2-CF07B1FC00E9}">
      <dgm:prSet/>
      <dgm:spPr/>
      <dgm:t>
        <a:bodyPr/>
        <a:lstStyle/>
        <a:p>
          <a:endParaRPr lang="pl-PL"/>
        </a:p>
      </dgm:t>
    </dgm:pt>
    <dgm:pt modelId="{7B036848-1DF7-4659-B9CD-6B2489417E85}" type="sibTrans" cxnId="{8371113A-1822-4C5A-BFF2-CF07B1FC00E9}">
      <dgm:prSet/>
      <dgm:spPr/>
      <dgm:t>
        <a:bodyPr/>
        <a:lstStyle/>
        <a:p>
          <a:endParaRPr lang="pl-PL"/>
        </a:p>
      </dgm:t>
    </dgm:pt>
    <dgm:pt modelId="{DE8D311B-9D87-4DB3-BFA5-3C10ED4DE2A0}" type="pres">
      <dgm:prSet presAssocID="{46A34B40-D787-429A-B26C-4AB330F973FE}" presName="composite" presStyleCnt="0">
        <dgm:presLayoutVars>
          <dgm:chMax val="3"/>
          <dgm:animLvl val="lvl"/>
          <dgm:resizeHandles val="exact"/>
        </dgm:presLayoutVars>
      </dgm:prSet>
      <dgm:spPr/>
      <dgm:t>
        <a:bodyPr/>
        <a:lstStyle/>
        <a:p>
          <a:endParaRPr lang="pl-PL"/>
        </a:p>
      </dgm:t>
    </dgm:pt>
    <dgm:pt modelId="{C21D3309-195F-4394-8A7E-19BFE30D50DF}" type="pres">
      <dgm:prSet presAssocID="{D1E48134-CAE0-4429-B324-AA2E8A4F444F}" presName="gear1" presStyleLbl="node1" presStyleIdx="0" presStyleCnt="3">
        <dgm:presLayoutVars>
          <dgm:chMax val="1"/>
          <dgm:bulletEnabled val="1"/>
        </dgm:presLayoutVars>
      </dgm:prSet>
      <dgm:spPr/>
      <dgm:t>
        <a:bodyPr/>
        <a:lstStyle/>
        <a:p>
          <a:endParaRPr lang="pl-PL"/>
        </a:p>
      </dgm:t>
    </dgm:pt>
    <dgm:pt modelId="{E1107562-58DB-4941-8DE8-0FBCC60324C3}" type="pres">
      <dgm:prSet presAssocID="{D1E48134-CAE0-4429-B324-AA2E8A4F444F}" presName="gear1srcNode" presStyleLbl="node1" presStyleIdx="0" presStyleCnt="3"/>
      <dgm:spPr/>
      <dgm:t>
        <a:bodyPr/>
        <a:lstStyle/>
        <a:p>
          <a:endParaRPr lang="pl-PL"/>
        </a:p>
      </dgm:t>
    </dgm:pt>
    <dgm:pt modelId="{A961D5D4-E335-4978-AEEC-425D54BF9595}" type="pres">
      <dgm:prSet presAssocID="{D1E48134-CAE0-4429-B324-AA2E8A4F444F}" presName="gear1dstNode" presStyleLbl="node1" presStyleIdx="0" presStyleCnt="3"/>
      <dgm:spPr/>
      <dgm:t>
        <a:bodyPr/>
        <a:lstStyle/>
        <a:p>
          <a:endParaRPr lang="pl-PL"/>
        </a:p>
      </dgm:t>
    </dgm:pt>
    <dgm:pt modelId="{7587EE14-BCAF-48D6-AE9A-61A3B2BCF693}" type="pres">
      <dgm:prSet presAssocID="{41E859D7-1971-4F14-B623-DBBB31B068C3}" presName="gear2" presStyleLbl="node1" presStyleIdx="1" presStyleCnt="3">
        <dgm:presLayoutVars>
          <dgm:chMax val="1"/>
          <dgm:bulletEnabled val="1"/>
        </dgm:presLayoutVars>
      </dgm:prSet>
      <dgm:spPr/>
      <dgm:t>
        <a:bodyPr/>
        <a:lstStyle/>
        <a:p>
          <a:endParaRPr lang="pl-PL"/>
        </a:p>
      </dgm:t>
    </dgm:pt>
    <dgm:pt modelId="{D02FCDF3-802C-4C4E-9D9D-757CDA253A9A}" type="pres">
      <dgm:prSet presAssocID="{41E859D7-1971-4F14-B623-DBBB31B068C3}" presName="gear2srcNode" presStyleLbl="node1" presStyleIdx="1" presStyleCnt="3"/>
      <dgm:spPr/>
      <dgm:t>
        <a:bodyPr/>
        <a:lstStyle/>
        <a:p>
          <a:endParaRPr lang="pl-PL"/>
        </a:p>
      </dgm:t>
    </dgm:pt>
    <dgm:pt modelId="{ED29B1BB-4F02-4A53-8B86-B9F1240CEB7C}" type="pres">
      <dgm:prSet presAssocID="{41E859D7-1971-4F14-B623-DBBB31B068C3}" presName="gear2dstNode" presStyleLbl="node1" presStyleIdx="1" presStyleCnt="3"/>
      <dgm:spPr/>
      <dgm:t>
        <a:bodyPr/>
        <a:lstStyle/>
        <a:p>
          <a:endParaRPr lang="pl-PL"/>
        </a:p>
      </dgm:t>
    </dgm:pt>
    <dgm:pt modelId="{4700AD3E-E19A-4C9F-A22A-44B49E06383A}" type="pres">
      <dgm:prSet presAssocID="{41E859D7-1971-4F14-B623-DBBB31B068C3}" presName="gear2ch" presStyleLbl="fgAcc1" presStyleIdx="0" presStyleCnt="2" custScaleY="72566">
        <dgm:presLayoutVars>
          <dgm:chMax val="0"/>
          <dgm:bulletEnabled val="1"/>
        </dgm:presLayoutVars>
      </dgm:prSet>
      <dgm:spPr/>
      <dgm:t>
        <a:bodyPr/>
        <a:lstStyle/>
        <a:p>
          <a:endParaRPr lang="pl-PL"/>
        </a:p>
      </dgm:t>
    </dgm:pt>
    <dgm:pt modelId="{25380738-EB77-4747-93AF-334657FDD4F4}" type="pres">
      <dgm:prSet presAssocID="{6E0F8129-3941-4D94-853D-100E75A32AE7}" presName="gear3" presStyleLbl="node1" presStyleIdx="2" presStyleCnt="3"/>
      <dgm:spPr/>
      <dgm:t>
        <a:bodyPr/>
        <a:lstStyle/>
        <a:p>
          <a:endParaRPr lang="pl-PL"/>
        </a:p>
      </dgm:t>
    </dgm:pt>
    <dgm:pt modelId="{01595D13-64F8-4EF6-BA3A-C88CCA06F0FE}" type="pres">
      <dgm:prSet presAssocID="{6E0F8129-3941-4D94-853D-100E75A32AE7}" presName="gear3tx" presStyleLbl="node1" presStyleIdx="2" presStyleCnt="3">
        <dgm:presLayoutVars>
          <dgm:chMax val="1"/>
          <dgm:bulletEnabled val="1"/>
        </dgm:presLayoutVars>
      </dgm:prSet>
      <dgm:spPr/>
      <dgm:t>
        <a:bodyPr/>
        <a:lstStyle/>
        <a:p>
          <a:endParaRPr lang="pl-PL"/>
        </a:p>
      </dgm:t>
    </dgm:pt>
    <dgm:pt modelId="{5E328D13-2446-4E8C-B905-1530EDBCDC7B}" type="pres">
      <dgm:prSet presAssocID="{6E0F8129-3941-4D94-853D-100E75A32AE7}" presName="gear3srcNode" presStyleLbl="node1" presStyleIdx="2" presStyleCnt="3"/>
      <dgm:spPr/>
      <dgm:t>
        <a:bodyPr/>
        <a:lstStyle/>
        <a:p>
          <a:endParaRPr lang="pl-PL"/>
        </a:p>
      </dgm:t>
    </dgm:pt>
    <dgm:pt modelId="{57128E7C-9763-4158-BC31-F1F8B391970E}" type="pres">
      <dgm:prSet presAssocID="{6E0F8129-3941-4D94-853D-100E75A32AE7}" presName="gear3dstNode" presStyleLbl="node1" presStyleIdx="2" presStyleCnt="3"/>
      <dgm:spPr/>
      <dgm:t>
        <a:bodyPr/>
        <a:lstStyle/>
        <a:p>
          <a:endParaRPr lang="pl-PL"/>
        </a:p>
      </dgm:t>
    </dgm:pt>
    <dgm:pt modelId="{C60308E2-8E92-4D6C-9C27-F399E436DF7C}" type="pres">
      <dgm:prSet presAssocID="{6E0F8129-3941-4D94-853D-100E75A32AE7}" presName="gear3ch" presStyleLbl="fgAcc1" presStyleIdx="1" presStyleCnt="2" custScaleY="74698" custLinFactX="-57996" custLinFactNeighborX="-100000" custLinFactNeighborY="-31912">
        <dgm:presLayoutVars>
          <dgm:chMax val="0"/>
          <dgm:bulletEnabled val="1"/>
        </dgm:presLayoutVars>
      </dgm:prSet>
      <dgm:spPr/>
      <dgm:t>
        <a:bodyPr/>
        <a:lstStyle/>
        <a:p>
          <a:endParaRPr lang="pl-PL"/>
        </a:p>
      </dgm:t>
    </dgm:pt>
    <dgm:pt modelId="{C6099C48-F00E-4A94-91A3-6B4968E972BC}" type="pres">
      <dgm:prSet presAssocID="{A210B68E-7FDD-4E71-8802-5304994B118B}" presName="connector1" presStyleLbl="sibTrans2D1" presStyleIdx="0" presStyleCnt="3"/>
      <dgm:spPr/>
      <dgm:t>
        <a:bodyPr/>
        <a:lstStyle/>
        <a:p>
          <a:endParaRPr lang="pl-PL"/>
        </a:p>
      </dgm:t>
    </dgm:pt>
    <dgm:pt modelId="{F5A49135-F36F-4E78-B41E-CE389A5F1CEB}" type="pres">
      <dgm:prSet presAssocID="{CA78725D-2043-4E0B-B015-49B8292FEC75}" presName="connector2" presStyleLbl="sibTrans2D1" presStyleIdx="1" presStyleCnt="3"/>
      <dgm:spPr/>
      <dgm:t>
        <a:bodyPr/>
        <a:lstStyle/>
        <a:p>
          <a:endParaRPr lang="pl-PL"/>
        </a:p>
      </dgm:t>
    </dgm:pt>
    <dgm:pt modelId="{C4C54D66-60AD-4E0A-93B2-A0D96157904A}" type="pres">
      <dgm:prSet presAssocID="{B2E57C67-3513-4A88-AA61-4EDFCAFEF3D0}" presName="connector3" presStyleLbl="sibTrans2D1" presStyleIdx="2" presStyleCnt="3" custAng="8139663"/>
      <dgm:spPr/>
      <dgm:t>
        <a:bodyPr/>
        <a:lstStyle/>
        <a:p>
          <a:endParaRPr lang="pl-PL"/>
        </a:p>
      </dgm:t>
    </dgm:pt>
  </dgm:ptLst>
  <dgm:cxnLst>
    <dgm:cxn modelId="{C143E1B4-CF46-4B80-86EA-2C2C398550E8}" srcId="{46A34B40-D787-429A-B26C-4AB330F973FE}" destId="{D1E48134-CAE0-4429-B324-AA2E8A4F444F}" srcOrd="0" destOrd="0" parTransId="{0DECD2D7-3692-4E29-AD84-DC5ACEDFA71C}" sibTransId="{A210B68E-7FDD-4E71-8802-5304994B118B}"/>
    <dgm:cxn modelId="{AC2C4549-31BF-47B1-93A8-507B3A0875FF}" type="presOf" srcId="{6E0F8129-3941-4D94-853D-100E75A32AE7}" destId="{57128E7C-9763-4158-BC31-F1F8B391970E}" srcOrd="3" destOrd="0" presId="urn:microsoft.com/office/officeart/2005/8/layout/gear1"/>
    <dgm:cxn modelId="{356F086E-A9A1-4975-9CB4-D69FA30B1F96}" type="presOf" srcId="{6E0F8129-3941-4D94-853D-100E75A32AE7}" destId="{5E328D13-2446-4E8C-B905-1530EDBCDC7B}" srcOrd="2" destOrd="0" presId="urn:microsoft.com/office/officeart/2005/8/layout/gear1"/>
    <dgm:cxn modelId="{4E2B9110-BB0F-4BF0-B9F2-BB889BAAFAB7}" type="presOf" srcId="{5A0E2269-DED8-4731-9F58-06FACA60D32D}" destId="{4700AD3E-E19A-4C9F-A22A-44B49E06383A}" srcOrd="0" destOrd="2" presId="urn:microsoft.com/office/officeart/2005/8/layout/gear1"/>
    <dgm:cxn modelId="{6D52D3D0-74A8-4E02-8831-A8907CE2715A}" type="presOf" srcId="{7A37580A-43B4-4836-9B34-ADF983D0F336}" destId="{C60308E2-8E92-4D6C-9C27-F399E436DF7C}" srcOrd="0" destOrd="2" presId="urn:microsoft.com/office/officeart/2005/8/layout/gear1"/>
    <dgm:cxn modelId="{79B594DA-68DC-4413-8B93-3E9DCB4467BD}" type="presOf" srcId="{6E0F8129-3941-4D94-853D-100E75A32AE7}" destId="{01595D13-64F8-4EF6-BA3A-C88CCA06F0FE}" srcOrd="1" destOrd="0" presId="urn:microsoft.com/office/officeart/2005/8/layout/gear1"/>
    <dgm:cxn modelId="{BA04846A-59FF-4929-8571-D955CD2C15A0}" type="presOf" srcId="{D1E48134-CAE0-4429-B324-AA2E8A4F444F}" destId="{E1107562-58DB-4941-8DE8-0FBCC60324C3}" srcOrd="1" destOrd="0" presId="urn:microsoft.com/office/officeart/2005/8/layout/gear1"/>
    <dgm:cxn modelId="{6159CEF6-DF70-442A-92CA-3CDB4EDE6FB0}" type="presOf" srcId="{41E859D7-1971-4F14-B623-DBBB31B068C3}" destId="{7587EE14-BCAF-48D6-AE9A-61A3B2BCF693}" srcOrd="0" destOrd="0" presId="urn:microsoft.com/office/officeart/2005/8/layout/gear1"/>
    <dgm:cxn modelId="{34F61C7D-EA83-4BC5-BFFB-57FC10A75D07}" type="presOf" srcId="{46A34B40-D787-429A-B26C-4AB330F973FE}" destId="{DE8D311B-9D87-4DB3-BFA5-3C10ED4DE2A0}" srcOrd="0" destOrd="0" presId="urn:microsoft.com/office/officeart/2005/8/layout/gear1"/>
    <dgm:cxn modelId="{A9A6B509-DDB0-40FA-9346-A636D92C7DD1}" type="presOf" srcId="{03FF715F-E0B3-44C9-BFBA-09D39E325CDC}" destId="{4700AD3E-E19A-4C9F-A22A-44B49E06383A}" srcOrd="0" destOrd="0" presId="urn:microsoft.com/office/officeart/2005/8/layout/gear1"/>
    <dgm:cxn modelId="{E921E579-03E3-4686-A4D9-68FF570D4328}" type="presOf" srcId="{A210B68E-7FDD-4E71-8802-5304994B118B}" destId="{C6099C48-F00E-4A94-91A3-6B4968E972BC}" srcOrd="0" destOrd="0" presId="urn:microsoft.com/office/officeart/2005/8/layout/gear1"/>
    <dgm:cxn modelId="{D1D2A67B-9DCE-4120-BB28-DA7412B24C10}" srcId="{41E859D7-1971-4F14-B623-DBBB31B068C3}" destId="{5A0E2269-DED8-4731-9F58-06FACA60D32D}" srcOrd="2" destOrd="0" parTransId="{E0ECAB15-23AE-4422-B91E-5F8CCDAF5696}" sibTransId="{2F1C38A3-9A58-47FF-A58B-E0308E33320E}"/>
    <dgm:cxn modelId="{8371113A-1822-4C5A-BFF2-CF07B1FC00E9}" srcId="{6E0F8129-3941-4D94-853D-100E75A32AE7}" destId="{7A37580A-43B4-4836-9B34-ADF983D0F336}" srcOrd="2" destOrd="0" parTransId="{CB4B1EBF-98BE-4F4D-B2B0-551AAEDFB4AA}" sibTransId="{7B036848-1DF7-4659-B9CD-6B2489417E85}"/>
    <dgm:cxn modelId="{31EE8AA5-77D8-40C9-845A-08603A92B812}" type="presOf" srcId="{6E0F8129-3941-4D94-853D-100E75A32AE7}" destId="{25380738-EB77-4747-93AF-334657FDD4F4}" srcOrd="0" destOrd="0" presId="urn:microsoft.com/office/officeart/2005/8/layout/gear1"/>
    <dgm:cxn modelId="{96F43265-B963-49EA-9951-A7113FC5D57A}" srcId="{41E859D7-1971-4F14-B623-DBBB31B068C3}" destId="{03FF715F-E0B3-44C9-BFBA-09D39E325CDC}" srcOrd="0" destOrd="0" parTransId="{F79FC2F2-798D-47C1-BF16-1F9358B65359}" sibTransId="{E95413D4-F2CF-47F9-B9F6-992720D8E1D6}"/>
    <dgm:cxn modelId="{6F41D5BA-C983-480C-A369-3DF9B9979715}" srcId="{6E0F8129-3941-4D94-853D-100E75A32AE7}" destId="{7DF6483E-BBA6-4DC0-92E5-AEAE2BD3E5DB}" srcOrd="1" destOrd="0" parTransId="{815F1721-2C51-4ED2-A798-3BBAEF1A6953}" sibTransId="{C60B2883-38A3-42D5-826C-60D61B0F1AC3}"/>
    <dgm:cxn modelId="{FB99C1D4-DD55-405F-BD9D-0B8D1E28CCC2}" type="presOf" srcId="{D1E48134-CAE0-4429-B324-AA2E8A4F444F}" destId="{C21D3309-195F-4394-8A7E-19BFE30D50DF}" srcOrd="0" destOrd="0" presId="urn:microsoft.com/office/officeart/2005/8/layout/gear1"/>
    <dgm:cxn modelId="{FB6701F6-8400-4F43-AA0C-0890C3BC0871}" srcId="{46A34B40-D787-429A-B26C-4AB330F973FE}" destId="{6E0F8129-3941-4D94-853D-100E75A32AE7}" srcOrd="2" destOrd="0" parTransId="{AB41659C-2744-48D6-89AF-2ACB7F27E3E9}" sibTransId="{B2E57C67-3513-4A88-AA61-4EDFCAFEF3D0}"/>
    <dgm:cxn modelId="{63477555-87D6-4D6A-A371-04A8D2DF4A00}" type="presOf" srcId="{D1E48134-CAE0-4429-B324-AA2E8A4F444F}" destId="{A961D5D4-E335-4978-AEEC-425D54BF9595}" srcOrd="2" destOrd="0" presId="urn:microsoft.com/office/officeart/2005/8/layout/gear1"/>
    <dgm:cxn modelId="{F3082F97-DD0D-41F0-9EAF-D1533CDC5330}" type="presOf" srcId="{CA78725D-2043-4E0B-B015-49B8292FEC75}" destId="{F5A49135-F36F-4E78-B41E-CE389A5F1CEB}" srcOrd="0" destOrd="0" presId="urn:microsoft.com/office/officeart/2005/8/layout/gear1"/>
    <dgm:cxn modelId="{692D7418-104E-4F1A-A70D-966996C83486}" srcId="{6E0F8129-3941-4D94-853D-100E75A32AE7}" destId="{DBFE4BE7-0570-48EB-B6E7-61BB641B1E97}" srcOrd="0" destOrd="0" parTransId="{48B13825-7E67-4325-A564-E750617808ED}" sibTransId="{53C3F1CC-D61E-4B90-9EFB-C8BF8638BC4A}"/>
    <dgm:cxn modelId="{40700D88-BA02-44FF-9470-05BA69849601}" type="presOf" srcId="{41E859D7-1971-4F14-B623-DBBB31B068C3}" destId="{D02FCDF3-802C-4C4E-9D9D-757CDA253A9A}" srcOrd="1" destOrd="0" presId="urn:microsoft.com/office/officeart/2005/8/layout/gear1"/>
    <dgm:cxn modelId="{CB630CD1-E8B3-419D-83C3-C61621B2B845}" type="presOf" srcId="{41E859D7-1971-4F14-B623-DBBB31B068C3}" destId="{ED29B1BB-4F02-4A53-8B86-B9F1240CEB7C}" srcOrd="2" destOrd="0" presId="urn:microsoft.com/office/officeart/2005/8/layout/gear1"/>
    <dgm:cxn modelId="{C88188C8-829D-4801-819C-15FD2D763E75}" type="presOf" srcId="{B2E57C67-3513-4A88-AA61-4EDFCAFEF3D0}" destId="{C4C54D66-60AD-4E0A-93B2-A0D96157904A}" srcOrd="0" destOrd="0" presId="urn:microsoft.com/office/officeart/2005/8/layout/gear1"/>
    <dgm:cxn modelId="{C1B57B50-6F65-4062-A1C3-B5E1B9D3FFB9}" srcId="{41E859D7-1971-4F14-B623-DBBB31B068C3}" destId="{EA7006B5-14C5-4C5F-8754-7F48BE83F7C1}" srcOrd="1" destOrd="0" parTransId="{A6D4CDA8-6476-49D3-9E66-50F851078616}" sibTransId="{46D5260F-F0E8-4873-B3B6-853B2B6E891F}"/>
    <dgm:cxn modelId="{2A18BE90-D34A-4C52-83E6-7AB4AE925987}" type="presOf" srcId="{EA7006B5-14C5-4C5F-8754-7F48BE83F7C1}" destId="{4700AD3E-E19A-4C9F-A22A-44B49E06383A}" srcOrd="0" destOrd="1" presId="urn:microsoft.com/office/officeart/2005/8/layout/gear1"/>
    <dgm:cxn modelId="{3576AC0F-D09E-45FC-BACE-AD410EA39AB5}" type="presOf" srcId="{7DF6483E-BBA6-4DC0-92E5-AEAE2BD3E5DB}" destId="{C60308E2-8E92-4D6C-9C27-F399E436DF7C}" srcOrd="0" destOrd="1" presId="urn:microsoft.com/office/officeart/2005/8/layout/gear1"/>
    <dgm:cxn modelId="{BAD6EEB1-7519-42F7-A2F9-A626D5C4498A}" srcId="{46A34B40-D787-429A-B26C-4AB330F973FE}" destId="{41E859D7-1971-4F14-B623-DBBB31B068C3}" srcOrd="1" destOrd="0" parTransId="{5770E331-8B93-4384-B94A-E660664A4D09}" sibTransId="{CA78725D-2043-4E0B-B015-49B8292FEC75}"/>
    <dgm:cxn modelId="{1E061A87-4B88-4BA2-BC0B-52DB462DF5A0}" type="presOf" srcId="{DBFE4BE7-0570-48EB-B6E7-61BB641B1E97}" destId="{C60308E2-8E92-4D6C-9C27-F399E436DF7C}" srcOrd="0" destOrd="0" presId="urn:microsoft.com/office/officeart/2005/8/layout/gear1"/>
    <dgm:cxn modelId="{45721D43-AB36-4462-8BC1-5C81B45F66FB}" type="presParOf" srcId="{DE8D311B-9D87-4DB3-BFA5-3C10ED4DE2A0}" destId="{C21D3309-195F-4394-8A7E-19BFE30D50DF}" srcOrd="0" destOrd="0" presId="urn:microsoft.com/office/officeart/2005/8/layout/gear1"/>
    <dgm:cxn modelId="{8F005CFC-3B88-4A47-975E-22506B0D88B0}" type="presParOf" srcId="{DE8D311B-9D87-4DB3-BFA5-3C10ED4DE2A0}" destId="{E1107562-58DB-4941-8DE8-0FBCC60324C3}" srcOrd="1" destOrd="0" presId="urn:microsoft.com/office/officeart/2005/8/layout/gear1"/>
    <dgm:cxn modelId="{1D86270C-A526-44F5-96D8-7F9AAEB8E6EE}" type="presParOf" srcId="{DE8D311B-9D87-4DB3-BFA5-3C10ED4DE2A0}" destId="{A961D5D4-E335-4978-AEEC-425D54BF9595}" srcOrd="2" destOrd="0" presId="urn:microsoft.com/office/officeart/2005/8/layout/gear1"/>
    <dgm:cxn modelId="{95EA836D-88B1-4441-B246-784EA495E639}" type="presParOf" srcId="{DE8D311B-9D87-4DB3-BFA5-3C10ED4DE2A0}" destId="{7587EE14-BCAF-48D6-AE9A-61A3B2BCF693}" srcOrd="3" destOrd="0" presId="urn:microsoft.com/office/officeart/2005/8/layout/gear1"/>
    <dgm:cxn modelId="{68EAF051-7F56-4C34-AEFB-C9BD5F6EA50C}" type="presParOf" srcId="{DE8D311B-9D87-4DB3-BFA5-3C10ED4DE2A0}" destId="{D02FCDF3-802C-4C4E-9D9D-757CDA253A9A}" srcOrd="4" destOrd="0" presId="urn:microsoft.com/office/officeart/2005/8/layout/gear1"/>
    <dgm:cxn modelId="{C9023867-1558-4460-AFE2-0AC0A11180B8}" type="presParOf" srcId="{DE8D311B-9D87-4DB3-BFA5-3C10ED4DE2A0}" destId="{ED29B1BB-4F02-4A53-8B86-B9F1240CEB7C}" srcOrd="5" destOrd="0" presId="urn:microsoft.com/office/officeart/2005/8/layout/gear1"/>
    <dgm:cxn modelId="{56A8E649-BAA0-496D-B236-F8A57DA959FE}" type="presParOf" srcId="{DE8D311B-9D87-4DB3-BFA5-3C10ED4DE2A0}" destId="{4700AD3E-E19A-4C9F-A22A-44B49E06383A}" srcOrd="6" destOrd="0" presId="urn:microsoft.com/office/officeart/2005/8/layout/gear1"/>
    <dgm:cxn modelId="{A492BA59-E7E1-4844-897F-E5066F5B4BFB}" type="presParOf" srcId="{DE8D311B-9D87-4DB3-BFA5-3C10ED4DE2A0}" destId="{25380738-EB77-4747-93AF-334657FDD4F4}" srcOrd="7" destOrd="0" presId="urn:microsoft.com/office/officeart/2005/8/layout/gear1"/>
    <dgm:cxn modelId="{E0C07605-A468-4D96-93FA-71BA1697C98B}" type="presParOf" srcId="{DE8D311B-9D87-4DB3-BFA5-3C10ED4DE2A0}" destId="{01595D13-64F8-4EF6-BA3A-C88CCA06F0FE}" srcOrd="8" destOrd="0" presId="urn:microsoft.com/office/officeart/2005/8/layout/gear1"/>
    <dgm:cxn modelId="{553FA409-6701-40AF-A972-8F2D3B24FD34}" type="presParOf" srcId="{DE8D311B-9D87-4DB3-BFA5-3C10ED4DE2A0}" destId="{5E328D13-2446-4E8C-B905-1530EDBCDC7B}" srcOrd="9" destOrd="0" presId="urn:microsoft.com/office/officeart/2005/8/layout/gear1"/>
    <dgm:cxn modelId="{FB46745D-42C3-41D9-82C9-60B396A6F019}" type="presParOf" srcId="{DE8D311B-9D87-4DB3-BFA5-3C10ED4DE2A0}" destId="{57128E7C-9763-4158-BC31-F1F8B391970E}" srcOrd="10" destOrd="0" presId="urn:microsoft.com/office/officeart/2005/8/layout/gear1"/>
    <dgm:cxn modelId="{8AD6B156-BF38-4A09-A6A3-E94346C1DCE1}" type="presParOf" srcId="{DE8D311B-9D87-4DB3-BFA5-3C10ED4DE2A0}" destId="{C60308E2-8E92-4D6C-9C27-F399E436DF7C}" srcOrd="11" destOrd="0" presId="urn:microsoft.com/office/officeart/2005/8/layout/gear1"/>
    <dgm:cxn modelId="{90C84A23-093F-43D0-AD59-5AFA7710C716}" type="presParOf" srcId="{DE8D311B-9D87-4DB3-BFA5-3C10ED4DE2A0}" destId="{C6099C48-F00E-4A94-91A3-6B4968E972BC}" srcOrd="12" destOrd="0" presId="urn:microsoft.com/office/officeart/2005/8/layout/gear1"/>
    <dgm:cxn modelId="{C257014C-3F1F-4EB7-84FE-702295D10761}" type="presParOf" srcId="{DE8D311B-9D87-4DB3-BFA5-3C10ED4DE2A0}" destId="{F5A49135-F36F-4E78-B41E-CE389A5F1CEB}" srcOrd="13" destOrd="0" presId="urn:microsoft.com/office/officeart/2005/8/layout/gear1"/>
    <dgm:cxn modelId="{3D859AB3-A4C0-4AE9-869C-B96F19F8AEC6}" type="presParOf" srcId="{DE8D311B-9D87-4DB3-BFA5-3C10ED4DE2A0}" destId="{C4C54D66-60AD-4E0A-93B2-A0D96157904A}" srcOrd="14"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1FB0D4-8E7A-4206-AA04-AE427EC5749F}" type="doc">
      <dgm:prSet loTypeId="urn:microsoft.com/office/officeart/2005/8/layout/vList4#2"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Cel szczegółowy:</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Zwiększona aktywność badawczo-rozwojowa przedsiębiorstw </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600" b="1" i="0" dirty="0" smtClean="0">
              <a:solidFill>
                <a:schemeClr val="tx1"/>
              </a:solidFill>
            </a:rPr>
            <a:t>W ramach celu szczegółowego planowane będą do </a:t>
          </a:r>
          <a:r>
            <a:rPr lang="pl-PL" sz="1600" b="1" i="0" smtClean="0">
              <a:solidFill>
                <a:schemeClr val="tx1"/>
              </a:solidFill>
            </a:rPr>
            <a:t>realizacji następujące typy </a:t>
          </a:r>
          <a:r>
            <a:rPr lang="pl-PL" sz="1600" b="1" i="0" dirty="0" smtClean="0">
              <a:solidFill>
                <a:schemeClr val="tx1"/>
              </a:solidFill>
            </a:rPr>
            <a:t>projektów: </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26D09258-F408-4156-A80B-E9CB179776C9}">
      <dgm:prSet phldrT="[Tekst]" custT="1"/>
      <dgm:spPr/>
      <dgm:t>
        <a:bodyPr/>
        <a:lstStyle/>
        <a:p>
          <a:r>
            <a:rPr lang="pl-PL" sz="1600" b="0" i="0" dirty="0" smtClean="0">
              <a:solidFill>
                <a:schemeClr val="tx1"/>
              </a:solidFill>
            </a:rPr>
            <a:t>Projekty badawczo-rozwojowe; </a:t>
          </a:r>
          <a:endParaRPr lang="pl-PL" sz="1600" b="0" i="0" dirty="0">
            <a:solidFill>
              <a:schemeClr val="tx1"/>
            </a:solidFill>
          </a:endParaRPr>
        </a:p>
      </dgm:t>
    </dgm:pt>
    <dgm:pt modelId="{EEC24EAF-5AA1-4A43-8B21-2A7002D610EA}" type="parTrans" cxnId="{2B7603A5-1269-4063-8530-37FA67B54AAE}">
      <dgm:prSet/>
      <dgm:spPr/>
      <dgm:t>
        <a:bodyPr/>
        <a:lstStyle/>
        <a:p>
          <a:endParaRPr lang="pl-PL" sz="1600" b="0" i="0">
            <a:solidFill>
              <a:schemeClr val="tx1"/>
            </a:solidFill>
          </a:endParaRPr>
        </a:p>
      </dgm:t>
    </dgm:pt>
    <dgm:pt modelId="{DA70CB87-301A-4E19-874E-364CC425E4CC}" type="sibTrans" cxnId="{2B7603A5-1269-4063-8530-37FA67B54AAE}">
      <dgm:prSet/>
      <dgm:spPr/>
      <dgm:t>
        <a:bodyPr/>
        <a:lstStyle/>
        <a:p>
          <a:endParaRPr lang="pl-PL" sz="1600" b="0" i="0">
            <a:solidFill>
              <a:schemeClr val="tx1"/>
            </a:solidFill>
          </a:endParaRPr>
        </a:p>
      </dgm:t>
    </dgm:pt>
    <dgm:pt modelId="{7D582AE6-CC01-4B11-8197-EE2A732607E8}">
      <dgm:prSet custT="1"/>
      <dgm:spPr/>
      <dgm:t>
        <a:bodyPr/>
        <a:lstStyle/>
        <a:p>
          <a:r>
            <a:rPr lang="pl-PL" sz="1600" b="0" i="0" dirty="0" smtClean="0">
              <a:solidFill>
                <a:schemeClr val="tx1"/>
              </a:solidFill>
            </a:rPr>
            <a:t>Tworzenie lub rozwój zaplecza badawczo-rozwojowego; </a:t>
          </a:r>
        </a:p>
      </dgm:t>
    </dgm:pt>
    <dgm:pt modelId="{FC8DA411-FEAD-483C-8C5A-8E7B3641D858}" type="parTrans" cxnId="{D4BEC375-6833-4244-9BFF-73AF7828484F}">
      <dgm:prSet/>
      <dgm:spPr/>
      <dgm:t>
        <a:bodyPr/>
        <a:lstStyle/>
        <a:p>
          <a:endParaRPr lang="pl-PL" sz="1600" b="0" i="0">
            <a:solidFill>
              <a:schemeClr val="tx1"/>
            </a:solidFill>
          </a:endParaRPr>
        </a:p>
      </dgm:t>
    </dgm:pt>
    <dgm:pt modelId="{A32B3B45-AC1A-4166-8B3F-73AAF736FC7F}" type="sibTrans" cxnId="{D4BEC375-6833-4244-9BFF-73AF7828484F}">
      <dgm:prSet/>
      <dgm:spPr/>
      <dgm:t>
        <a:bodyPr/>
        <a:lstStyle/>
        <a:p>
          <a:endParaRPr lang="pl-PL" sz="1600" b="0" i="0">
            <a:solidFill>
              <a:schemeClr val="tx1"/>
            </a:solidFill>
          </a:endParaRPr>
        </a:p>
      </dgm:t>
    </dgm:pt>
    <dgm:pt modelId="{ABA65B85-AB36-436A-A2E5-6804F8A866BD}">
      <dgm:prSet custT="1"/>
      <dgm:spPr/>
      <dgm:t>
        <a:bodyPr/>
        <a:lstStyle/>
        <a:p>
          <a:r>
            <a:rPr lang="pl-PL" sz="1600" b="0" i="0" dirty="0" smtClean="0">
              <a:solidFill>
                <a:schemeClr val="tx1"/>
              </a:solidFill>
            </a:rPr>
            <a:t>Proces eksperymentowania i poszukiwania nisz rozwojowych </a:t>
          </a:r>
          <a:br>
            <a:rPr lang="pl-PL" sz="1600" b="0" i="0" dirty="0" smtClean="0">
              <a:solidFill>
                <a:schemeClr val="tx1"/>
              </a:solidFill>
            </a:rPr>
          </a:br>
          <a:r>
            <a:rPr lang="pl-PL" sz="1600" b="0" i="0" dirty="0" smtClean="0">
              <a:solidFill>
                <a:schemeClr val="tx1"/>
              </a:solidFill>
            </a:rPr>
            <a:t>i innowacyjnych; </a:t>
          </a:r>
        </a:p>
      </dgm:t>
    </dgm:pt>
    <dgm:pt modelId="{7F073D39-E8E8-4306-BC5C-83C38844C213}" type="parTrans" cxnId="{1A76E962-AC29-46B3-A45D-58038FBF1146}">
      <dgm:prSet/>
      <dgm:spPr/>
      <dgm:t>
        <a:bodyPr/>
        <a:lstStyle/>
        <a:p>
          <a:endParaRPr lang="pl-PL" sz="1600" b="0" i="0">
            <a:solidFill>
              <a:schemeClr val="tx1"/>
            </a:solidFill>
          </a:endParaRPr>
        </a:p>
      </dgm:t>
    </dgm:pt>
    <dgm:pt modelId="{C4733147-47D0-4491-9871-B1C8A1716DF5}" type="sibTrans" cxnId="{1A76E962-AC29-46B3-A45D-58038FBF1146}">
      <dgm:prSet/>
      <dgm:spPr/>
      <dgm:t>
        <a:bodyPr/>
        <a:lstStyle/>
        <a:p>
          <a:endParaRPr lang="pl-PL" sz="1600" b="0" i="0">
            <a:solidFill>
              <a:schemeClr val="tx1"/>
            </a:solidFill>
          </a:endParaRPr>
        </a:p>
      </dgm:t>
    </dgm:pt>
    <dgm:pt modelId="{240CD978-E6B7-4159-92D5-C1657E004E2F}">
      <dgm:prSet custT="1"/>
      <dgm:spPr/>
      <dgm:t>
        <a:bodyPr/>
        <a:lstStyle/>
        <a:p>
          <a:r>
            <a:rPr lang="pl-PL" sz="1600" b="0" i="0" dirty="0" smtClean="0">
              <a:solidFill>
                <a:schemeClr val="tx1"/>
              </a:solidFill>
            </a:rPr>
            <a:t>Rozwój regionalnego systemu innowacji, zapewniającego warunki </a:t>
          </a:r>
          <a:br>
            <a:rPr lang="pl-PL" sz="1600" b="0" i="0" dirty="0" smtClean="0">
              <a:solidFill>
                <a:schemeClr val="tx1"/>
              </a:solidFill>
            </a:rPr>
          </a:br>
          <a:r>
            <a:rPr lang="pl-PL" sz="1600" b="0" i="0" dirty="0" smtClean="0">
              <a:solidFill>
                <a:schemeClr val="tx1"/>
              </a:solidFill>
            </a:rPr>
            <a:t>do oddolnego procesu definiowania potrzeb i współpracy przedsiębiorstw </a:t>
          </a:r>
          <a:br>
            <a:rPr lang="pl-PL" sz="1600" b="0" i="0" dirty="0" smtClean="0">
              <a:solidFill>
                <a:schemeClr val="tx1"/>
              </a:solidFill>
            </a:rPr>
          </a:br>
          <a:r>
            <a:rPr lang="pl-PL" sz="1600" b="0" i="0" dirty="0" smtClean="0">
              <a:solidFill>
                <a:schemeClr val="tx1"/>
              </a:solidFill>
            </a:rPr>
            <a:t>z jednostkami naukowymi w obszarach inteligentnej specjalizacji w oparciu </a:t>
          </a:r>
          <a:br>
            <a:rPr lang="pl-PL" sz="1600" b="0" i="0" dirty="0" smtClean="0">
              <a:solidFill>
                <a:schemeClr val="tx1"/>
              </a:solidFill>
            </a:rPr>
          </a:br>
          <a:r>
            <a:rPr lang="pl-PL" sz="1600" b="0" i="0" dirty="0" smtClean="0">
              <a:solidFill>
                <a:schemeClr val="tx1"/>
              </a:solidFill>
            </a:rPr>
            <a:t>o Regionalną Strategię Innowacji dla Mazowsza. </a:t>
          </a:r>
        </a:p>
      </dgm:t>
    </dgm:pt>
    <dgm:pt modelId="{B6986807-7F99-417F-9A9D-87A88C0C1281}" type="parTrans" cxnId="{8983D702-5A43-4628-82F5-D20A71EE9937}">
      <dgm:prSet/>
      <dgm:spPr/>
      <dgm:t>
        <a:bodyPr/>
        <a:lstStyle/>
        <a:p>
          <a:endParaRPr lang="pl-PL" sz="1600" b="0" i="0">
            <a:solidFill>
              <a:schemeClr val="tx1"/>
            </a:solidFill>
          </a:endParaRPr>
        </a:p>
      </dgm:t>
    </dgm:pt>
    <dgm:pt modelId="{90BA4A07-4C7A-4B7D-9BE8-7EBDC41D0122}" type="sibTrans" cxnId="{8983D702-5A43-4628-82F5-D20A71EE9937}">
      <dgm:prSet/>
      <dgm:spPr/>
      <dgm:t>
        <a:bodyPr/>
        <a:lstStyle/>
        <a:p>
          <a:endParaRPr lang="pl-PL" sz="1600" b="0" i="0">
            <a:solidFill>
              <a:schemeClr val="tx1"/>
            </a:solidFill>
          </a:endParaRPr>
        </a:p>
      </dgm:t>
    </dgm:pt>
    <dgm:pt modelId="{D622B493-767B-4914-A7F3-E82C0B68D34E}">
      <dgm:prSet phldrT="[Tekst]" custT="1"/>
      <dgm:spPr/>
      <dgm:t>
        <a:bodyPr/>
        <a:lstStyle/>
        <a:p>
          <a:r>
            <a:rPr lang="pl-PL" sz="1600" b="0" i="0" dirty="0" smtClean="0">
              <a:solidFill>
                <a:schemeClr val="tx1"/>
              </a:solidFill>
            </a:rPr>
            <a:t>Bony na innowacje;</a:t>
          </a:r>
          <a:endParaRPr lang="pl-PL" sz="1600" b="0" i="0" dirty="0">
            <a:solidFill>
              <a:schemeClr val="tx1"/>
            </a:solidFill>
          </a:endParaRPr>
        </a:p>
      </dgm:t>
    </dgm:pt>
    <dgm:pt modelId="{03F68F72-255D-44C1-853D-87A930B4E55B}" type="parTrans" cxnId="{C212C1B6-1F1E-44C3-B5B4-3775BF3E9364}">
      <dgm:prSet/>
      <dgm:spPr/>
    </dgm:pt>
    <dgm:pt modelId="{71D26580-A0BA-464E-A864-B5EB87404FCA}" type="sibTrans" cxnId="{C212C1B6-1F1E-44C3-B5B4-3775BF3E9364}">
      <dgm:prSet/>
      <dgm:spPr/>
    </dgm:pt>
    <dgm:pt modelId="{3F2FA7C2-9636-40FA-B50C-B0907F7F17B3}" type="pres">
      <dgm:prSet presAssocID="{4B1FB0D4-8E7A-4206-AA04-AE427EC5749F}" presName="linear" presStyleCnt="0">
        <dgm:presLayoutVars>
          <dgm:dir/>
          <dgm:resizeHandles val="exact"/>
        </dgm:presLayoutVars>
      </dgm:prSet>
      <dgm:spPr/>
      <dgm:t>
        <a:bodyPr/>
        <a:lstStyle/>
        <a:p>
          <a:endParaRPr lang="pl-PL"/>
        </a:p>
      </dgm:t>
    </dgm:pt>
    <dgm:pt modelId="{67743A50-62FD-4614-979D-8C0375F9B65B}" type="pres">
      <dgm:prSet presAssocID="{43467024-FB58-4708-B104-22FBBA6AAB4A}" presName="comp" presStyleCnt="0"/>
      <dgm:spPr/>
    </dgm:pt>
    <dgm:pt modelId="{1E4B1890-5CD1-4FCC-8E16-73B8391C994C}" type="pres">
      <dgm:prSet presAssocID="{43467024-FB58-4708-B104-22FBBA6AAB4A}" presName="box" presStyleLbl="node1" presStyleIdx="0" presStyleCnt="2" custScaleY="25489" custLinFactNeighborY="-223"/>
      <dgm:spPr/>
      <dgm:t>
        <a:bodyPr/>
        <a:lstStyle/>
        <a:p>
          <a:endParaRPr lang="pl-PL"/>
        </a:p>
      </dgm:t>
    </dgm:pt>
    <dgm:pt modelId="{B677A3B6-0ED4-4C5D-BBEC-C6F880FF658E}" type="pres">
      <dgm:prSet presAssocID="{43467024-FB58-4708-B104-22FBBA6AAB4A}" presName="img" presStyleLbl="fgImgPlace1" presStyleIdx="0" presStyleCnt="2" custScaleX="47706" custScaleY="27217" custLinFactNeighborX="-16858" custLinFactNeighborY="18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t>
        <a:bodyPr/>
        <a:lstStyle/>
        <a:p>
          <a:endParaRPr lang="pl-PL"/>
        </a:p>
      </dgm:t>
    </dgm:pt>
    <dgm:pt modelId="{D8DD21A5-35A7-4418-961E-9DE3F30EC379}" type="pres">
      <dgm:prSet presAssocID="{43467024-FB58-4708-B104-22FBBA6AAB4A}" presName="text" presStyleLbl="node1" presStyleIdx="0" presStyleCnt="2">
        <dgm:presLayoutVars>
          <dgm:bulletEnabled val="1"/>
        </dgm:presLayoutVars>
      </dgm:prSet>
      <dgm:spPr/>
      <dgm:t>
        <a:bodyPr/>
        <a:lstStyle/>
        <a:p>
          <a:endParaRPr lang="pl-PL"/>
        </a:p>
      </dgm:t>
    </dgm:pt>
    <dgm:pt modelId="{B7C96915-8FFA-4358-9805-CF33413A2E33}" type="pres">
      <dgm:prSet presAssocID="{D2661570-5C1D-44A7-BEA9-29C36010873C}" presName="spacer" presStyleCnt="0"/>
      <dgm:spPr/>
    </dgm:pt>
    <dgm:pt modelId="{2A0035CB-C52C-4AB3-8CB2-4694A6B560CC}" type="pres">
      <dgm:prSet presAssocID="{16EA4C62-7155-44DB-BE34-73808A072449}" presName="comp" presStyleCnt="0"/>
      <dgm:spPr/>
    </dgm:pt>
    <dgm:pt modelId="{E26DBC39-AA7B-422C-9F69-6D14DDF6BC68}" type="pres">
      <dgm:prSet presAssocID="{16EA4C62-7155-44DB-BE34-73808A072449}" presName="box" presStyleLbl="node1" presStyleIdx="1" presStyleCnt="2" custScaleY="60200" custLinFactNeighborY="-5786"/>
      <dgm:spPr/>
      <dgm:t>
        <a:bodyPr/>
        <a:lstStyle/>
        <a:p>
          <a:endParaRPr lang="pl-PL"/>
        </a:p>
      </dgm:t>
    </dgm:pt>
    <dgm:pt modelId="{C5356E2F-1B74-4C30-92A7-F0D2BC745A09}" type="pres">
      <dgm:prSet presAssocID="{16EA4C62-7155-44DB-BE34-73808A072449}" presName="img" presStyleLbl="fgImgPlace1" presStyleIdx="1" presStyleCnt="2" custScaleY="61546" custLinFactNeighborX="-1645" custLinFactNeighborY="-9337"/>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 modelId="{F05EC122-F658-43BC-9D4A-1225B782262B}"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E3C6B895-C794-4542-9257-30129982F138}" type="presOf" srcId="{D622B493-767B-4914-A7F3-E82C0B68D34E}" destId="{E26DBC39-AA7B-422C-9F69-6D14DDF6BC68}" srcOrd="0" destOrd="2" presId="urn:microsoft.com/office/officeart/2005/8/layout/vList4#2"/>
    <dgm:cxn modelId="{5892475F-F17D-49F7-8BB0-0AC5461589C9}" type="presOf" srcId="{16EA4C62-7155-44DB-BE34-73808A072449}" destId="{F05EC122-F658-43BC-9D4A-1225B782262B}" srcOrd="1" destOrd="0" presId="urn:microsoft.com/office/officeart/2005/8/layout/vList4#2"/>
    <dgm:cxn modelId="{E235CCC8-9689-4C88-B1A1-76D143F3A5E3}" srcId="{43467024-FB58-4708-B104-22FBBA6AAB4A}" destId="{86AD3B9A-0ED0-46C0-A784-66264401AEF7}" srcOrd="0" destOrd="0" parTransId="{435406D6-1B98-45ED-918D-C2BFE28C9CF7}" sibTransId="{453B8921-FE34-4ABE-88F9-2046934905DD}"/>
    <dgm:cxn modelId="{C212C1B6-1F1E-44C3-B5B4-3775BF3E9364}" srcId="{16EA4C62-7155-44DB-BE34-73808A072449}" destId="{D622B493-767B-4914-A7F3-E82C0B68D34E}" srcOrd="1" destOrd="0" parTransId="{03F68F72-255D-44C1-853D-87A930B4E55B}" sibTransId="{71D26580-A0BA-464E-A864-B5EB87404FCA}"/>
    <dgm:cxn modelId="{8874B1F5-9023-4DB5-9C49-AC2C97BF5411}" type="presOf" srcId="{240CD978-E6B7-4159-92D5-C1657E004E2F}" destId="{E26DBC39-AA7B-422C-9F69-6D14DDF6BC68}" srcOrd="0" destOrd="5" presId="urn:microsoft.com/office/officeart/2005/8/layout/vList4#2"/>
    <dgm:cxn modelId="{1A76E962-AC29-46B3-A45D-58038FBF1146}" srcId="{16EA4C62-7155-44DB-BE34-73808A072449}" destId="{ABA65B85-AB36-436A-A2E5-6804F8A866BD}" srcOrd="3" destOrd="0" parTransId="{7F073D39-E8E8-4306-BC5C-83C38844C213}" sibTransId="{C4733147-47D0-4491-9871-B1C8A1716DF5}"/>
    <dgm:cxn modelId="{7503A649-5DDE-4048-890A-CF43AE7EB701}" type="presOf" srcId="{43467024-FB58-4708-B104-22FBBA6AAB4A}" destId="{D8DD21A5-35A7-4418-961E-9DE3F30EC379}" srcOrd="1" destOrd="0" presId="urn:microsoft.com/office/officeart/2005/8/layout/vList4#2"/>
    <dgm:cxn modelId="{232B8468-828C-4DDC-8A99-AA976F0ECEAD}" srcId="{4B1FB0D4-8E7A-4206-AA04-AE427EC5749F}" destId="{43467024-FB58-4708-B104-22FBBA6AAB4A}" srcOrd="0" destOrd="0" parTransId="{1D733320-AFB1-41AF-BAD2-D803F68A749E}" sibTransId="{D2661570-5C1D-44A7-BEA9-29C36010873C}"/>
    <dgm:cxn modelId="{2B7603A5-1269-4063-8530-37FA67B54AAE}" srcId="{16EA4C62-7155-44DB-BE34-73808A072449}" destId="{26D09258-F408-4156-A80B-E9CB179776C9}" srcOrd="0" destOrd="0" parTransId="{EEC24EAF-5AA1-4A43-8B21-2A7002D610EA}" sibTransId="{DA70CB87-301A-4E19-874E-364CC425E4CC}"/>
    <dgm:cxn modelId="{AB914438-6187-4AD7-8AA2-48AFC095EA18}" type="presOf" srcId="{4B1FB0D4-8E7A-4206-AA04-AE427EC5749F}" destId="{3F2FA7C2-9636-40FA-B50C-B0907F7F17B3}" srcOrd="0" destOrd="0" presId="urn:microsoft.com/office/officeart/2005/8/layout/vList4#2"/>
    <dgm:cxn modelId="{A9AA34A9-F950-46DA-B997-A81C84F179BE}" type="presOf" srcId="{ABA65B85-AB36-436A-A2E5-6804F8A866BD}" destId="{E26DBC39-AA7B-422C-9F69-6D14DDF6BC68}" srcOrd="0" destOrd="4" presId="urn:microsoft.com/office/officeart/2005/8/layout/vList4#2"/>
    <dgm:cxn modelId="{803B5ABD-D1BD-4FB1-9F42-20D38054AFDA}" type="presOf" srcId="{7D582AE6-CC01-4B11-8197-EE2A732607E8}" destId="{E26DBC39-AA7B-422C-9F69-6D14DDF6BC68}" srcOrd="0" destOrd="3" presId="urn:microsoft.com/office/officeart/2005/8/layout/vList4#2"/>
    <dgm:cxn modelId="{66518995-600C-4B62-AAD5-E336DB8E9BF0}" type="presOf" srcId="{86AD3B9A-0ED0-46C0-A784-66264401AEF7}" destId="{1E4B1890-5CD1-4FCC-8E16-73B8391C994C}" srcOrd="0" destOrd="1" presId="urn:microsoft.com/office/officeart/2005/8/layout/vList4#2"/>
    <dgm:cxn modelId="{32BA921A-B52D-4539-A814-B63E8291432E}" type="presOf" srcId="{ABA65B85-AB36-436A-A2E5-6804F8A866BD}" destId="{F05EC122-F658-43BC-9D4A-1225B782262B}" srcOrd="1" destOrd="4" presId="urn:microsoft.com/office/officeart/2005/8/layout/vList4#2"/>
    <dgm:cxn modelId="{957CC6BA-966A-4307-AF7C-53F8966FB0FC}" type="presOf" srcId="{86AD3B9A-0ED0-46C0-A784-66264401AEF7}" destId="{D8DD21A5-35A7-4418-961E-9DE3F30EC379}" srcOrd="1" destOrd="1" presId="urn:microsoft.com/office/officeart/2005/8/layout/vList4#2"/>
    <dgm:cxn modelId="{8983D702-5A43-4628-82F5-D20A71EE9937}" srcId="{16EA4C62-7155-44DB-BE34-73808A072449}" destId="{240CD978-E6B7-4159-92D5-C1657E004E2F}" srcOrd="4" destOrd="0" parTransId="{B6986807-7F99-417F-9A9D-87A88C0C1281}" sibTransId="{90BA4A07-4C7A-4B7D-9BE8-7EBDC41D0122}"/>
    <dgm:cxn modelId="{BBB88D3A-E304-4C00-A879-8A57EBAF1FFB}" type="presOf" srcId="{26D09258-F408-4156-A80B-E9CB179776C9}" destId="{F05EC122-F658-43BC-9D4A-1225B782262B}" srcOrd="1" destOrd="1" presId="urn:microsoft.com/office/officeart/2005/8/layout/vList4#2"/>
    <dgm:cxn modelId="{D4BEC375-6833-4244-9BFF-73AF7828484F}" srcId="{16EA4C62-7155-44DB-BE34-73808A072449}" destId="{7D582AE6-CC01-4B11-8197-EE2A732607E8}" srcOrd="2" destOrd="0" parTransId="{FC8DA411-FEAD-483C-8C5A-8E7B3641D858}" sibTransId="{A32B3B45-AC1A-4166-8B3F-73AAF736FC7F}"/>
    <dgm:cxn modelId="{5216C004-7A32-42B6-A967-D31DB91AD54A}" type="presOf" srcId="{16EA4C62-7155-44DB-BE34-73808A072449}" destId="{E26DBC39-AA7B-422C-9F69-6D14DDF6BC68}" srcOrd="0" destOrd="0" presId="urn:microsoft.com/office/officeart/2005/8/layout/vList4#2"/>
    <dgm:cxn modelId="{7426EF38-F65E-4FB7-9C79-0D44E2042A4F}" type="presOf" srcId="{26D09258-F408-4156-A80B-E9CB179776C9}" destId="{E26DBC39-AA7B-422C-9F69-6D14DDF6BC68}" srcOrd="0" destOrd="1" presId="urn:microsoft.com/office/officeart/2005/8/layout/vList4#2"/>
    <dgm:cxn modelId="{2E59BC71-F377-441C-BE3F-71C9FFCF50B7}" type="presOf" srcId="{7D582AE6-CC01-4B11-8197-EE2A732607E8}" destId="{F05EC122-F658-43BC-9D4A-1225B782262B}" srcOrd="1" destOrd="3" presId="urn:microsoft.com/office/officeart/2005/8/layout/vList4#2"/>
    <dgm:cxn modelId="{3F9F1907-0C6A-4403-8BEC-FC9EF2D97E11}" srcId="{4B1FB0D4-8E7A-4206-AA04-AE427EC5749F}" destId="{16EA4C62-7155-44DB-BE34-73808A072449}" srcOrd="1" destOrd="0" parTransId="{A5FDB793-BAFD-46BC-BB21-45C51461EFC5}" sibTransId="{298A92C4-92F2-465E-B872-8044668DDB1C}"/>
    <dgm:cxn modelId="{E0F70AB3-B155-4B72-85C2-47F5E63E005F}" type="presOf" srcId="{D622B493-767B-4914-A7F3-E82C0B68D34E}" destId="{F05EC122-F658-43BC-9D4A-1225B782262B}" srcOrd="1" destOrd="2" presId="urn:microsoft.com/office/officeart/2005/8/layout/vList4#2"/>
    <dgm:cxn modelId="{B44D99B6-5BF5-4D09-816A-F616B28FF93B}" type="presOf" srcId="{43467024-FB58-4708-B104-22FBBA6AAB4A}" destId="{1E4B1890-5CD1-4FCC-8E16-73B8391C994C}" srcOrd="0" destOrd="0" presId="urn:microsoft.com/office/officeart/2005/8/layout/vList4#2"/>
    <dgm:cxn modelId="{C64793E5-43F1-4BA9-BAD8-5177A9772CB3}" type="presOf" srcId="{240CD978-E6B7-4159-92D5-C1657E004E2F}" destId="{F05EC122-F658-43BC-9D4A-1225B782262B}" srcOrd="1" destOrd="5" presId="urn:microsoft.com/office/officeart/2005/8/layout/vList4#2"/>
    <dgm:cxn modelId="{6A70E861-8609-4D73-AC4F-317F99B6F9C2}" type="presParOf" srcId="{3F2FA7C2-9636-40FA-B50C-B0907F7F17B3}" destId="{67743A50-62FD-4614-979D-8C0375F9B65B}" srcOrd="0" destOrd="0" presId="urn:microsoft.com/office/officeart/2005/8/layout/vList4#2"/>
    <dgm:cxn modelId="{22799C15-A16A-4D38-A110-DDA2F9A0260B}" type="presParOf" srcId="{67743A50-62FD-4614-979D-8C0375F9B65B}" destId="{1E4B1890-5CD1-4FCC-8E16-73B8391C994C}" srcOrd="0" destOrd="0" presId="urn:microsoft.com/office/officeart/2005/8/layout/vList4#2"/>
    <dgm:cxn modelId="{6AED56F6-22EE-43C2-90FC-F87E5AC30C55}" type="presParOf" srcId="{67743A50-62FD-4614-979D-8C0375F9B65B}" destId="{B677A3B6-0ED4-4C5D-BBEC-C6F880FF658E}" srcOrd="1" destOrd="0" presId="urn:microsoft.com/office/officeart/2005/8/layout/vList4#2"/>
    <dgm:cxn modelId="{8E55D74E-5991-45C8-9772-1DAAE0B2409D}" type="presParOf" srcId="{67743A50-62FD-4614-979D-8C0375F9B65B}" destId="{D8DD21A5-35A7-4418-961E-9DE3F30EC379}" srcOrd="2" destOrd="0" presId="urn:microsoft.com/office/officeart/2005/8/layout/vList4#2"/>
    <dgm:cxn modelId="{D8D5C22C-70D7-4C6F-9988-C504457BB918}" type="presParOf" srcId="{3F2FA7C2-9636-40FA-B50C-B0907F7F17B3}" destId="{B7C96915-8FFA-4358-9805-CF33413A2E33}" srcOrd="1" destOrd="0" presId="urn:microsoft.com/office/officeart/2005/8/layout/vList4#2"/>
    <dgm:cxn modelId="{A6BF0D4E-0AB9-4F6E-9AC8-861850DE2C9C}" type="presParOf" srcId="{3F2FA7C2-9636-40FA-B50C-B0907F7F17B3}" destId="{2A0035CB-C52C-4AB3-8CB2-4694A6B560CC}" srcOrd="2" destOrd="0" presId="urn:microsoft.com/office/officeart/2005/8/layout/vList4#2"/>
    <dgm:cxn modelId="{C6203E64-DA43-4A25-A18B-A42584545041}" type="presParOf" srcId="{2A0035CB-C52C-4AB3-8CB2-4694A6B560CC}" destId="{E26DBC39-AA7B-422C-9F69-6D14DDF6BC68}" srcOrd="0" destOrd="0" presId="urn:microsoft.com/office/officeart/2005/8/layout/vList4#2"/>
    <dgm:cxn modelId="{7C0C1DAE-6344-4325-98BA-D7C34208590D}" type="presParOf" srcId="{2A0035CB-C52C-4AB3-8CB2-4694A6B560CC}" destId="{C5356E2F-1B74-4C30-92A7-F0D2BC745A09}" srcOrd="1" destOrd="0" presId="urn:microsoft.com/office/officeart/2005/8/layout/vList4#2"/>
    <dgm:cxn modelId="{4D86399A-D0E1-45ED-BB4A-4B3186987ABD}" type="presParOf" srcId="{2A0035CB-C52C-4AB3-8CB2-4694A6B560CC}" destId="{F05EC122-F658-43BC-9D4A-1225B782262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1FB0D4-8E7A-4206-AA04-AE427EC5749F}" type="doc">
      <dgm:prSet loTypeId="urn:microsoft.com/office/officeart/2005/8/layout/vList4#2"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Typ projektu:</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Projekty badawczo-rozwojowe </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300" b="0" i="0" dirty="0" smtClean="0">
              <a:solidFill>
                <a:schemeClr val="tx1"/>
              </a:solidFill>
              <a:latin typeface="+mn-lt"/>
            </a:rPr>
            <a:t>Wsparcie obejmować będzie fazę badań przemysłowych oraz prac rozwojowych, kończąc </a:t>
          </a:r>
          <a:br>
            <a:rPr lang="pl-PL" sz="1300" b="0" i="0" dirty="0" smtClean="0">
              <a:solidFill>
                <a:schemeClr val="tx1"/>
              </a:solidFill>
              <a:latin typeface="+mn-lt"/>
            </a:rPr>
          </a:br>
          <a:r>
            <a:rPr lang="pl-PL" sz="1300" b="0" i="0" dirty="0" smtClean="0">
              <a:solidFill>
                <a:schemeClr val="tx1"/>
              </a:solidFill>
              <a:latin typeface="+mn-lt"/>
            </a:rPr>
            <a:t>na tzw. pierwszej produkcji – cały proces powstania innowacji lub jego wybrane elementy, prowadzony samodzielnie przez przedsiębiorcę lub we współpracy z jednostką naukową.</a:t>
          </a:r>
        </a:p>
        <a:p>
          <a:r>
            <a:rPr lang="pl-PL" sz="1300" b="0" i="0" dirty="0" smtClean="0">
              <a:solidFill>
                <a:schemeClr val="tx1"/>
              </a:solidFill>
              <a:latin typeface="+mn-lt"/>
            </a:rPr>
            <a:t>Pierwsza produkcja oznacza pierwsze wdrożenie przemysłowe odnoszące się do zwiększenia skali obiektów pilotażowych lub do pierwszych w swoim rodzaju urządzeń i obiektów, obejmujących kroki następujące po uruchomieniu linii pilotażowej, w ramach której zawarta jest faza testowania, ale nie produkcja masowa lub działalność handlowa.</a:t>
          </a:r>
        </a:p>
        <a:p>
          <a:r>
            <a:rPr lang="pl-PL" sz="1300" b="0" i="0" dirty="0" smtClean="0">
              <a:solidFill>
                <a:schemeClr val="tx1"/>
              </a:solidFill>
              <a:latin typeface="+mn-lt"/>
            </a:rPr>
            <a:t>Wsparciem może zostać objęty także rozwój technologii (opracowanej przez przedsiębiorcę </a:t>
          </a:r>
          <a:br>
            <a:rPr lang="pl-PL" sz="1300" b="0" i="0" dirty="0" smtClean="0">
              <a:solidFill>
                <a:schemeClr val="tx1"/>
              </a:solidFill>
              <a:latin typeface="+mn-lt"/>
            </a:rPr>
          </a:br>
          <a:r>
            <a:rPr lang="pl-PL" sz="1300" b="0" i="0" dirty="0" smtClean="0">
              <a:solidFill>
                <a:schemeClr val="tx1"/>
              </a:solidFill>
              <a:latin typeface="+mn-lt"/>
            </a:rPr>
            <a:t>lub nabytej), która nie została jeszcze skomercjalizowana i wykorzystana w działalności gospodarczej, przy czym finansowanie obejmie w szczególności koszty przeprowadzenia kolejnych etapów prac badawczo-rozwojowych uzupełniających lub dostosowujących technologię </a:t>
          </a:r>
          <a:br>
            <a:rPr lang="pl-PL" sz="1300" b="0" i="0" dirty="0" smtClean="0">
              <a:solidFill>
                <a:schemeClr val="tx1"/>
              </a:solidFill>
              <a:latin typeface="+mn-lt"/>
            </a:rPr>
          </a:br>
          <a:r>
            <a:rPr lang="pl-PL" sz="1300" b="0" i="0" dirty="0" smtClean="0">
              <a:solidFill>
                <a:schemeClr val="tx1"/>
              </a:solidFill>
              <a:latin typeface="+mn-lt"/>
            </a:rPr>
            <a:t>do specyfiki przedsiębiorstwa.</a:t>
          </a:r>
        </a:p>
        <a:p>
          <a:r>
            <a:rPr lang="pl-PL" sz="1300" b="0" i="0" dirty="0" smtClean="0">
              <a:solidFill>
                <a:schemeClr val="tx1"/>
              </a:solidFill>
              <a:latin typeface="+mn-lt"/>
            </a:rPr>
            <a:t>W ramach projektu badawczo-rozwojowego wsparcie może objąć także :</a:t>
          </a:r>
        </a:p>
        <a:p>
          <a:r>
            <a:rPr lang="pl-PL" sz="1300" b="0" i="0" dirty="0" smtClean="0">
              <a:solidFill>
                <a:schemeClr val="tx1"/>
              </a:solidFill>
              <a:latin typeface="+mn-lt"/>
            </a:rPr>
            <a:t>- zakup infrastruktury badawczej przedsiębiorcy, niezbędnej do przeprowadzenia zaplanowanych prac </a:t>
          </a:r>
          <a:r>
            <a:rPr lang="pl-PL" sz="1300" b="0" i="0" dirty="0" err="1" smtClean="0">
              <a:solidFill>
                <a:schemeClr val="tx1"/>
              </a:solidFill>
              <a:latin typeface="+mn-lt"/>
            </a:rPr>
            <a:t>B+R</a:t>
          </a:r>
          <a:r>
            <a:rPr lang="pl-PL" sz="1300" b="0" i="0" dirty="0" smtClean="0">
              <a:solidFill>
                <a:schemeClr val="tx1"/>
              </a:solidFill>
              <a:latin typeface="+mn-lt"/>
            </a:rPr>
            <a:t>;</a:t>
          </a:r>
        </a:p>
        <a:p>
          <a:r>
            <a:rPr lang="pl-PL" sz="1300" b="0" i="0" dirty="0" smtClean="0">
              <a:solidFill>
                <a:schemeClr val="tx1"/>
              </a:solidFill>
              <a:latin typeface="+mn-lt"/>
            </a:rPr>
            <a:t>- uzyskanie ochrony prawa własności przemysłowej oraz realizacja ochrony własności przemysłowej, a także prowadzenie analiz czystości patentowej, które są niezbędne dla skutecznej komercjalizacji technologii. Uzyskanie ochrony prawa własności przemysłowej nie stanowi obowiązkowego elementu projektu.</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3F2FA7C2-9636-40FA-B50C-B0907F7F17B3}" type="pres">
      <dgm:prSet presAssocID="{4B1FB0D4-8E7A-4206-AA04-AE427EC5749F}" presName="linear" presStyleCnt="0">
        <dgm:presLayoutVars>
          <dgm:dir/>
          <dgm:resizeHandles val="exact"/>
        </dgm:presLayoutVars>
      </dgm:prSet>
      <dgm:spPr/>
      <dgm:t>
        <a:bodyPr/>
        <a:lstStyle/>
        <a:p>
          <a:endParaRPr lang="pl-PL"/>
        </a:p>
      </dgm:t>
    </dgm:pt>
    <dgm:pt modelId="{67743A50-62FD-4614-979D-8C0375F9B65B}" type="pres">
      <dgm:prSet presAssocID="{43467024-FB58-4708-B104-22FBBA6AAB4A}" presName="comp" presStyleCnt="0"/>
      <dgm:spPr/>
    </dgm:pt>
    <dgm:pt modelId="{1E4B1890-5CD1-4FCC-8E16-73B8391C994C}" type="pres">
      <dgm:prSet presAssocID="{43467024-FB58-4708-B104-22FBBA6AAB4A}" presName="box" presStyleLbl="node1" presStyleIdx="0" presStyleCnt="2" custScaleY="30961" custLinFactNeighborY="-223"/>
      <dgm:spPr/>
      <dgm:t>
        <a:bodyPr/>
        <a:lstStyle/>
        <a:p>
          <a:endParaRPr lang="pl-PL"/>
        </a:p>
      </dgm:t>
    </dgm:pt>
    <dgm:pt modelId="{B677A3B6-0ED4-4C5D-BBEC-C6F880FF658E}" type="pres">
      <dgm:prSet presAssocID="{43467024-FB58-4708-B104-22FBBA6AAB4A}" presName="img" presStyleLbl="fgImgPlace1" presStyleIdx="0" presStyleCnt="2" custScaleX="47706" custScaleY="31207" custLinFactNeighborX="-16858" custLinFactNeighborY="18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t>
        <a:bodyPr/>
        <a:lstStyle/>
        <a:p>
          <a:endParaRPr lang="pl-PL"/>
        </a:p>
      </dgm:t>
    </dgm:pt>
    <dgm:pt modelId="{D8DD21A5-35A7-4418-961E-9DE3F30EC379}" type="pres">
      <dgm:prSet presAssocID="{43467024-FB58-4708-B104-22FBBA6AAB4A}" presName="text" presStyleLbl="node1" presStyleIdx="0" presStyleCnt="2">
        <dgm:presLayoutVars>
          <dgm:bulletEnabled val="1"/>
        </dgm:presLayoutVars>
      </dgm:prSet>
      <dgm:spPr/>
      <dgm:t>
        <a:bodyPr/>
        <a:lstStyle/>
        <a:p>
          <a:endParaRPr lang="pl-PL"/>
        </a:p>
      </dgm:t>
    </dgm:pt>
    <dgm:pt modelId="{B7C96915-8FFA-4358-9805-CF33413A2E33}" type="pres">
      <dgm:prSet presAssocID="{D2661570-5C1D-44A7-BEA9-29C36010873C}" presName="spacer" presStyleCnt="0"/>
      <dgm:spPr/>
    </dgm:pt>
    <dgm:pt modelId="{2A0035CB-C52C-4AB3-8CB2-4694A6B560CC}" type="pres">
      <dgm:prSet presAssocID="{16EA4C62-7155-44DB-BE34-73808A072449}" presName="comp" presStyleCnt="0"/>
      <dgm:spPr/>
    </dgm:pt>
    <dgm:pt modelId="{E26DBC39-AA7B-422C-9F69-6D14DDF6BC68}" type="pres">
      <dgm:prSet presAssocID="{16EA4C62-7155-44DB-BE34-73808A072449}" presName="box" presStyleLbl="node1" presStyleIdx="1" presStyleCnt="2" custScaleY="101221" custLinFactNeighborY="-5786"/>
      <dgm:spPr/>
      <dgm:t>
        <a:bodyPr/>
        <a:lstStyle/>
        <a:p>
          <a:endParaRPr lang="pl-PL"/>
        </a:p>
      </dgm:t>
    </dgm:pt>
    <dgm:pt modelId="{C5356E2F-1B74-4C30-92A7-F0D2BC745A09}" type="pres">
      <dgm:prSet presAssocID="{16EA4C62-7155-44DB-BE34-73808A072449}" presName="img" presStyleLbl="fgImgPlace1" presStyleIdx="1" presStyleCnt="2" custScaleX="104798" custScaleY="80199" custLinFactNeighborX="-10617" custLinFactNeighborY="-12951"/>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 modelId="{F05EC122-F658-43BC-9D4A-1225B782262B}"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430673A1-C18F-4117-AD65-9E0D39529386}" type="presOf" srcId="{43467024-FB58-4708-B104-22FBBA6AAB4A}" destId="{1E4B1890-5CD1-4FCC-8E16-73B8391C994C}" srcOrd="0" destOrd="0" presId="urn:microsoft.com/office/officeart/2005/8/layout/vList4#2"/>
    <dgm:cxn modelId="{326490C7-EA94-480A-A323-991EBAAC3A81}" type="presOf" srcId="{86AD3B9A-0ED0-46C0-A784-66264401AEF7}" destId="{D8DD21A5-35A7-4418-961E-9DE3F30EC379}" srcOrd="1" destOrd="1" presId="urn:microsoft.com/office/officeart/2005/8/layout/vList4#2"/>
    <dgm:cxn modelId="{E235CCC8-9689-4C88-B1A1-76D143F3A5E3}" srcId="{43467024-FB58-4708-B104-22FBBA6AAB4A}" destId="{86AD3B9A-0ED0-46C0-A784-66264401AEF7}" srcOrd="0" destOrd="0" parTransId="{435406D6-1B98-45ED-918D-C2BFE28C9CF7}" sibTransId="{453B8921-FE34-4ABE-88F9-2046934905DD}"/>
    <dgm:cxn modelId="{232B8468-828C-4DDC-8A99-AA976F0ECEAD}" srcId="{4B1FB0D4-8E7A-4206-AA04-AE427EC5749F}" destId="{43467024-FB58-4708-B104-22FBBA6AAB4A}" srcOrd="0" destOrd="0" parTransId="{1D733320-AFB1-41AF-BAD2-D803F68A749E}" sibTransId="{D2661570-5C1D-44A7-BEA9-29C36010873C}"/>
    <dgm:cxn modelId="{9FC4B66A-FC86-402A-88E1-E1E8E91D7AC5}" type="presOf" srcId="{86AD3B9A-0ED0-46C0-A784-66264401AEF7}" destId="{1E4B1890-5CD1-4FCC-8E16-73B8391C994C}" srcOrd="0" destOrd="1" presId="urn:microsoft.com/office/officeart/2005/8/layout/vList4#2"/>
    <dgm:cxn modelId="{AE648306-0DFC-4BEE-8AB8-23C48E813057}" type="presOf" srcId="{16EA4C62-7155-44DB-BE34-73808A072449}" destId="{F05EC122-F658-43BC-9D4A-1225B782262B}" srcOrd="1" destOrd="0" presId="urn:microsoft.com/office/officeart/2005/8/layout/vList4#2"/>
    <dgm:cxn modelId="{3F9F1907-0C6A-4403-8BEC-FC9EF2D97E11}" srcId="{4B1FB0D4-8E7A-4206-AA04-AE427EC5749F}" destId="{16EA4C62-7155-44DB-BE34-73808A072449}" srcOrd="1" destOrd="0" parTransId="{A5FDB793-BAFD-46BC-BB21-45C51461EFC5}" sibTransId="{298A92C4-92F2-465E-B872-8044668DDB1C}"/>
    <dgm:cxn modelId="{F47F8B81-260E-414A-8913-A1D577012FF7}" type="presOf" srcId="{43467024-FB58-4708-B104-22FBBA6AAB4A}" destId="{D8DD21A5-35A7-4418-961E-9DE3F30EC379}" srcOrd="1" destOrd="0" presId="urn:microsoft.com/office/officeart/2005/8/layout/vList4#2"/>
    <dgm:cxn modelId="{6AC960EC-06EA-4D56-AF47-51C5DC82372B}" type="presOf" srcId="{16EA4C62-7155-44DB-BE34-73808A072449}" destId="{E26DBC39-AA7B-422C-9F69-6D14DDF6BC68}" srcOrd="0" destOrd="0" presId="urn:microsoft.com/office/officeart/2005/8/layout/vList4#2"/>
    <dgm:cxn modelId="{92CE7AB8-9FED-47EF-8810-FAA543AAAEA9}" type="presOf" srcId="{4B1FB0D4-8E7A-4206-AA04-AE427EC5749F}" destId="{3F2FA7C2-9636-40FA-B50C-B0907F7F17B3}" srcOrd="0" destOrd="0" presId="urn:microsoft.com/office/officeart/2005/8/layout/vList4#2"/>
    <dgm:cxn modelId="{52C0AF5D-2BA6-4138-BBDD-30229F1A9A5E}" type="presParOf" srcId="{3F2FA7C2-9636-40FA-B50C-B0907F7F17B3}" destId="{67743A50-62FD-4614-979D-8C0375F9B65B}" srcOrd="0" destOrd="0" presId="urn:microsoft.com/office/officeart/2005/8/layout/vList4#2"/>
    <dgm:cxn modelId="{3D9FC7D7-6E54-400C-9D62-30FC5D6FFCE6}" type="presParOf" srcId="{67743A50-62FD-4614-979D-8C0375F9B65B}" destId="{1E4B1890-5CD1-4FCC-8E16-73B8391C994C}" srcOrd="0" destOrd="0" presId="urn:microsoft.com/office/officeart/2005/8/layout/vList4#2"/>
    <dgm:cxn modelId="{2732A1AA-1457-48F3-A297-0B771BB6FA23}" type="presParOf" srcId="{67743A50-62FD-4614-979D-8C0375F9B65B}" destId="{B677A3B6-0ED4-4C5D-BBEC-C6F880FF658E}" srcOrd="1" destOrd="0" presId="urn:microsoft.com/office/officeart/2005/8/layout/vList4#2"/>
    <dgm:cxn modelId="{C62AC076-0AA3-4DAB-A114-4D801BA660CA}" type="presParOf" srcId="{67743A50-62FD-4614-979D-8C0375F9B65B}" destId="{D8DD21A5-35A7-4418-961E-9DE3F30EC379}" srcOrd="2" destOrd="0" presId="urn:microsoft.com/office/officeart/2005/8/layout/vList4#2"/>
    <dgm:cxn modelId="{03DB092B-2D6A-4088-9B3B-0F8552DA78AB}" type="presParOf" srcId="{3F2FA7C2-9636-40FA-B50C-B0907F7F17B3}" destId="{B7C96915-8FFA-4358-9805-CF33413A2E33}" srcOrd="1" destOrd="0" presId="urn:microsoft.com/office/officeart/2005/8/layout/vList4#2"/>
    <dgm:cxn modelId="{01D23219-9C13-4825-B9C3-76627634AFD6}" type="presParOf" srcId="{3F2FA7C2-9636-40FA-B50C-B0907F7F17B3}" destId="{2A0035CB-C52C-4AB3-8CB2-4694A6B560CC}" srcOrd="2" destOrd="0" presId="urn:microsoft.com/office/officeart/2005/8/layout/vList4#2"/>
    <dgm:cxn modelId="{4E56DF55-31B8-46BB-ABF3-FEFC805A3F8E}" type="presParOf" srcId="{2A0035CB-C52C-4AB3-8CB2-4694A6B560CC}" destId="{E26DBC39-AA7B-422C-9F69-6D14DDF6BC68}" srcOrd="0" destOrd="0" presId="urn:microsoft.com/office/officeart/2005/8/layout/vList4#2"/>
    <dgm:cxn modelId="{5C6B726B-5834-485B-ADBC-396A79EA22D2}" type="presParOf" srcId="{2A0035CB-C52C-4AB3-8CB2-4694A6B560CC}" destId="{C5356E2F-1B74-4C30-92A7-F0D2BC745A09}" srcOrd="1" destOrd="0" presId="urn:microsoft.com/office/officeart/2005/8/layout/vList4#2"/>
    <dgm:cxn modelId="{23286345-EE2B-46A2-875C-AF3B17B587FC}" type="presParOf" srcId="{2A0035CB-C52C-4AB3-8CB2-4694A6B560CC}" destId="{F05EC122-F658-43BC-9D4A-1225B782262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1FB0D4-8E7A-4206-AA04-AE427EC5749F}" type="doc">
      <dgm:prSet loTypeId="urn:microsoft.com/office/officeart/2005/8/layout/vList4#2"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Typ projektu:</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Bony na innowacje</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pPr algn="l"/>
          <a:r>
            <a:rPr lang="pl-PL" sz="1600" b="0" i="0" dirty="0" smtClean="0">
              <a:solidFill>
                <a:schemeClr val="tx1"/>
              </a:solidFill>
              <a:latin typeface="+mn-lt"/>
            </a:rPr>
            <a:t>Wsparcie obejmie przedsięwzięcia polegające na realizacji prac badawczych określonych przez przedsiębiorcę, we współpracy z instytucją naukową, związanych z opracowaniem lub rozwojem nowego lub ulepszonego produktu, usługi lub zmian procesowych, w tym także usług z zakresu wzornictwa.</a:t>
          </a:r>
        </a:p>
        <a:p>
          <a:pPr algn="l"/>
          <a:endParaRPr lang="pl-PL" sz="1600" b="0" i="0" dirty="0" smtClean="0">
            <a:solidFill>
              <a:schemeClr val="tx1"/>
            </a:solidFill>
            <a:latin typeface="+mn-lt"/>
          </a:endParaRPr>
        </a:p>
        <a:p>
          <a:pPr algn="l"/>
          <a:endParaRPr lang="pl-PL" sz="1600" b="0" i="0" dirty="0" smtClean="0">
            <a:solidFill>
              <a:schemeClr val="tx1"/>
            </a:solidFill>
            <a:latin typeface="+mn-lt"/>
          </a:endParaRPr>
        </a:p>
        <a:p>
          <a:pPr algn="l"/>
          <a:endParaRPr lang="pl-PL" sz="1600" b="0" i="0" dirty="0" smtClean="0">
            <a:solidFill>
              <a:schemeClr val="tx1"/>
            </a:solidFill>
            <a:latin typeface="+mn-lt"/>
          </a:endParaRP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3F2FA7C2-9636-40FA-B50C-B0907F7F17B3}" type="pres">
      <dgm:prSet presAssocID="{4B1FB0D4-8E7A-4206-AA04-AE427EC5749F}" presName="linear" presStyleCnt="0">
        <dgm:presLayoutVars>
          <dgm:dir/>
          <dgm:resizeHandles val="exact"/>
        </dgm:presLayoutVars>
      </dgm:prSet>
      <dgm:spPr/>
      <dgm:t>
        <a:bodyPr/>
        <a:lstStyle/>
        <a:p>
          <a:endParaRPr lang="pl-PL"/>
        </a:p>
      </dgm:t>
    </dgm:pt>
    <dgm:pt modelId="{67743A50-62FD-4614-979D-8C0375F9B65B}" type="pres">
      <dgm:prSet presAssocID="{43467024-FB58-4708-B104-22FBBA6AAB4A}" presName="comp" presStyleCnt="0"/>
      <dgm:spPr/>
    </dgm:pt>
    <dgm:pt modelId="{1E4B1890-5CD1-4FCC-8E16-73B8391C994C}" type="pres">
      <dgm:prSet presAssocID="{43467024-FB58-4708-B104-22FBBA6AAB4A}" presName="box" presStyleLbl="node1" presStyleIdx="0" presStyleCnt="2" custScaleY="30961" custLinFactNeighborY="-223"/>
      <dgm:spPr/>
      <dgm:t>
        <a:bodyPr/>
        <a:lstStyle/>
        <a:p>
          <a:endParaRPr lang="pl-PL"/>
        </a:p>
      </dgm:t>
    </dgm:pt>
    <dgm:pt modelId="{B677A3B6-0ED4-4C5D-BBEC-C6F880FF658E}" type="pres">
      <dgm:prSet presAssocID="{43467024-FB58-4708-B104-22FBBA6AAB4A}" presName="img" presStyleLbl="fgImgPlace1" presStyleIdx="0" presStyleCnt="2" custScaleX="47706" custScaleY="31207" custLinFactNeighborX="-16858" custLinFactNeighborY="18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t>
        <a:bodyPr/>
        <a:lstStyle/>
        <a:p>
          <a:endParaRPr lang="pl-PL"/>
        </a:p>
      </dgm:t>
    </dgm:pt>
    <dgm:pt modelId="{D8DD21A5-35A7-4418-961E-9DE3F30EC379}" type="pres">
      <dgm:prSet presAssocID="{43467024-FB58-4708-B104-22FBBA6AAB4A}" presName="text" presStyleLbl="node1" presStyleIdx="0" presStyleCnt="2">
        <dgm:presLayoutVars>
          <dgm:bulletEnabled val="1"/>
        </dgm:presLayoutVars>
      </dgm:prSet>
      <dgm:spPr/>
      <dgm:t>
        <a:bodyPr/>
        <a:lstStyle/>
        <a:p>
          <a:endParaRPr lang="pl-PL"/>
        </a:p>
      </dgm:t>
    </dgm:pt>
    <dgm:pt modelId="{B7C96915-8FFA-4358-9805-CF33413A2E33}" type="pres">
      <dgm:prSet presAssocID="{D2661570-5C1D-44A7-BEA9-29C36010873C}" presName="spacer" presStyleCnt="0"/>
      <dgm:spPr/>
    </dgm:pt>
    <dgm:pt modelId="{2A0035CB-C52C-4AB3-8CB2-4694A6B560CC}" type="pres">
      <dgm:prSet presAssocID="{16EA4C62-7155-44DB-BE34-73808A072449}" presName="comp" presStyleCnt="0"/>
      <dgm:spPr/>
    </dgm:pt>
    <dgm:pt modelId="{E26DBC39-AA7B-422C-9F69-6D14DDF6BC68}" type="pres">
      <dgm:prSet presAssocID="{16EA4C62-7155-44DB-BE34-73808A072449}" presName="box" presStyleLbl="node1" presStyleIdx="1" presStyleCnt="2" custScaleY="79928" custLinFactNeighborX="-189" custLinFactNeighborY="-6206"/>
      <dgm:spPr/>
      <dgm:t>
        <a:bodyPr/>
        <a:lstStyle/>
        <a:p>
          <a:endParaRPr lang="pl-PL"/>
        </a:p>
      </dgm:t>
    </dgm:pt>
    <dgm:pt modelId="{C5356E2F-1B74-4C30-92A7-F0D2BC745A09}" type="pres">
      <dgm:prSet presAssocID="{16EA4C62-7155-44DB-BE34-73808A072449}" presName="img" presStyleLbl="fgImgPlace1" presStyleIdx="1" presStyleCnt="2" custScaleX="104798" custScaleY="80199" custLinFactNeighborX="-10617" custLinFactNeighborY="-12951"/>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 modelId="{F05EC122-F658-43BC-9D4A-1225B782262B}"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150B3C33-7A7B-49A6-9DF8-B0B1790B1617}" type="presOf" srcId="{16EA4C62-7155-44DB-BE34-73808A072449}" destId="{F05EC122-F658-43BC-9D4A-1225B782262B}" srcOrd="1" destOrd="0" presId="urn:microsoft.com/office/officeart/2005/8/layout/vList4#2"/>
    <dgm:cxn modelId="{73FDA3B6-7E39-4533-B3E7-C0ED0BA2ED23}" type="presOf" srcId="{4B1FB0D4-8E7A-4206-AA04-AE427EC5749F}" destId="{3F2FA7C2-9636-40FA-B50C-B0907F7F17B3}" srcOrd="0" destOrd="0" presId="urn:microsoft.com/office/officeart/2005/8/layout/vList4#2"/>
    <dgm:cxn modelId="{E235CCC8-9689-4C88-B1A1-76D143F3A5E3}" srcId="{43467024-FB58-4708-B104-22FBBA6AAB4A}" destId="{86AD3B9A-0ED0-46C0-A784-66264401AEF7}" srcOrd="0" destOrd="0" parTransId="{435406D6-1B98-45ED-918D-C2BFE28C9CF7}" sibTransId="{453B8921-FE34-4ABE-88F9-2046934905DD}"/>
    <dgm:cxn modelId="{9192D9F8-583A-437E-9654-8377F8245EB2}" type="presOf" srcId="{43467024-FB58-4708-B104-22FBBA6AAB4A}" destId="{D8DD21A5-35A7-4418-961E-9DE3F30EC379}" srcOrd="1" destOrd="0" presId="urn:microsoft.com/office/officeart/2005/8/layout/vList4#2"/>
    <dgm:cxn modelId="{9706B2B0-EC66-494F-9296-0E0405B8EA26}" type="presOf" srcId="{86AD3B9A-0ED0-46C0-A784-66264401AEF7}" destId="{D8DD21A5-35A7-4418-961E-9DE3F30EC379}" srcOrd="1" destOrd="1" presId="urn:microsoft.com/office/officeart/2005/8/layout/vList4#2"/>
    <dgm:cxn modelId="{EC213554-18A8-46AB-9B7B-528E26420ACE}" type="presOf" srcId="{43467024-FB58-4708-B104-22FBBA6AAB4A}" destId="{1E4B1890-5CD1-4FCC-8E16-73B8391C994C}" srcOrd="0" destOrd="0" presId="urn:microsoft.com/office/officeart/2005/8/layout/vList4#2"/>
    <dgm:cxn modelId="{2A2BE598-7FC9-46FC-94A8-CA3DED8109AD}" type="presOf" srcId="{16EA4C62-7155-44DB-BE34-73808A072449}" destId="{E26DBC39-AA7B-422C-9F69-6D14DDF6BC68}" srcOrd="0" destOrd="0" presId="urn:microsoft.com/office/officeart/2005/8/layout/vList4#2"/>
    <dgm:cxn modelId="{232B8468-828C-4DDC-8A99-AA976F0ECEAD}" srcId="{4B1FB0D4-8E7A-4206-AA04-AE427EC5749F}" destId="{43467024-FB58-4708-B104-22FBBA6AAB4A}" srcOrd="0" destOrd="0" parTransId="{1D733320-AFB1-41AF-BAD2-D803F68A749E}" sibTransId="{D2661570-5C1D-44A7-BEA9-29C36010873C}"/>
    <dgm:cxn modelId="{8EF3ED01-1998-47FA-B100-4E508F22C67E}" type="presOf" srcId="{86AD3B9A-0ED0-46C0-A784-66264401AEF7}" destId="{1E4B1890-5CD1-4FCC-8E16-73B8391C994C}" srcOrd="0" destOrd="1" presId="urn:microsoft.com/office/officeart/2005/8/layout/vList4#2"/>
    <dgm:cxn modelId="{3F9F1907-0C6A-4403-8BEC-FC9EF2D97E11}" srcId="{4B1FB0D4-8E7A-4206-AA04-AE427EC5749F}" destId="{16EA4C62-7155-44DB-BE34-73808A072449}" srcOrd="1" destOrd="0" parTransId="{A5FDB793-BAFD-46BC-BB21-45C51461EFC5}" sibTransId="{298A92C4-92F2-465E-B872-8044668DDB1C}"/>
    <dgm:cxn modelId="{DF29DB43-38C5-4045-AB03-B0CF875BCC58}" type="presParOf" srcId="{3F2FA7C2-9636-40FA-B50C-B0907F7F17B3}" destId="{67743A50-62FD-4614-979D-8C0375F9B65B}" srcOrd="0" destOrd="0" presId="urn:microsoft.com/office/officeart/2005/8/layout/vList4#2"/>
    <dgm:cxn modelId="{234E6D2D-0110-4939-8277-925D444EE64F}" type="presParOf" srcId="{67743A50-62FD-4614-979D-8C0375F9B65B}" destId="{1E4B1890-5CD1-4FCC-8E16-73B8391C994C}" srcOrd="0" destOrd="0" presId="urn:microsoft.com/office/officeart/2005/8/layout/vList4#2"/>
    <dgm:cxn modelId="{CD296346-C6A9-4AED-B6FA-4EC94518B768}" type="presParOf" srcId="{67743A50-62FD-4614-979D-8C0375F9B65B}" destId="{B677A3B6-0ED4-4C5D-BBEC-C6F880FF658E}" srcOrd="1" destOrd="0" presId="urn:microsoft.com/office/officeart/2005/8/layout/vList4#2"/>
    <dgm:cxn modelId="{AB76F421-F18D-4EAE-86BC-481AE4D42061}" type="presParOf" srcId="{67743A50-62FD-4614-979D-8C0375F9B65B}" destId="{D8DD21A5-35A7-4418-961E-9DE3F30EC379}" srcOrd="2" destOrd="0" presId="urn:microsoft.com/office/officeart/2005/8/layout/vList4#2"/>
    <dgm:cxn modelId="{F6B8B0A5-9B9F-4004-9EFF-A80FAB376AC3}" type="presParOf" srcId="{3F2FA7C2-9636-40FA-B50C-B0907F7F17B3}" destId="{B7C96915-8FFA-4358-9805-CF33413A2E33}" srcOrd="1" destOrd="0" presId="urn:microsoft.com/office/officeart/2005/8/layout/vList4#2"/>
    <dgm:cxn modelId="{4C788D5C-53B2-4A2F-8114-CE4539093264}" type="presParOf" srcId="{3F2FA7C2-9636-40FA-B50C-B0907F7F17B3}" destId="{2A0035CB-C52C-4AB3-8CB2-4694A6B560CC}" srcOrd="2" destOrd="0" presId="urn:microsoft.com/office/officeart/2005/8/layout/vList4#2"/>
    <dgm:cxn modelId="{38D1DCE1-4D8C-4075-80A2-5C1BA5806BFA}" type="presParOf" srcId="{2A0035CB-C52C-4AB3-8CB2-4694A6B560CC}" destId="{E26DBC39-AA7B-422C-9F69-6D14DDF6BC68}" srcOrd="0" destOrd="0" presId="urn:microsoft.com/office/officeart/2005/8/layout/vList4#2"/>
    <dgm:cxn modelId="{48904CA0-7182-4A93-822A-B80FD0C52F4C}" type="presParOf" srcId="{2A0035CB-C52C-4AB3-8CB2-4694A6B560CC}" destId="{C5356E2F-1B74-4C30-92A7-F0D2BC745A09}" srcOrd="1" destOrd="0" presId="urn:microsoft.com/office/officeart/2005/8/layout/vList4#2"/>
    <dgm:cxn modelId="{8B85D78D-E5E2-4380-82A6-416C97BF18A7}" type="presParOf" srcId="{2A0035CB-C52C-4AB3-8CB2-4694A6B560CC}" destId="{F05EC122-F658-43BC-9D4A-1225B782262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1FB0D4-8E7A-4206-AA04-AE427EC5749F}" type="doc">
      <dgm:prSet loTypeId="urn:microsoft.com/office/officeart/2005/8/layout/vList4#2"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Typ projektu:</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Tworzenie lub rozwój zaplecza badawczo-rozwojowego</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600" b="0" i="0" dirty="0" smtClean="0">
              <a:solidFill>
                <a:schemeClr val="tx1"/>
              </a:solidFill>
              <a:latin typeface="+mn-lt"/>
            </a:rPr>
            <a:t>Wsparcie obejmuje inwestycje w aparaturę, sprzęt, technologie i inną niezbędną infrastrukturę służącą prowadzeniu prac </a:t>
          </a:r>
          <a:r>
            <a:rPr lang="pl-PL" sz="1600" b="0" i="0" dirty="0" err="1" smtClean="0">
              <a:solidFill>
                <a:schemeClr val="tx1"/>
              </a:solidFill>
              <a:latin typeface="+mn-lt"/>
            </a:rPr>
            <a:t>B+R</a:t>
          </a:r>
          <a:r>
            <a:rPr lang="pl-PL" sz="1600" b="0" i="0" dirty="0" smtClean="0">
              <a:solidFill>
                <a:schemeClr val="tx1"/>
              </a:solidFill>
              <a:latin typeface="+mn-lt"/>
            </a:rPr>
            <a:t> i tworzeniu innowacyjnych produktów i usług; stworzenie i rozwój w przedsiębiorstwach działów </a:t>
          </a:r>
          <a:r>
            <a:rPr lang="pl-PL" sz="1600" b="0" i="0" dirty="0" err="1" smtClean="0">
              <a:solidFill>
                <a:schemeClr val="tx1"/>
              </a:solidFill>
              <a:latin typeface="+mn-lt"/>
            </a:rPr>
            <a:t>B+R</a:t>
          </a:r>
          <a:r>
            <a:rPr lang="pl-PL" sz="1600" b="0" i="0" dirty="0" smtClean="0">
              <a:solidFill>
                <a:schemeClr val="tx1"/>
              </a:solidFill>
              <a:latin typeface="+mn-lt"/>
            </a:rPr>
            <a:t>, laboratoriów lub centrów badawczo-rozwojowych.</a:t>
          </a:r>
        </a:p>
        <a:p>
          <a:r>
            <a:rPr lang="pl-PL" sz="1600" b="0" i="0" dirty="0" smtClean="0">
              <a:solidFill>
                <a:schemeClr val="tx1"/>
              </a:solidFill>
              <a:latin typeface="+mn-lt"/>
            </a:rPr>
            <a:t>Warunkiem wsparcia infrastruktury badawczo-rozwojowej w przedsiębiorstwa jest przedstawienie planów dotyczących prac </a:t>
          </a:r>
          <a:r>
            <a:rPr lang="pl-PL" sz="1600" b="0" i="0" dirty="0" err="1" smtClean="0">
              <a:solidFill>
                <a:schemeClr val="tx1"/>
              </a:solidFill>
              <a:latin typeface="+mn-lt"/>
            </a:rPr>
            <a:t>B+R</a:t>
          </a:r>
          <a:r>
            <a:rPr lang="pl-PL" sz="1600" b="0" i="0" dirty="0" smtClean="0">
              <a:solidFill>
                <a:schemeClr val="tx1"/>
              </a:solidFill>
              <a:latin typeface="+mn-lt"/>
            </a:rPr>
            <a:t>.</a:t>
          </a:r>
        </a:p>
        <a:p>
          <a:r>
            <a:rPr lang="pl-PL" sz="1600" b="0" i="0" dirty="0" smtClean="0">
              <a:solidFill>
                <a:schemeClr val="tx1"/>
              </a:solidFill>
              <a:latin typeface="+mn-lt"/>
            </a:rPr>
            <a:t>Przedsięwzięcia w ramach wyżej wymienionych typów projektów (1-3) będą mogły uzyskać wsparcie jedynie w przypadku zgodności z obszarami inteligentnej specjalizacji regionu określonymi w Regionalnej Strategii Innowacji dla Mazowsza do 2020 roku.</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3F2FA7C2-9636-40FA-B50C-B0907F7F17B3}" type="pres">
      <dgm:prSet presAssocID="{4B1FB0D4-8E7A-4206-AA04-AE427EC5749F}" presName="linear" presStyleCnt="0">
        <dgm:presLayoutVars>
          <dgm:dir/>
          <dgm:resizeHandles val="exact"/>
        </dgm:presLayoutVars>
      </dgm:prSet>
      <dgm:spPr/>
      <dgm:t>
        <a:bodyPr/>
        <a:lstStyle/>
        <a:p>
          <a:endParaRPr lang="pl-PL"/>
        </a:p>
      </dgm:t>
    </dgm:pt>
    <dgm:pt modelId="{67743A50-62FD-4614-979D-8C0375F9B65B}" type="pres">
      <dgm:prSet presAssocID="{43467024-FB58-4708-B104-22FBBA6AAB4A}" presName="comp" presStyleCnt="0"/>
      <dgm:spPr/>
    </dgm:pt>
    <dgm:pt modelId="{1E4B1890-5CD1-4FCC-8E16-73B8391C994C}" type="pres">
      <dgm:prSet presAssocID="{43467024-FB58-4708-B104-22FBBA6AAB4A}" presName="box" presStyleLbl="node1" presStyleIdx="0" presStyleCnt="2" custScaleY="30961" custLinFactNeighborY="-223"/>
      <dgm:spPr/>
      <dgm:t>
        <a:bodyPr/>
        <a:lstStyle/>
        <a:p>
          <a:endParaRPr lang="pl-PL"/>
        </a:p>
      </dgm:t>
    </dgm:pt>
    <dgm:pt modelId="{B677A3B6-0ED4-4C5D-BBEC-C6F880FF658E}" type="pres">
      <dgm:prSet presAssocID="{43467024-FB58-4708-B104-22FBBA6AAB4A}" presName="img" presStyleLbl="fgImgPlace1" presStyleIdx="0" presStyleCnt="2" custScaleX="47706" custScaleY="31207" custLinFactNeighborX="-16858" custLinFactNeighborY="18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t>
        <a:bodyPr/>
        <a:lstStyle/>
        <a:p>
          <a:endParaRPr lang="pl-PL"/>
        </a:p>
      </dgm:t>
    </dgm:pt>
    <dgm:pt modelId="{D8DD21A5-35A7-4418-961E-9DE3F30EC379}" type="pres">
      <dgm:prSet presAssocID="{43467024-FB58-4708-B104-22FBBA6AAB4A}" presName="text" presStyleLbl="node1" presStyleIdx="0" presStyleCnt="2">
        <dgm:presLayoutVars>
          <dgm:bulletEnabled val="1"/>
        </dgm:presLayoutVars>
      </dgm:prSet>
      <dgm:spPr/>
      <dgm:t>
        <a:bodyPr/>
        <a:lstStyle/>
        <a:p>
          <a:endParaRPr lang="pl-PL"/>
        </a:p>
      </dgm:t>
    </dgm:pt>
    <dgm:pt modelId="{B7C96915-8FFA-4358-9805-CF33413A2E33}" type="pres">
      <dgm:prSet presAssocID="{D2661570-5C1D-44A7-BEA9-29C36010873C}" presName="spacer" presStyleCnt="0"/>
      <dgm:spPr/>
    </dgm:pt>
    <dgm:pt modelId="{2A0035CB-C52C-4AB3-8CB2-4694A6B560CC}" type="pres">
      <dgm:prSet presAssocID="{16EA4C62-7155-44DB-BE34-73808A072449}" presName="comp" presStyleCnt="0"/>
      <dgm:spPr/>
    </dgm:pt>
    <dgm:pt modelId="{E26DBC39-AA7B-422C-9F69-6D14DDF6BC68}" type="pres">
      <dgm:prSet presAssocID="{16EA4C62-7155-44DB-BE34-73808A072449}" presName="box" presStyleLbl="node1" presStyleIdx="1" presStyleCnt="2" custScaleY="79928" custLinFactNeighborX="-189" custLinFactNeighborY="-6206"/>
      <dgm:spPr/>
      <dgm:t>
        <a:bodyPr/>
        <a:lstStyle/>
        <a:p>
          <a:endParaRPr lang="pl-PL"/>
        </a:p>
      </dgm:t>
    </dgm:pt>
    <dgm:pt modelId="{C5356E2F-1B74-4C30-92A7-F0D2BC745A09}" type="pres">
      <dgm:prSet presAssocID="{16EA4C62-7155-44DB-BE34-73808A072449}" presName="img" presStyleLbl="fgImgPlace1" presStyleIdx="1" presStyleCnt="2" custScaleX="104798" custScaleY="80199" custLinFactNeighborX="-10617" custLinFactNeighborY="-12951"/>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 modelId="{F05EC122-F658-43BC-9D4A-1225B782262B}"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E235CCC8-9689-4C88-B1A1-76D143F3A5E3}" srcId="{43467024-FB58-4708-B104-22FBBA6AAB4A}" destId="{86AD3B9A-0ED0-46C0-A784-66264401AEF7}" srcOrd="0" destOrd="0" parTransId="{435406D6-1B98-45ED-918D-C2BFE28C9CF7}" sibTransId="{453B8921-FE34-4ABE-88F9-2046934905DD}"/>
    <dgm:cxn modelId="{FB3410BF-1331-40D2-A81A-7B811865CBB1}" type="presOf" srcId="{86AD3B9A-0ED0-46C0-A784-66264401AEF7}" destId="{1E4B1890-5CD1-4FCC-8E16-73B8391C994C}" srcOrd="0" destOrd="1" presId="urn:microsoft.com/office/officeart/2005/8/layout/vList4#2"/>
    <dgm:cxn modelId="{51944F04-5466-452B-8A20-9764CB75907D}" type="presOf" srcId="{86AD3B9A-0ED0-46C0-A784-66264401AEF7}" destId="{D8DD21A5-35A7-4418-961E-9DE3F30EC379}" srcOrd="1" destOrd="1" presId="urn:microsoft.com/office/officeart/2005/8/layout/vList4#2"/>
    <dgm:cxn modelId="{5839B12D-AF1F-4FEC-A6F0-2D61639AD660}" type="presOf" srcId="{43467024-FB58-4708-B104-22FBBA6AAB4A}" destId="{1E4B1890-5CD1-4FCC-8E16-73B8391C994C}" srcOrd="0" destOrd="0" presId="urn:microsoft.com/office/officeart/2005/8/layout/vList4#2"/>
    <dgm:cxn modelId="{232B8468-828C-4DDC-8A99-AA976F0ECEAD}" srcId="{4B1FB0D4-8E7A-4206-AA04-AE427EC5749F}" destId="{43467024-FB58-4708-B104-22FBBA6AAB4A}" srcOrd="0" destOrd="0" parTransId="{1D733320-AFB1-41AF-BAD2-D803F68A749E}" sibTransId="{D2661570-5C1D-44A7-BEA9-29C36010873C}"/>
    <dgm:cxn modelId="{3F9F1907-0C6A-4403-8BEC-FC9EF2D97E11}" srcId="{4B1FB0D4-8E7A-4206-AA04-AE427EC5749F}" destId="{16EA4C62-7155-44DB-BE34-73808A072449}" srcOrd="1" destOrd="0" parTransId="{A5FDB793-BAFD-46BC-BB21-45C51461EFC5}" sibTransId="{298A92C4-92F2-465E-B872-8044668DDB1C}"/>
    <dgm:cxn modelId="{F0E7DF3B-6CF7-46F5-86F3-BB7EABBAD6F7}" type="presOf" srcId="{16EA4C62-7155-44DB-BE34-73808A072449}" destId="{E26DBC39-AA7B-422C-9F69-6D14DDF6BC68}" srcOrd="0" destOrd="0" presId="urn:microsoft.com/office/officeart/2005/8/layout/vList4#2"/>
    <dgm:cxn modelId="{75C391EC-BCAC-44CD-8841-ABABB7667328}" type="presOf" srcId="{4B1FB0D4-8E7A-4206-AA04-AE427EC5749F}" destId="{3F2FA7C2-9636-40FA-B50C-B0907F7F17B3}" srcOrd="0" destOrd="0" presId="urn:microsoft.com/office/officeart/2005/8/layout/vList4#2"/>
    <dgm:cxn modelId="{B67B2EA3-1ADD-4285-905F-47AF72A36262}" type="presOf" srcId="{16EA4C62-7155-44DB-BE34-73808A072449}" destId="{F05EC122-F658-43BC-9D4A-1225B782262B}" srcOrd="1" destOrd="0" presId="urn:microsoft.com/office/officeart/2005/8/layout/vList4#2"/>
    <dgm:cxn modelId="{E78D43E2-0005-4253-ADE9-605CE0C13FBC}" type="presOf" srcId="{43467024-FB58-4708-B104-22FBBA6AAB4A}" destId="{D8DD21A5-35A7-4418-961E-9DE3F30EC379}" srcOrd="1" destOrd="0" presId="urn:microsoft.com/office/officeart/2005/8/layout/vList4#2"/>
    <dgm:cxn modelId="{A23A9969-DBE7-4F9E-90A2-B6F93D2384F6}" type="presParOf" srcId="{3F2FA7C2-9636-40FA-B50C-B0907F7F17B3}" destId="{67743A50-62FD-4614-979D-8C0375F9B65B}" srcOrd="0" destOrd="0" presId="urn:microsoft.com/office/officeart/2005/8/layout/vList4#2"/>
    <dgm:cxn modelId="{216386BA-4632-4E1D-BC6E-3C93A4CF3ADB}" type="presParOf" srcId="{67743A50-62FD-4614-979D-8C0375F9B65B}" destId="{1E4B1890-5CD1-4FCC-8E16-73B8391C994C}" srcOrd="0" destOrd="0" presId="urn:microsoft.com/office/officeart/2005/8/layout/vList4#2"/>
    <dgm:cxn modelId="{7F27F6D6-9CF7-491F-993E-B33D54E94623}" type="presParOf" srcId="{67743A50-62FD-4614-979D-8C0375F9B65B}" destId="{B677A3B6-0ED4-4C5D-BBEC-C6F880FF658E}" srcOrd="1" destOrd="0" presId="urn:microsoft.com/office/officeart/2005/8/layout/vList4#2"/>
    <dgm:cxn modelId="{F4289327-8942-4A2D-A4EE-D76605A636B6}" type="presParOf" srcId="{67743A50-62FD-4614-979D-8C0375F9B65B}" destId="{D8DD21A5-35A7-4418-961E-9DE3F30EC379}" srcOrd="2" destOrd="0" presId="urn:microsoft.com/office/officeart/2005/8/layout/vList4#2"/>
    <dgm:cxn modelId="{2FD2C190-4C3F-454F-8C4E-48AF7FA077F8}" type="presParOf" srcId="{3F2FA7C2-9636-40FA-B50C-B0907F7F17B3}" destId="{B7C96915-8FFA-4358-9805-CF33413A2E33}" srcOrd="1" destOrd="0" presId="urn:microsoft.com/office/officeart/2005/8/layout/vList4#2"/>
    <dgm:cxn modelId="{2DDA9C61-F089-498E-9485-CF0A4B34EE43}" type="presParOf" srcId="{3F2FA7C2-9636-40FA-B50C-B0907F7F17B3}" destId="{2A0035CB-C52C-4AB3-8CB2-4694A6B560CC}" srcOrd="2" destOrd="0" presId="urn:microsoft.com/office/officeart/2005/8/layout/vList4#2"/>
    <dgm:cxn modelId="{78C866A2-984D-42DA-9D9F-47A09F5ED5FE}" type="presParOf" srcId="{2A0035CB-C52C-4AB3-8CB2-4694A6B560CC}" destId="{E26DBC39-AA7B-422C-9F69-6D14DDF6BC68}" srcOrd="0" destOrd="0" presId="urn:microsoft.com/office/officeart/2005/8/layout/vList4#2"/>
    <dgm:cxn modelId="{AE8FED7E-0394-40F8-868B-D78B1E29AE96}" type="presParOf" srcId="{2A0035CB-C52C-4AB3-8CB2-4694A6B560CC}" destId="{C5356E2F-1B74-4C30-92A7-F0D2BC745A09}" srcOrd="1" destOrd="0" presId="urn:microsoft.com/office/officeart/2005/8/layout/vList4#2"/>
    <dgm:cxn modelId="{597E84B9-EB4D-4CDD-BFD5-58ABC958631B}" type="presParOf" srcId="{2A0035CB-C52C-4AB3-8CB2-4694A6B560CC}" destId="{F05EC122-F658-43BC-9D4A-1225B782262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1FB0D4-8E7A-4206-AA04-AE427EC5749F}" type="doc">
      <dgm:prSet loTypeId="urn:microsoft.com/office/officeart/2005/8/layout/vList4#2"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Typ projektu:</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Proces eksperymentowania i poszukiwania nisz rozwojowych </a:t>
          </a:r>
          <a:br>
            <a:rPr lang="pl-PL" sz="1600" b="0" i="0" dirty="0" smtClean="0">
              <a:solidFill>
                <a:schemeClr val="tx1"/>
              </a:solidFill>
            </a:rPr>
          </a:br>
          <a:r>
            <a:rPr lang="pl-PL" sz="1600" b="0" i="0" dirty="0" smtClean="0">
              <a:solidFill>
                <a:schemeClr val="tx1"/>
              </a:solidFill>
            </a:rPr>
            <a:t>i innowacyjnych </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600" b="0" i="0" dirty="0" smtClean="0">
              <a:solidFill>
                <a:schemeClr val="tx1"/>
              </a:solidFill>
              <a:latin typeface="+mn-lt"/>
            </a:rPr>
            <a:t>Wsparcie obejmuje projekty badawczo-rozwojowe przedsiębiorstw </a:t>
          </a:r>
          <a:br>
            <a:rPr lang="pl-PL" sz="1600" b="0" i="0" dirty="0" smtClean="0">
              <a:solidFill>
                <a:schemeClr val="tx1"/>
              </a:solidFill>
              <a:latin typeface="+mn-lt"/>
            </a:rPr>
          </a:br>
          <a:r>
            <a:rPr lang="pl-PL" sz="1600" b="0" i="0" dirty="0" smtClean="0">
              <a:solidFill>
                <a:schemeClr val="tx1"/>
              </a:solidFill>
              <a:latin typeface="+mn-lt"/>
            </a:rPr>
            <a:t>w obszarach innych niż inteligentne specjalizacje regionu, z wyłączeniem przedsięwzięć mających na celu rozwój istniejącej technologii. </a:t>
          </a:r>
        </a:p>
        <a:p>
          <a:r>
            <a:rPr lang="pl-PL" sz="1600" b="0" i="0" dirty="0" smtClean="0">
              <a:solidFill>
                <a:schemeClr val="tx1"/>
              </a:solidFill>
              <a:latin typeface="+mn-lt"/>
            </a:rPr>
            <a:t>K</a:t>
          </a:r>
          <a:r>
            <a:rPr lang="pl-PL" sz="1600" b="0" i="0" dirty="0" smtClean="0">
              <a:solidFill>
                <a:schemeClr val="tx1"/>
              </a:solidFill>
            </a:rPr>
            <a:t>onkursy związane z wyłanianiem nowych inteligentnych specjalizacji.</a:t>
          </a:r>
        </a:p>
        <a:p>
          <a:endParaRPr lang="pl-PL" sz="1600" b="0" i="0" dirty="0" smtClean="0">
            <a:solidFill>
              <a:schemeClr val="tx1"/>
            </a:solidFill>
            <a:latin typeface="+mn-lt"/>
          </a:endParaRPr>
        </a:p>
        <a:p>
          <a:endParaRPr lang="pl-PL" sz="1600" b="0" i="0" dirty="0" smtClean="0">
            <a:solidFill>
              <a:schemeClr val="tx1"/>
            </a:solidFill>
            <a:latin typeface="+mn-lt"/>
          </a:endParaRP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3F2FA7C2-9636-40FA-B50C-B0907F7F17B3}" type="pres">
      <dgm:prSet presAssocID="{4B1FB0D4-8E7A-4206-AA04-AE427EC5749F}" presName="linear" presStyleCnt="0">
        <dgm:presLayoutVars>
          <dgm:dir/>
          <dgm:resizeHandles val="exact"/>
        </dgm:presLayoutVars>
      </dgm:prSet>
      <dgm:spPr/>
      <dgm:t>
        <a:bodyPr/>
        <a:lstStyle/>
        <a:p>
          <a:endParaRPr lang="pl-PL"/>
        </a:p>
      </dgm:t>
    </dgm:pt>
    <dgm:pt modelId="{67743A50-62FD-4614-979D-8C0375F9B65B}" type="pres">
      <dgm:prSet presAssocID="{43467024-FB58-4708-B104-22FBBA6AAB4A}" presName="comp" presStyleCnt="0"/>
      <dgm:spPr/>
    </dgm:pt>
    <dgm:pt modelId="{1E4B1890-5CD1-4FCC-8E16-73B8391C994C}" type="pres">
      <dgm:prSet presAssocID="{43467024-FB58-4708-B104-22FBBA6AAB4A}" presName="box" presStyleLbl="node1" presStyleIdx="0" presStyleCnt="2" custScaleY="30961" custLinFactNeighborY="-223"/>
      <dgm:spPr/>
      <dgm:t>
        <a:bodyPr/>
        <a:lstStyle/>
        <a:p>
          <a:endParaRPr lang="pl-PL"/>
        </a:p>
      </dgm:t>
    </dgm:pt>
    <dgm:pt modelId="{B677A3B6-0ED4-4C5D-BBEC-C6F880FF658E}" type="pres">
      <dgm:prSet presAssocID="{43467024-FB58-4708-B104-22FBBA6AAB4A}" presName="img" presStyleLbl="fgImgPlace1" presStyleIdx="0" presStyleCnt="2" custScaleX="47706" custScaleY="31207" custLinFactNeighborX="-16858" custLinFactNeighborY="18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t>
        <a:bodyPr/>
        <a:lstStyle/>
        <a:p>
          <a:endParaRPr lang="pl-PL"/>
        </a:p>
      </dgm:t>
    </dgm:pt>
    <dgm:pt modelId="{D8DD21A5-35A7-4418-961E-9DE3F30EC379}" type="pres">
      <dgm:prSet presAssocID="{43467024-FB58-4708-B104-22FBBA6AAB4A}" presName="text" presStyleLbl="node1" presStyleIdx="0" presStyleCnt="2">
        <dgm:presLayoutVars>
          <dgm:bulletEnabled val="1"/>
        </dgm:presLayoutVars>
      </dgm:prSet>
      <dgm:spPr/>
      <dgm:t>
        <a:bodyPr/>
        <a:lstStyle/>
        <a:p>
          <a:endParaRPr lang="pl-PL"/>
        </a:p>
      </dgm:t>
    </dgm:pt>
    <dgm:pt modelId="{B7C96915-8FFA-4358-9805-CF33413A2E33}" type="pres">
      <dgm:prSet presAssocID="{D2661570-5C1D-44A7-BEA9-29C36010873C}" presName="spacer" presStyleCnt="0"/>
      <dgm:spPr/>
    </dgm:pt>
    <dgm:pt modelId="{2A0035CB-C52C-4AB3-8CB2-4694A6B560CC}" type="pres">
      <dgm:prSet presAssocID="{16EA4C62-7155-44DB-BE34-73808A072449}" presName="comp" presStyleCnt="0"/>
      <dgm:spPr/>
    </dgm:pt>
    <dgm:pt modelId="{E26DBC39-AA7B-422C-9F69-6D14DDF6BC68}" type="pres">
      <dgm:prSet presAssocID="{16EA4C62-7155-44DB-BE34-73808A072449}" presName="box" presStyleLbl="node1" presStyleIdx="1" presStyleCnt="2" custScaleY="79928" custLinFactNeighborX="-661" custLinFactNeighborY="-6741"/>
      <dgm:spPr/>
      <dgm:t>
        <a:bodyPr/>
        <a:lstStyle/>
        <a:p>
          <a:endParaRPr lang="pl-PL"/>
        </a:p>
      </dgm:t>
    </dgm:pt>
    <dgm:pt modelId="{C5356E2F-1B74-4C30-92A7-F0D2BC745A09}" type="pres">
      <dgm:prSet presAssocID="{16EA4C62-7155-44DB-BE34-73808A072449}" presName="img" presStyleLbl="fgImgPlace1" presStyleIdx="1" presStyleCnt="2" custScaleX="104798" custScaleY="80199" custLinFactNeighborX="-10617" custLinFactNeighborY="-12951"/>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 modelId="{F05EC122-F658-43BC-9D4A-1225B782262B}"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4AF1E168-0FF0-4B88-AD6C-896C5C848434}" type="presOf" srcId="{4B1FB0D4-8E7A-4206-AA04-AE427EC5749F}" destId="{3F2FA7C2-9636-40FA-B50C-B0907F7F17B3}" srcOrd="0" destOrd="0" presId="urn:microsoft.com/office/officeart/2005/8/layout/vList4#2"/>
    <dgm:cxn modelId="{D1BBBEE4-7EDB-465D-852E-408DC1642F00}" type="presOf" srcId="{86AD3B9A-0ED0-46C0-A784-66264401AEF7}" destId="{D8DD21A5-35A7-4418-961E-9DE3F30EC379}" srcOrd="1" destOrd="1" presId="urn:microsoft.com/office/officeart/2005/8/layout/vList4#2"/>
    <dgm:cxn modelId="{CF4A4DA6-6051-485A-9054-EA198387299A}" type="presOf" srcId="{16EA4C62-7155-44DB-BE34-73808A072449}" destId="{E26DBC39-AA7B-422C-9F69-6D14DDF6BC68}" srcOrd="0" destOrd="0" presId="urn:microsoft.com/office/officeart/2005/8/layout/vList4#2"/>
    <dgm:cxn modelId="{CAF999CB-50B0-4AC1-8E36-A0FD3ECFB7CB}" type="presOf" srcId="{43467024-FB58-4708-B104-22FBBA6AAB4A}" destId="{D8DD21A5-35A7-4418-961E-9DE3F30EC379}" srcOrd="1" destOrd="0" presId="urn:microsoft.com/office/officeart/2005/8/layout/vList4#2"/>
    <dgm:cxn modelId="{E235CCC8-9689-4C88-B1A1-76D143F3A5E3}" srcId="{43467024-FB58-4708-B104-22FBBA6AAB4A}" destId="{86AD3B9A-0ED0-46C0-A784-66264401AEF7}" srcOrd="0" destOrd="0" parTransId="{435406D6-1B98-45ED-918D-C2BFE28C9CF7}" sibTransId="{453B8921-FE34-4ABE-88F9-2046934905DD}"/>
    <dgm:cxn modelId="{232B8468-828C-4DDC-8A99-AA976F0ECEAD}" srcId="{4B1FB0D4-8E7A-4206-AA04-AE427EC5749F}" destId="{43467024-FB58-4708-B104-22FBBA6AAB4A}" srcOrd="0" destOrd="0" parTransId="{1D733320-AFB1-41AF-BAD2-D803F68A749E}" sibTransId="{D2661570-5C1D-44A7-BEA9-29C36010873C}"/>
    <dgm:cxn modelId="{060735FD-756E-4FDF-ADBA-4775739034E0}" type="presOf" srcId="{86AD3B9A-0ED0-46C0-A784-66264401AEF7}" destId="{1E4B1890-5CD1-4FCC-8E16-73B8391C994C}" srcOrd="0" destOrd="1" presId="urn:microsoft.com/office/officeart/2005/8/layout/vList4#2"/>
    <dgm:cxn modelId="{3F9F1907-0C6A-4403-8BEC-FC9EF2D97E11}" srcId="{4B1FB0D4-8E7A-4206-AA04-AE427EC5749F}" destId="{16EA4C62-7155-44DB-BE34-73808A072449}" srcOrd="1" destOrd="0" parTransId="{A5FDB793-BAFD-46BC-BB21-45C51461EFC5}" sibTransId="{298A92C4-92F2-465E-B872-8044668DDB1C}"/>
    <dgm:cxn modelId="{DC256683-4550-4C66-8047-12B725F77F7D}" type="presOf" srcId="{16EA4C62-7155-44DB-BE34-73808A072449}" destId="{F05EC122-F658-43BC-9D4A-1225B782262B}" srcOrd="1" destOrd="0" presId="urn:microsoft.com/office/officeart/2005/8/layout/vList4#2"/>
    <dgm:cxn modelId="{5D468740-4D6B-4BD3-AEA1-54F8E645D6A7}" type="presOf" srcId="{43467024-FB58-4708-B104-22FBBA6AAB4A}" destId="{1E4B1890-5CD1-4FCC-8E16-73B8391C994C}" srcOrd="0" destOrd="0" presId="urn:microsoft.com/office/officeart/2005/8/layout/vList4#2"/>
    <dgm:cxn modelId="{FE57AA8D-8F38-44B1-8AAD-EB3F37CA944D}" type="presParOf" srcId="{3F2FA7C2-9636-40FA-B50C-B0907F7F17B3}" destId="{67743A50-62FD-4614-979D-8C0375F9B65B}" srcOrd="0" destOrd="0" presId="urn:microsoft.com/office/officeart/2005/8/layout/vList4#2"/>
    <dgm:cxn modelId="{CC8CF479-7D90-46EF-B9AC-A65106EF6D95}" type="presParOf" srcId="{67743A50-62FD-4614-979D-8C0375F9B65B}" destId="{1E4B1890-5CD1-4FCC-8E16-73B8391C994C}" srcOrd="0" destOrd="0" presId="urn:microsoft.com/office/officeart/2005/8/layout/vList4#2"/>
    <dgm:cxn modelId="{6B20A925-6A3D-4FD0-9D8B-59820BE5B0D3}" type="presParOf" srcId="{67743A50-62FD-4614-979D-8C0375F9B65B}" destId="{B677A3B6-0ED4-4C5D-BBEC-C6F880FF658E}" srcOrd="1" destOrd="0" presId="urn:microsoft.com/office/officeart/2005/8/layout/vList4#2"/>
    <dgm:cxn modelId="{EC19E300-E2C6-4B3D-8289-EBE703FFCD86}" type="presParOf" srcId="{67743A50-62FD-4614-979D-8C0375F9B65B}" destId="{D8DD21A5-35A7-4418-961E-9DE3F30EC379}" srcOrd="2" destOrd="0" presId="urn:microsoft.com/office/officeart/2005/8/layout/vList4#2"/>
    <dgm:cxn modelId="{6AE7D37F-B4C5-436D-ABD6-684D33CF248F}" type="presParOf" srcId="{3F2FA7C2-9636-40FA-B50C-B0907F7F17B3}" destId="{B7C96915-8FFA-4358-9805-CF33413A2E33}" srcOrd="1" destOrd="0" presId="urn:microsoft.com/office/officeart/2005/8/layout/vList4#2"/>
    <dgm:cxn modelId="{AF783A13-0608-4DAA-8EE8-01DCB85FC03E}" type="presParOf" srcId="{3F2FA7C2-9636-40FA-B50C-B0907F7F17B3}" destId="{2A0035CB-C52C-4AB3-8CB2-4694A6B560CC}" srcOrd="2" destOrd="0" presId="urn:microsoft.com/office/officeart/2005/8/layout/vList4#2"/>
    <dgm:cxn modelId="{A9C8B5BF-D1C0-4E2F-86B6-CE96A980FB34}" type="presParOf" srcId="{2A0035CB-C52C-4AB3-8CB2-4694A6B560CC}" destId="{E26DBC39-AA7B-422C-9F69-6D14DDF6BC68}" srcOrd="0" destOrd="0" presId="urn:microsoft.com/office/officeart/2005/8/layout/vList4#2"/>
    <dgm:cxn modelId="{40441FD9-9462-409B-8E7F-94D02892B5E3}" type="presParOf" srcId="{2A0035CB-C52C-4AB3-8CB2-4694A6B560CC}" destId="{C5356E2F-1B74-4C30-92A7-F0D2BC745A09}" srcOrd="1" destOrd="0" presId="urn:microsoft.com/office/officeart/2005/8/layout/vList4#2"/>
    <dgm:cxn modelId="{C71C6913-FB86-4BC7-8B5F-94B50C3E4278}" type="presParOf" srcId="{2A0035CB-C52C-4AB3-8CB2-4694A6B560CC}" destId="{F05EC122-F658-43BC-9D4A-1225B782262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1FB0D4-8E7A-4206-AA04-AE427EC5749F}" type="doc">
      <dgm:prSet loTypeId="urn:microsoft.com/office/officeart/2005/8/layout/vList4#2"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Typ projektu:</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Rozwój regionalnego systemu innowacji</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400" b="0" i="0" dirty="0" smtClean="0">
              <a:solidFill>
                <a:schemeClr val="tx1"/>
              </a:solidFill>
              <a:latin typeface="+mn-lt"/>
            </a:rPr>
            <a:t>Wsparcie obejmuje przedsięwzięcia zapewniające warunki do oddolnego procesu definiowania potrzeb i współpracy przedsiębiorstw z jednostkami naukowymi </a:t>
          </a:r>
          <a:br>
            <a:rPr lang="pl-PL" sz="1400" b="0" i="0" dirty="0" smtClean="0">
              <a:solidFill>
                <a:schemeClr val="tx1"/>
              </a:solidFill>
              <a:latin typeface="+mn-lt"/>
            </a:rPr>
          </a:br>
          <a:r>
            <a:rPr lang="pl-PL" sz="1400" b="0" i="0" dirty="0" smtClean="0">
              <a:solidFill>
                <a:schemeClr val="tx1"/>
              </a:solidFill>
              <a:latin typeface="+mn-lt"/>
            </a:rPr>
            <a:t>w obszarach inteligentnej specjalizacji w oparciu o Regionalną Strategię Innowacji </a:t>
          </a:r>
          <a:br>
            <a:rPr lang="pl-PL" sz="1400" b="0" i="0" dirty="0" smtClean="0">
              <a:solidFill>
                <a:schemeClr val="tx1"/>
              </a:solidFill>
              <a:latin typeface="+mn-lt"/>
            </a:rPr>
          </a:br>
          <a:r>
            <a:rPr lang="pl-PL" sz="1400" b="0" i="0" dirty="0" smtClean="0">
              <a:solidFill>
                <a:schemeClr val="tx1"/>
              </a:solidFill>
              <a:latin typeface="+mn-lt"/>
            </a:rPr>
            <a:t>dla Mazowsza do 2020 roku, stanowiące uzupełnienie aktywności dotyczących procesu przedsiębiorczego odkrywania i monitorowania inteligentnej specjalizacji. Wsparciem zostaną objęte działania:</a:t>
          </a:r>
        </a:p>
        <a:p>
          <a:r>
            <a:rPr lang="pl-PL" sz="1400" b="0" i="0" dirty="0" smtClean="0">
              <a:solidFill>
                <a:schemeClr val="tx1"/>
              </a:solidFill>
              <a:latin typeface="+mn-lt"/>
            </a:rPr>
            <a:t>- w zakresie określania innowacyjnych możliwości biznesowych przedsiębiorstw </a:t>
          </a:r>
          <a:br>
            <a:rPr lang="pl-PL" sz="1400" b="0" i="0" dirty="0" smtClean="0">
              <a:solidFill>
                <a:schemeClr val="tx1"/>
              </a:solidFill>
              <a:latin typeface="+mn-lt"/>
            </a:rPr>
          </a:br>
          <a:r>
            <a:rPr lang="pl-PL" sz="1400" b="0" i="0" dirty="0" smtClean="0">
              <a:solidFill>
                <a:schemeClr val="tx1"/>
              </a:solidFill>
              <a:latin typeface="+mn-lt"/>
            </a:rPr>
            <a:t>z udziałem animatorów i brokerów, doradztwa dla przedsiębiorstw w zakresie komercjalizacji, przygotowania przedsiębiorstw do włączania się w sieci kooperacyjne oraz do udziału w łańcuchach gospodarki globalnej, obejmujące m.in. dedykowane targi kooperacji, forum kojarzenia partnerów naukowo-gospodarczych;</a:t>
          </a:r>
        </a:p>
        <a:p>
          <a:r>
            <a:rPr lang="pl-PL" sz="1400" b="0" i="0" dirty="0" smtClean="0">
              <a:solidFill>
                <a:schemeClr val="tx1"/>
              </a:solidFill>
              <a:latin typeface="+mn-lt"/>
            </a:rPr>
            <a:t>- wspomagające rozwój regionalnego systemu innowacji, tj. upowszechnianie wiedzy </a:t>
          </a:r>
          <a:br>
            <a:rPr lang="pl-PL" sz="1400" b="0" i="0" dirty="0" smtClean="0">
              <a:solidFill>
                <a:schemeClr val="tx1"/>
              </a:solidFill>
              <a:latin typeface="+mn-lt"/>
            </a:rPr>
          </a:br>
          <a:r>
            <a:rPr lang="pl-PL" sz="1400" b="0" i="0" dirty="0" smtClean="0">
              <a:solidFill>
                <a:schemeClr val="tx1"/>
              </a:solidFill>
              <a:latin typeface="+mn-lt"/>
            </a:rPr>
            <a:t>oraz instrumentów, w zakresie komercjalizacji technologii, opracowanie </a:t>
          </a:r>
          <a:br>
            <a:rPr lang="pl-PL" sz="1400" b="0" i="0" dirty="0" smtClean="0">
              <a:solidFill>
                <a:schemeClr val="tx1"/>
              </a:solidFill>
              <a:latin typeface="+mn-lt"/>
            </a:rPr>
          </a:br>
          <a:r>
            <a:rPr lang="pl-PL" sz="1400" b="0" i="0" dirty="0" smtClean="0">
              <a:solidFill>
                <a:schemeClr val="tx1"/>
              </a:solidFill>
              <a:latin typeface="+mn-lt"/>
            </a:rPr>
            <a:t>i rozpowszechnianie raportów specjalistycznych dotyczących dostępnych technologii </a:t>
          </a:r>
          <a:br>
            <a:rPr lang="pl-PL" sz="1400" b="0" i="0" dirty="0" smtClean="0">
              <a:solidFill>
                <a:schemeClr val="tx1"/>
              </a:solidFill>
              <a:latin typeface="+mn-lt"/>
            </a:rPr>
          </a:br>
          <a:r>
            <a:rPr lang="pl-PL" sz="1400" b="0" i="0" dirty="0" smtClean="0">
              <a:solidFill>
                <a:schemeClr val="tx1"/>
              </a:solidFill>
              <a:latin typeface="+mn-lt"/>
            </a:rPr>
            <a:t>i możliwości współpracy </a:t>
          </a:r>
          <a:r>
            <a:rPr lang="pl-PL" sz="1400" b="0" i="0" dirty="0" err="1" smtClean="0">
              <a:solidFill>
                <a:schemeClr val="tx1"/>
              </a:solidFill>
              <a:latin typeface="+mn-lt"/>
            </a:rPr>
            <a:t>B+R</a:t>
          </a:r>
          <a:r>
            <a:rPr lang="pl-PL" sz="1400" b="0" i="0" dirty="0" smtClean="0">
              <a:solidFill>
                <a:schemeClr val="tx1"/>
              </a:solidFill>
              <a:latin typeface="+mn-lt"/>
            </a:rPr>
            <a:t> oraz innowacyjnej.</a:t>
          </a:r>
        </a:p>
        <a:p>
          <a:endParaRPr lang="pl-PL" sz="1400" b="0" i="0" dirty="0" smtClean="0">
            <a:solidFill>
              <a:schemeClr val="tx1"/>
            </a:solidFill>
            <a:latin typeface="+mn-lt"/>
          </a:endParaRP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3F2FA7C2-9636-40FA-B50C-B0907F7F17B3}" type="pres">
      <dgm:prSet presAssocID="{4B1FB0D4-8E7A-4206-AA04-AE427EC5749F}" presName="linear" presStyleCnt="0">
        <dgm:presLayoutVars>
          <dgm:dir/>
          <dgm:resizeHandles val="exact"/>
        </dgm:presLayoutVars>
      </dgm:prSet>
      <dgm:spPr/>
      <dgm:t>
        <a:bodyPr/>
        <a:lstStyle/>
        <a:p>
          <a:endParaRPr lang="pl-PL"/>
        </a:p>
      </dgm:t>
    </dgm:pt>
    <dgm:pt modelId="{67743A50-62FD-4614-979D-8C0375F9B65B}" type="pres">
      <dgm:prSet presAssocID="{43467024-FB58-4708-B104-22FBBA6AAB4A}" presName="comp" presStyleCnt="0"/>
      <dgm:spPr/>
    </dgm:pt>
    <dgm:pt modelId="{1E4B1890-5CD1-4FCC-8E16-73B8391C994C}" type="pres">
      <dgm:prSet presAssocID="{43467024-FB58-4708-B104-22FBBA6AAB4A}" presName="box" presStyleLbl="node1" presStyleIdx="0" presStyleCnt="2" custScaleY="30961" custLinFactNeighborY="-223"/>
      <dgm:spPr/>
      <dgm:t>
        <a:bodyPr/>
        <a:lstStyle/>
        <a:p>
          <a:endParaRPr lang="pl-PL"/>
        </a:p>
      </dgm:t>
    </dgm:pt>
    <dgm:pt modelId="{B677A3B6-0ED4-4C5D-BBEC-C6F880FF658E}" type="pres">
      <dgm:prSet presAssocID="{43467024-FB58-4708-B104-22FBBA6AAB4A}" presName="img" presStyleLbl="fgImgPlace1" presStyleIdx="0" presStyleCnt="2" custScaleX="47706" custScaleY="31207" custLinFactNeighborX="-16858" custLinFactNeighborY="186"/>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dgm:spPr>
      <dgm:t>
        <a:bodyPr/>
        <a:lstStyle/>
        <a:p>
          <a:endParaRPr lang="pl-PL"/>
        </a:p>
      </dgm:t>
    </dgm:pt>
    <dgm:pt modelId="{D8DD21A5-35A7-4418-961E-9DE3F30EC379}" type="pres">
      <dgm:prSet presAssocID="{43467024-FB58-4708-B104-22FBBA6AAB4A}" presName="text" presStyleLbl="node1" presStyleIdx="0" presStyleCnt="2">
        <dgm:presLayoutVars>
          <dgm:bulletEnabled val="1"/>
        </dgm:presLayoutVars>
      </dgm:prSet>
      <dgm:spPr/>
      <dgm:t>
        <a:bodyPr/>
        <a:lstStyle/>
        <a:p>
          <a:endParaRPr lang="pl-PL"/>
        </a:p>
      </dgm:t>
    </dgm:pt>
    <dgm:pt modelId="{B7C96915-8FFA-4358-9805-CF33413A2E33}" type="pres">
      <dgm:prSet presAssocID="{D2661570-5C1D-44A7-BEA9-29C36010873C}" presName="spacer" presStyleCnt="0"/>
      <dgm:spPr/>
    </dgm:pt>
    <dgm:pt modelId="{2A0035CB-C52C-4AB3-8CB2-4694A6B560CC}" type="pres">
      <dgm:prSet presAssocID="{16EA4C62-7155-44DB-BE34-73808A072449}" presName="comp" presStyleCnt="0"/>
      <dgm:spPr/>
    </dgm:pt>
    <dgm:pt modelId="{E26DBC39-AA7B-422C-9F69-6D14DDF6BC68}" type="pres">
      <dgm:prSet presAssocID="{16EA4C62-7155-44DB-BE34-73808A072449}" presName="box" presStyleLbl="node1" presStyleIdx="1" presStyleCnt="2" custScaleY="79928" custLinFactNeighborX="-661" custLinFactNeighborY="-6741"/>
      <dgm:spPr/>
      <dgm:t>
        <a:bodyPr/>
        <a:lstStyle/>
        <a:p>
          <a:endParaRPr lang="pl-PL"/>
        </a:p>
      </dgm:t>
    </dgm:pt>
    <dgm:pt modelId="{C5356E2F-1B74-4C30-92A7-F0D2BC745A09}" type="pres">
      <dgm:prSet presAssocID="{16EA4C62-7155-44DB-BE34-73808A072449}" presName="img" presStyleLbl="fgImgPlace1" presStyleIdx="1" presStyleCnt="2" custScaleX="104798" custScaleY="80199" custLinFactNeighborX="-10617" custLinFactNeighborY="-12951"/>
      <dgm:spPr>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dgm:spPr>
    </dgm:pt>
    <dgm:pt modelId="{F05EC122-F658-43BC-9D4A-1225B782262B}"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BE7A0EC4-C6ED-404C-BDA8-D0F8CF49D4D1}" type="presOf" srcId="{4B1FB0D4-8E7A-4206-AA04-AE427EC5749F}" destId="{3F2FA7C2-9636-40FA-B50C-B0907F7F17B3}" srcOrd="0" destOrd="0" presId="urn:microsoft.com/office/officeart/2005/8/layout/vList4#2"/>
    <dgm:cxn modelId="{E235CCC8-9689-4C88-B1A1-76D143F3A5E3}" srcId="{43467024-FB58-4708-B104-22FBBA6AAB4A}" destId="{86AD3B9A-0ED0-46C0-A784-66264401AEF7}" srcOrd="0" destOrd="0" parTransId="{435406D6-1B98-45ED-918D-C2BFE28C9CF7}" sibTransId="{453B8921-FE34-4ABE-88F9-2046934905DD}"/>
    <dgm:cxn modelId="{019EA613-43F3-4DBE-9DCF-96CDEA440654}" type="presOf" srcId="{86AD3B9A-0ED0-46C0-A784-66264401AEF7}" destId="{D8DD21A5-35A7-4418-961E-9DE3F30EC379}" srcOrd="1" destOrd="1" presId="urn:microsoft.com/office/officeart/2005/8/layout/vList4#2"/>
    <dgm:cxn modelId="{E70A7042-CB64-41B0-817D-0D908F42DD1F}" type="presOf" srcId="{16EA4C62-7155-44DB-BE34-73808A072449}" destId="{F05EC122-F658-43BC-9D4A-1225B782262B}" srcOrd="1" destOrd="0" presId="urn:microsoft.com/office/officeart/2005/8/layout/vList4#2"/>
    <dgm:cxn modelId="{572B038F-F727-478A-A55B-C084EC80B837}" type="presOf" srcId="{86AD3B9A-0ED0-46C0-A784-66264401AEF7}" destId="{1E4B1890-5CD1-4FCC-8E16-73B8391C994C}" srcOrd="0" destOrd="1" presId="urn:microsoft.com/office/officeart/2005/8/layout/vList4#2"/>
    <dgm:cxn modelId="{232B8468-828C-4DDC-8A99-AA976F0ECEAD}" srcId="{4B1FB0D4-8E7A-4206-AA04-AE427EC5749F}" destId="{43467024-FB58-4708-B104-22FBBA6AAB4A}" srcOrd="0" destOrd="0" parTransId="{1D733320-AFB1-41AF-BAD2-D803F68A749E}" sibTransId="{D2661570-5C1D-44A7-BEA9-29C36010873C}"/>
    <dgm:cxn modelId="{3F9F1907-0C6A-4403-8BEC-FC9EF2D97E11}" srcId="{4B1FB0D4-8E7A-4206-AA04-AE427EC5749F}" destId="{16EA4C62-7155-44DB-BE34-73808A072449}" srcOrd="1" destOrd="0" parTransId="{A5FDB793-BAFD-46BC-BB21-45C51461EFC5}" sibTransId="{298A92C4-92F2-465E-B872-8044668DDB1C}"/>
    <dgm:cxn modelId="{B3855706-72DC-4BB3-91D9-83D717855DC6}" type="presOf" srcId="{16EA4C62-7155-44DB-BE34-73808A072449}" destId="{E26DBC39-AA7B-422C-9F69-6D14DDF6BC68}" srcOrd="0" destOrd="0" presId="urn:microsoft.com/office/officeart/2005/8/layout/vList4#2"/>
    <dgm:cxn modelId="{2E3FCACD-4C60-4543-808C-90589083A018}" type="presOf" srcId="{43467024-FB58-4708-B104-22FBBA6AAB4A}" destId="{1E4B1890-5CD1-4FCC-8E16-73B8391C994C}" srcOrd="0" destOrd="0" presId="urn:microsoft.com/office/officeart/2005/8/layout/vList4#2"/>
    <dgm:cxn modelId="{991CDCC8-3077-4C98-B208-F5A247255ECB}" type="presOf" srcId="{43467024-FB58-4708-B104-22FBBA6AAB4A}" destId="{D8DD21A5-35A7-4418-961E-9DE3F30EC379}" srcOrd="1" destOrd="0" presId="urn:microsoft.com/office/officeart/2005/8/layout/vList4#2"/>
    <dgm:cxn modelId="{6B67C52E-F8A0-420D-A06C-56818B7AF3B8}" type="presParOf" srcId="{3F2FA7C2-9636-40FA-B50C-B0907F7F17B3}" destId="{67743A50-62FD-4614-979D-8C0375F9B65B}" srcOrd="0" destOrd="0" presId="urn:microsoft.com/office/officeart/2005/8/layout/vList4#2"/>
    <dgm:cxn modelId="{55C788C0-8985-4355-A15D-B305C31B9A03}" type="presParOf" srcId="{67743A50-62FD-4614-979D-8C0375F9B65B}" destId="{1E4B1890-5CD1-4FCC-8E16-73B8391C994C}" srcOrd="0" destOrd="0" presId="urn:microsoft.com/office/officeart/2005/8/layout/vList4#2"/>
    <dgm:cxn modelId="{4AB845BE-8422-494D-9B38-B6B9BC914B29}" type="presParOf" srcId="{67743A50-62FD-4614-979D-8C0375F9B65B}" destId="{B677A3B6-0ED4-4C5D-BBEC-C6F880FF658E}" srcOrd="1" destOrd="0" presId="urn:microsoft.com/office/officeart/2005/8/layout/vList4#2"/>
    <dgm:cxn modelId="{21E581E9-4F7D-458D-9E74-70A79AA54A2A}" type="presParOf" srcId="{67743A50-62FD-4614-979D-8C0375F9B65B}" destId="{D8DD21A5-35A7-4418-961E-9DE3F30EC379}" srcOrd="2" destOrd="0" presId="urn:microsoft.com/office/officeart/2005/8/layout/vList4#2"/>
    <dgm:cxn modelId="{7621E0F9-F976-4EEA-8930-FA3F86878806}" type="presParOf" srcId="{3F2FA7C2-9636-40FA-B50C-B0907F7F17B3}" destId="{B7C96915-8FFA-4358-9805-CF33413A2E33}" srcOrd="1" destOrd="0" presId="urn:microsoft.com/office/officeart/2005/8/layout/vList4#2"/>
    <dgm:cxn modelId="{974581B3-457F-4140-80A7-31EA8B74DD58}" type="presParOf" srcId="{3F2FA7C2-9636-40FA-B50C-B0907F7F17B3}" destId="{2A0035CB-C52C-4AB3-8CB2-4694A6B560CC}" srcOrd="2" destOrd="0" presId="urn:microsoft.com/office/officeart/2005/8/layout/vList4#2"/>
    <dgm:cxn modelId="{D3B11780-04C6-455F-A657-3B27F1596420}" type="presParOf" srcId="{2A0035CB-C52C-4AB3-8CB2-4694A6B560CC}" destId="{E26DBC39-AA7B-422C-9F69-6D14DDF6BC68}" srcOrd="0" destOrd="0" presId="urn:microsoft.com/office/officeart/2005/8/layout/vList4#2"/>
    <dgm:cxn modelId="{F7AA011E-270D-4553-95B9-7829B9E25215}" type="presParOf" srcId="{2A0035CB-C52C-4AB3-8CB2-4694A6B560CC}" destId="{C5356E2F-1B74-4C30-92A7-F0D2BC745A09}" srcOrd="1" destOrd="0" presId="urn:microsoft.com/office/officeart/2005/8/layout/vList4#2"/>
    <dgm:cxn modelId="{97BDE94E-431A-4A01-B9EB-AFA3122D7938}" type="presParOf" srcId="{2A0035CB-C52C-4AB3-8CB2-4694A6B560CC}" destId="{F05EC122-F658-43BC-9D4A-1225B782262B}"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1FB0D4-8E7A-4206-AA04-AE427EC5749F}" type="doc">
      <dgm:prSet loTypeId="urn:microsoft.com/office/officeart/2005/8/layout/vList4#4"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r>
            <a:rPr lang="pl-PL" sz="1600" b="1" i="0" dirty="0" smtClean="0">
              <a:solidFill>
                <a:schemeClr val="tx1"/>
              </a:solidFill>
            </a:rPr>
            <a:t>Typ projektu:</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Internacjonalizacja przedsiębiorstw</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300" b="0" i="0" dirty="0" smtClean="0">
              <a:solidFill>
                <a:schemeClr val="tx1"/>
              </a:solidFill>
            </a:rPr>
            <a:t>Interwencja skierowana zostanie do przedsiębiorców w zakresie wzrostu ich internacjonalizacji, poprzez udział m.in. w misjach gospodarczych, krajowych i międzynarodowych imprezach targowo-wystawienniczych, czy też w ramach wizyt studyjnych.</a:t>
          </a:r>
        </a:p>
        <a:p>
          <a:r>
            <a:rPr lang="pl-PL" sz="1300" b="0" i="0" dirty="0" smtClean="0">
              <a:solidFill>
                <a:schemeClr val="tx1"/>
              </a:solidFill>
            </a:rPr>
            <a:t>Przewiduje się wsparcie od etapu koncepcyjnego, przez implementacje pomysłu na internacjonalizację działalności i podjęcia międzynarodowej współpracy gospodarczej, po rozszerzanie i udoskonalanie tej działalności.</a:t>
          </a:r>
        </a:p>
        <a:p>
          <a:r>
            <a:rPr lang="pl-PL" sz="1300" b="0" i="0" dirty="0" smtClean="0">
              <a:solidFill>
                <a:schemeClr val="tx1"/>
              </a:solidFill>
            </a:rPr>
            <a:t>Zakłada się wsparcie udziału MŚP w szczególności w imprezach targowo-wystawienniczych zagranicznych lub krajowych o charakterze międzynarodowym, misjach gospodarczych, wizytach studyjnych, wyszukiwaniu i doborze partnerów biznesowych na rynku docelowym.</a:t>
          </a:r>
        </a:p>
        <a:p>
          <a:r>
            <a:rPr lang="pl-PL" sz="1300" b="0" i="0" dirty="0" smtClean="0">
              <a:solidFill>
                <a:schemeClr val="tx1"/>
              </a:solidFill>
            </a:rPr>
            <a:t>Podstawą realizacji projektu jest dokument o charakterze strategicznym zawierający analizę </a:t>
          </a:r>
          <a:br>
            <a:rPr lang="pl-PL" sz="1300" b="0" i="0" dirty="0" smtClean="0">
              <a:solidFill>
                <a:schemeClr val="tx1"/>
              </a:solidFill>
            </a:rPr>
          </a:br>
          <a:r>
            <a:rPr lang="pl-PL" sz="1300" b="0" i="0" dirty="0" smtClean="0">
              <a:solidFill>
                <a:schemeClr val="tx1"/>
              </a:solidFill>
            </a:rPr>
            <a:t>oraz uzasadnienie dla nowych rynków docelowych działalności eksportowej firmy oraz wskazujący zmianę modelu biznesowego w zakresie umiędzynarodowienia. Opracowanie ww. dokumentu może być przedmiotem współfinansowania.</a:t>
          </a:r>
        </a:p>
        <a:p>
          <a:r>
            <a:rPr lang="pl-PL" sz="1300" b="0" i="0" dirty="0" smtClean="0">
              <a:solidFill>
                <a:schemeClr val="tx1"/>
              </a:solidFill>
            </a:rPr>
            <a:t>W wyjątkowych przypadkach dopuszcza się działania uzupełniające zmierzające do rozszerzenia </a:t>
          </a:r>
          <a:br>
            <a:rPr lang="pl-PL" sz="1300" b="0" i="0" dirty="0" smtClean="0">
              <a:solidFill>
                <a:schemeClr val="tx1"/>
              </a:solidFill>
            </a:rPr>
          </a:br>
          <a:r>
            <a:rPr lang="pl-PL" sz="1300" b="0" i="0" dirty="0" smtClean="0">
              <a:solidFill>
                <a:schemeClr val="tx1"/>
              </a:solidFill>
            </a:rPr>
            <a:t>i udoskonalenia działalności warunkujące realizację umowy międzynarodowej.</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BE375238-F0A8-4FE0-B185-8188A69EB456}" type="pres">
      <dgm:prSet presAssocID="{4B1FB0D4-8E7A-4206-AA04-AE427EC5749F}" presName="linear" presStyleCnt="0">
        <dgm:presLayoutVars>
          <dgm:dir/>
          <dgm:resizeHandles val="exact"/>
        </dgm:presLayoutVars>
      </dgm:prSet>
      <dgm:spPr/>
      <dgm:t>
        <a:bodyPr/>
        <a:lstStyle/>
        <a:p>
          <a:endParaRPr lang="pl-PL"/>
        </a:p>
      </dgm:t>
    </dgm:pt>
    <dgm:pt modelId="{6616907A-10CE-480E-84C2-8224146ECD49}" type="pres">
      <dgm:prSet presAssocID="{43467024-FB58-4708-B104-22FBBA6AAB4A}" presName="comp" presStyleCnt="0"/>
      <dgm:spPr/>
    </dgm:pt>
    <dgm:pt modelId="{0DA13698-AC6E-4C6B-B40C-EFAC21986630}" type="pres">
      <dgm:prSet presAssocID="{43467024-FB58-4708-B104-22FBBA6AAB4A}" presName="box" presStyleLbl="node1" presStyleIdx="0" presStyleCnt="2" custScaleY="52154"/>
      <dgm:spPr/>
      <dgm:t>
        <a:bodyPr/>
        <a:lstStyle/>
        <a:p>
          <a:endParaRPr lang="pl-PL"/>
        </a:p>
      </dgm:t>
    </dgm:pt>
    <dgm:pt modelId="{03B238AD-2494-4908-A30E-BFAF0B39F4C1}" type="pres">
      <dgm:prSet presAssocID="{43467024-FB58-4708-B104-22FBBA6AAB4A}" presName="img" presStyleLbl="fgImgPlace1" presStyleIdx="0" presStyleCnt="2" custScaleX="71647" custScaleY="62043" custLinFactNeighborX="-8182" custLinFactNeighborY="-23181"/>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C991176E-F212-4F17-B766-752704CB5D90}" type="pres">
      <dgm:prSet presAssocID="{43467024-FB58-4708-B104-22FBBA6AAB4A}" presName="text" presStyleLbl="node1" presStyleIdx="0" presStyleCnt="2">
        <dgm:presLayoutVars>
          <dgm:bulletEnabled val="1"/>
        </dgm:presLayoutVars>
      </dgm:prSet>
      <dgm:spPr/>
      <dgm:t>
        <a:bodyPr/>
        <a:lstStyle/>
        <a:p>
          <a:endParaRPr lang="pl-PL"/>
        </a:p>
      </dgm:t>
    </dgm:pt>
    <dgm:pt modelId="{0B799298-6E34-4021-AFAE-F40232D07BA1}" type="pres">
      <dgm:prSet presAssocID="{D2661570-5C1D-44A7-BEA9-29C36010873C}" presName="spacer" presStyleCnt="0"/>
      <dgm:spPr/>
    </dgm:pt>
    <dgm:pt modelId="{C63447C7-D8CE-4074-9F97-64539756BBDF}" type="pres">
      <dgm:prSet presAssocID="{16EA4C62-7155-44DB-BE34-73808A072449}" presName="comp" presStyleCnt="0"/>
      <dgm:spPr/>
    </dgm:pt>
    <dgm:pt modelId="{C5710656-D58A-4652-8599-9B9C8683DE4A}" type="pres">
      <dgm:prSet presAssocID="{16EA4C62-7155-44DB-BE34-73808A072449}" presName="box" presStyleLbl="node1" presStyleIdx="1" presStyleCnt="2" custScaleY="154169" custLinFactNeighborX="1116" custLinFactNeighborY="-1490"/>
      <dgm:spPr/>
      <dgm:t>
        <a:bodyPr/>
        <a:lstStyle/>
        <a:p>
          <a:endParaRPr lang="pl-PL"/>
        </a:p>
      </dgm:t>
    </dgm:pt>
    <dgm:pt modelId="{A409B80C-D1D1-4D85-81B0-9F0FB10BE4D9}" type="pres">
      <dgm:prSet presAssocID="{16EA4C62-7155-44DB-BE34-73808A072449}" presName="img" presStyleLbl="fgImgPlace1" presStyleIdx="1" presStyleCnt="2" custScaleX="108524" custScaleY="120799" custLinFactNeighborX="-6977" custLinFactNeighborY="-2329"/>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C5E6D0F2-29A1-4938-AD41-1B079FFC9780}"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7AA616FE-CBED-4931-BF3F-7F430C2F6FC4}" type="presOf" srcId="{43467024-FB58-4708-B104-22FBBA6AAB4A}" destId="{0DA13698-AC6E-4C6B-B40C-EFAC21986630}" srcOrd="0" destOrd="0" presId="urn:microsoft.com/office/officeart/2005/8/layout/vList4#4"/>
    <dgm:cxn modelId="{E235CCC8-9689-4C88-B1A1-76D143F3A5E3}" srcId="{43467024-FB58-4708-B104-22FBBA6AAB4A}" destId="{86AD3B9A-0ED0-46C0-A784-66264401AEF7}" srcOrd="0" destOrd="0" parTransId="{435406D6-1B98-45ED-918D-C2BFE28C9CF7}" sibTransId="{453B8921-FE34-4ABE-88F9-2046934905DD}"/>
    <dgm:cxn modelId="{9B7C5F23-36C8-45BB-B6F2-3233E7BAA81B}" type="presOf" srcId="{16EA4C62-7155-44DB-BE34-73808A072449}" destId="{C5710656-D58A-4652-8599-9B9C8683DE4A}" srcOrd="0" destOrd="0" presId="urn:microsoft.com/office/officeart/2005/8/layout/vList4#4"/>
    <dgm:cxn modelId="{232B8468-828C-4DDC-8A99-AA976F0ECEAD}" srcId="{4B1FB0D4-8E7A-4206-AA04-AE427EC5749F}" destId="{43467024-FB58-4708-B104-22FBBA6AAB4A}" srcOrd="0" destOrd="0" parTransId="{1D733320-AFB1-41AF-BAD2-D803F68A749E}" sibTransId="{D2661570-5C1D-44A7-BEA9-29C36010873C}"/>
    <dgm:cxn modelId="{A1908A1F-25BD-48C9-802A-3A2735F04587}" type="presOf" srcId="{4B1FB0D4-8E7A-4206-AA04-AE427EC5749F}" destId="{BE375238-F0A8-4FE0-B185-8188A69EB456}" srcOrd="0" destOrd="0" presId="urn:microsoft.com/office/officeart/2005/8/layout/vList4#4"/>
    <dgm:cxn modelId="{CF8EDCAC-2F81-4261-8451-00895303EACD}" type="presOf" srcId="{16EA4C62-7155-44DB-BE34-73808A072449}" destId="{C5E6D0F2-29A1-4938-AD41-1B079FFC9780}" srcOrd="1" destOrd="0" presId="urn:microsoft.com/office/officeart/2005/8/layout/vList4#4"/>
    <dgm:cxn modelId="{3F9F1907-0C6A-4403-8BEC-FC9EF2D97E11}" srcId="{4B1FB0D4-8E7A-4206-AA04-AE427EC5749F}" destId="{16EA4C62-7155-44DB-BE34-73808A072449}" srcOrd="1" destOrd="0" parTransId="{A5FDB793-BAFD-46BC-BB21-45C51461EFC5}" sibTransId="{298A92C4-92F2-465E-B872-8044668DDB1C}"/>
    <dgm:cxn modelId="{D6CF7940-08A5-4F95-B8DB-514F32CC1255}" type="presOf" srcId="{43467024-FB58-4708-B104-22FBBA6AAB4A}" destId="{C991176E-F212-4F17-B766-752704CB5D90}" srcOrd="1" destOrd="0" presId="urn:microsoft.com/office/officeart/2005/8/layout/vList4#4"/>
    <dgm:cxn modelId="{325D674C-C45C-43F6-BD0D-188AC6704F47}" type="presOf" srcId="{86AD3B9A-0ED0-46C0-A784-66264401AEF7}" destId="{0DA13698-AC6E-4C6B-B40C-EFAC21986630}" srcOrd="0" destOrd="1" presId="urn:microsoft.com/office/officeart/2005/8/layout/vList4#4"/>
    <dgm:cxn modelId="{9327E33A-4A76-4A01-A793-A402714CEBCA}" type="presOf" srcId="{86AD3B9A-0ED0-46C0-A784-66264401AEF7}" destId="{C991176E-F212-4F17-B766-752704CB5D90}" srcOrd="1" destOrd="1" presId="urn:microsoft.com/office/officeart/2005/8/layout/vList4#4"/>
    <dgm:cxn modelId="{AB2E6896-DD0B-484E-BA44-DD39F1E05BEC}" type="presParOf" srcId="{BE375238-F0A8-4FE0-B185-8188A69EB456}" destId="{6616907A-10CE-480E-84C2-8224146ECD49}" srcOrd="0" destOrd="0" presId="urn:microsoft.com/office/officeart/2005/8/layout/vList4#4"/>
    <dgm:cxn modelId="{EFEA3820-DD9F-4899-B9DF-A4C972C1085F}" type="presParOf" srcId="{6616907A-10CE-480E-84C2-8224146ECD49}" destId="{0DA13698-AC6E-4C6B-B40C-EFAC21986630}" srcOrd="0" destOrd="0" presId="urn:microsoft.com/office/officeart/2005/8/layout/vList4#4"/>
    <dgm:cxn modelId="{56828C29-693F-41C7-ACEA-3BEF242AF0C7}" type="presParOf" srcId="{6616907A-10CE-480E-84C2-8224146ECD49}" destId="{03B238AD-2494-4908-A30E-BFAF0B39F4C1}" srcOrd="1" destOrd="0" presId="urn:microsoft.com/office/officeart/2005/8/layout/vList4#4"/>
    <dgm:cxn modelId="{F7B71DE1-282E-454C-8D55-CE72242AF30C}" type="presParOf" srcId="{6616907A-10CE-480E-84C2-8224146ECD49}" destId="{C991176E-F212-4F17-B766-752704CB5D90}" srcOrd="2" destOrd="0" presId="urn:microsoft.com/office/officeart/2005/8/layout/vList4#4"/>
    <dgm:cxn modelId="{87BB0203-C0D2-453B-93B2-1DE51888926E}" type="presParOf" srcId="{BE375238-F0A8-4FE0-B185-8188A69EB456}" destId="{0B799298-6E34-4021-AFAE-F40232D07BA1}" srcOrd="1" destOrd="0" presId="urn:microsoft.com/office/officeart/2005/8/layout/vList4#4"/>
    <dgm:cxn modelId="{76606EB4-300C-49FB-B43F-F8B4DF900F8B}" type="presParOf" srcId="{BE375238-F0A8-4FE0-B185-8188A69EB456}" destId="{C63447C7-D8CE-4074-9F97-64539756BBDF}" srcOrd="2" destOrd="0" presId="urn:microsoft.com/office/officeart/2005/8/layout/vList4#4"/>
    <dgm:cxn modelId="{4C99DF9D-B06A-47D5-AB21-30F2B1E442C6}" type="presParOf" srcId="{C63447C7-D8CE-4074-9F97-64539756BBDF}" destId="{C5710656-D58A-4652-8599-9B9C8683DE4A}" srcOrd="0" destOrd="0" presId="urn:microsoft.com/office/officeart/2005/8/layout/vList4#4"/>
    <dgm:cxn modelId="{F7245CC7-036E-48E3-BF25-5648652833F8}" type="presParOf" srcId="{C63447C7-D8CE-4074-9F97-64539756BBDF}" destId="{A409B80C-D1D1-4D85-81B0-9F0FB10BE4D9}" srcOrd="1" destOrd="0" presId="urn:microsoft.com/office/officeart/2005/8/layout/vList4#4"/>
    <dgm:cxn modelId="{9FA67D79-25B8-440B-A17B-9B0A1EE6173F}" type="presParOf" srcId="{C63447C7-D8CE-4074-9F97-64539756BBDF}" destId="{C5E6D0F2-29A1-4938-AD41-1B079FFC9780}" srcOrd="2" destOrd="0" presId="urn:microsoft.com/office/officeart/2005/8/layout/vList4#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1FB0D4-8E7A-4206-AA04-AE427EC5749F}" type="doc">
      <dgm:prSet loTypeId="urn:microsoft.com/office/officeart/2005/8/layout/vList4#5" loCatId="list" qsTypeId="urn:microsoft.com/office/officeart/2005/8/quickstyle/3d2" qsCatId="3D" csTypeId="urn:microsoft.com/office/officeart/2005/8/colors/accent4_1" csCatId="accent4" phldr="1"/>
      <dgm:spPr/>
      <dgm:t>
        <a:bodyPr/>
        <a:lstStyle/>
        <a:p>
          <a:endParaRPr lang="pl-PL"/>
        </a:p>
      </dgm:t>
    </dgm:pt>
    <dgm:pt modelId="{43467024-FB58-4708-B104-22FBBA6AAB4A}">
      <dgm:prSet phldrT="[Tekst]" custT="1"/>
      <dgm:spPr/>
      <dgm:t>
        <a:bodyPr/>
        <a:lstStyle/>
        <a:p>
          <a:endParaRPr lang="pl-PL" sz="1600" b="1" i="0" dirty="0" smtClean="0">
            <a:solidFill>
              <a:schemeClr val="tx1"/>
            </a:solidFill>
          </a:endParaRPr>
        </a:p>
        <a:p>
          <a:r>
            <a:rPr lang="pl-PL" sz="1600" b="1" i="0" dirty="0" smtClean="0">
              <a:solidFill>
                <a:schemeClr val="tx1"/>
              </a:solidFill>
            </a:rPr>
            <a:t>Cel szczegółowy:</a:t>
          </a:r>
          <a:endParaRPr lang="pl-PL" sz="1600" b="1" i="0" dirty="0">
            <a:solidFill>
              <a:schemeClr val="tx1"/>
            </a:solidFill>
          </a:endParaRPr>
        </a:p>
      </dgm:t>
    </dgm:pt>
    <dgm:pt modelId="{1D733320-AFB1-41AF-BAD2-D803F68A749E}" type="parTrans" cxnId="{232B8468-828C-4DDC-8A99-AA976F0ECEAD}">
      <dgm:prSet/>
      <dgm:spPr/>
      <dgm:t>
        <a:bodyPr/>
        <a:lstStyle/>
        <a:p>
          <a:endParaRPr lang="pl-PL" sz="1600" b="0" i="0">
            <a:solidFill>
              <a:schemeClr val="tx1"/>
            </a:solidFill>
          </a:endParaRPr>
        </a:p>
      </dgm:t>
    </dgm:pt>
    <dgm:pt modelId="{D2661570-5C1D-44A7-BEA9-29C36010873C}" type="sibTrans" cxnId="{232B8468-828C-4DDC-8A99-AA976F0ECEAD}">
      <dgm:prSet/>
      <dgm:spPr/>
      <dgm:t>
        <a:bodyPr/>
        <a:lstStyle/>
        <a:p>
          <a:endParaRPr lang="pl-PL" sz="1600" b="0" i="0">
            <a:solidFill>
              <a:schemeClr val="tx1"/>
            </a:solidFill>
          </a:endParaRPr>
        </a:p>
      </dgm:t>
    </dgm:pt>
    <dgm:pt modelId="{86AD3B9A-0ED0-46C0-A784-66264401AEF7}">
      <dgm:prSet phldrT="[Tekst]" custT="1"/>
      <dgm:spPr/>
      <dgm:t>
        <a:bodyPr/>
        <a:lstStyle/>
        <a:p>
          <a:r>
            <a:rPr lang="pl-PL" sz="1600" b="0" i="0" dirty="0" smtClean="0">
              <a:solidFill>
                <a:schemeClr val="tx1"/>
              </a:solidFill>
            </a:rPr>
            <a:t>Zwiększone zastosowanie innowacji w przedsiębiorstwach sektora MŚP. </a:t>
          </a:r>
          <a:endParaRPr lang="pl-PL" sz="1600" b="0" i="0" dirty="0">
            <a:solidFill>
              <a:schemeClr val="tx1"/>
            </a:solidFill>
          </a:endParaRPr>
        </a:p>
      </dgm:t>
    </dgm:pt>
    <dgm:pt modelId="{435406D6-1B98-45ED-918D-C2BFE28C9CF7}" type="parTrans" cxnId="{E235CCC8-9689-4C88-B1A1-76D143F3A5E3}">
      <dgm:prSet/>
      <dgm:spPr/>
      <dgm:t>
        <a:bodyPr/>
        <a:lstStyle/>
        <a:p>
          <a:endParaRPr lang="pl-PL" sz="1600" b="0" i="0">
            <a:solidFill>
              <a:schemeClr val="tx1"/>
            </a:solidFill>
          </a:endParaRPr>
        </a:p>
      </dgm:t>
    </dgm:pt>
    <dgm:pt modelId="{453B8921-FE34-4ABE-88F9-2046934905DD}" type="sibTrans" cxnId="{E235CCC8-9689-4C88-B1A1-76D143F3A5E3}">
      <dgm:prSet/>
      <dgm:spPr/>
      <dgm:t>
        <a:bodyPr/>
        <a:lstStyle/>
        <a:p>
          <a:endParaRPr lang="pl-PL" sz="1600" b="0" i="0">
            <a:solidFill>
              <a:schemeClr val="tx1"/>
            </a:solidFill>
          </a:endParaRPr>
        </a:p>
      </dgm:t>
    </dgm:pt>
    <dgm:pt modelId="{16EA4C62-7155-44DB-BE34-73808A072449}">
      <dgm:prSet phldrT="[Tekst]" custT="1"/>
      <dgm:spPr/>
      <dgm:t>
        <a:bodyPr/>
        <a:lstStyle/>
        <a:p>
          <a:r>
            <a:rPr lang="pl-PL" sz="1600" b="1" i="0" dirty="0" smtClean="0">
              <a:solidFill>
                <a:schemeClr val="tx1"/>
              </a:solidFill>
            </a:rPr>
            <a:t>W ramach celu szczegółowego planowane będą do realizacji następujące</a:t>
          </a:r>
          <a:br>
            <a:rPr lang="pl-PL" sz="1600" b="1" i="0" dirty="0" smtClean="0">
              <a:solidFill>
                <a:schemeClr val="tx1"/>
              </a:solidFill>
            </a:rPr>
          </a:br>
          <a:r>
            <a:rPr lang="pl-PL" sz="1600" b="1" i="0" dirty="0" smtClean="0">
              <a:solidFill>
                <a:schemeClr val="tx1"/>
              </a:solidFill>
            </a:rPr>
            <a:t> typy projektów: </a:t>
          </a:r>
        </a:p>
      </dgm:t>
    </dgm:pt>
    <dgm:pt modelId="{A5FDB793-BAFD-46BC-BB21-45C51461EFC5}" type="parTrans" cxnId="{3F9F1907-0C6A-4403-8BEC-FC9EF2D97E11}">
      <dgm:prSet/>
      <dgm:spPr/>
      <dgm:t>
        <a:bodyPr/>
        <a:lstStyle/>
        <a:p>
          <a:endParaRPr lang="pl-PL" sz="1600" b="0" i="0">
            <a:solidFill>
              <a:schemeClr val="tx1"/>
            </a:solidFill>
          </a:endParaRPr>
        </a:p>
      </dgm:t>
    </dgm:pt>
    <dgm:pt modelId="{298A92C4-92F2-465E-B872-8044668DDB1C}" type="sibTrans" cxnId="{3F9F1907-0C6A-4403-8BEC-FC9EF2D97E11}">
      <dgm:prSet/>
      <dgm:spPr/>
      <dgm:t>
        <a:bodyPr/>
        <a:lstStyle/>
        <a:p>
          <a:endParaRPr lang="pl-PL" sz="1600" b="0" i="0">
            <a:solidFill>
              <a:schemeClr val="tx1"/>
            </a:solidFill>
          </a:endParaRPr>
        </a:p>
      </dgm:t>
    </dgm:pt>
    <dgm:pt modelId="{26D09258-F408-4156-A80B-E9CB179776C9}">
      <dgm:prSet phldrT="[Tekst]" custT="1"/>
      <dgm:spPr/>
      <dgm:t>
        <a:bodyPr/>
        <a:lstStyle/>
        <a:p>
          <a:r>
            <a:rPr lang="pl-PL" sz="1600" b="0" i="0" dirty="0" smtClean="0">
              <a:solidFill>
                <a:schemeClr val="tx1"/>
              </a:solidFill>
            </a:rPr>
            <a:t>Wprowadzanie na rynek nowych lub ulepszonych produktów lub usług; </a:t>
          </a:r>
          <a:endParaRPr lang="pl-PL" sz="1600" b="0" i="0" dirty="0">
            <a:solidFill>
              <a:schemeClr val="tx1"/>
            </a:solidFill>
          </a:endParaRPr>
        </a:p>
      </dgm:t>
    </dgm:pt>
    <dgm:pt modelId="{EEC24EAF-5AA1-4A43-8B21-2A7002D610EA}" type="parTrans" cxnId="{2B7603A5-1269-4063-8530-37FA67B54AAE}">
      <dgm:prSet/>
      <dgm:spPr/>
      <dgm:t>
        <a:bodyPr/>
        <a:lstStyle/>
        <a:p>
          <a:endParaRPr lang="pl-PL" sz="1600" b="0" i="0">
            <a:solidFill>
              <a:schemeClr val="tx1"/>
            </a:solidFill>
          </a:endParaRPr>
        </a:p>
      </dgm:t>
    </dgm:pt>
    <dgm:pt modelId="{DA70CB87-301A-4E19-874E-364CC425E4CC}" type="sibTrans" cxnId="{2B7603A5-1269-4063-8530-37FA67B54AAE}">
      <dgm:prSet/>
      <dgm:spPr/>
      <dgm:t>
        <a:bodyPr/>
        <a:lstStyle/>
        <a:p>
          <a:endParaRPr lang="pl-PL" sz="1600" b="0" i="0">
            <a:solidFill>
              <a:schemeClr val="tx1"/>
            </a:solidFill>
          </a:endParaRPr>
        </a:p>
      </dgm:t>
    </dgm:pt>
    <dgm:pt modelId="{EB39B737-5177-4FF2-9DF6-B125D76FF338}">
      <dgm:prSet custT="1"/>
      <dgm:spPr/>
      <dgm:t>
        <a:bodyPr/>
        <a:lstStyle/>
        <a:p>
          <a:r>
            <a:rPr lang="pl-PL" sz="1600" b="0" i="0" dirty="0" smtClean="0">
              <a:solidFill>
                <a:schemeClr val="tx1"/>
              </a:solidFill>
            </a:rPr>
            <a:t>Rozwój produktów i usług opartych na handlu elektronicznym oraz zaawansowanych rozwiązaniach TIK. </a:t>
          </a:r>
        </a:p>
      </dgm:t>
    </dgm:pt>
    <dgm:pt modelId="{86AB3BE5-77B8-48EE-BFD8-6C10E0B2B35C}" type="parTrans" cxnId="{FD91CFA0-7A1F-4291-9826-A07B9C451150}">
      <dgm:prSet/>
      <dgm:spPr/>
      <dgm:t>
        <a:bodyPr/>
        <a:lstStyle/>
        <a:p>
          <a:endParaRPr lang="pl-PL" sz="1600" b="0" i="0">
            <a:solidFill>
              <a:schemeClr val="tx1"/>
            </a:solidFill>
          </a:endParaRPr>
        </a:p>
      </dgm:t>
    </dgm:pt>
    <dgm:pt modelId="{9C237567-8E38-494D-B86F-38292486C7B2}" type="sibTrans" cxnId="{FD91CFA0-7A1F-4291-9826-A07B9C451150}">
      <dgm:prSet/>
      <dgm:spPr/>
      <dgm:t>
        <a:bodyPr/>
        <a:lstStyle/>
        <a:p>
          <a:endParaRPr lang="pl-PL" sz="1600" b="0" i="0">
            <a:solidFill>
              <a:schemeClr val="tx1"/>
            </a:solidFill>
          </a:endParaRPr>
        </a:p>
      </dgm:t>
    </dgm:pt>
    <dgm:pt modelId="{DAA92FC4-1AFD-4F0A-BB1B-C83BC0BD655B}" type="pres">
      <dgm:prSet presAssocID="{4B1FB0D4-8E7A-4206-AA04-AE427EC5749F}" presName="linear" presStyleCnt="0">
        <dgm:presLayoutVars>
          <dgm:dir/>
          <dgm:resizeHandles val="exact"/>
        </dgm:presLayoutVars>
      </dgm:prSet>
      <dgm:spPr/>
      <dgm:t>
        <a:bodyPr/>
        <a:lstStyle/>
        <a:p>
          <a:endParaRPr lang="pl-PL"/>
        </a:p>
      </dgm:t>
    </dgm:pt>
    <dgm:pt modelId="{404E7E3D-FE00-47CE-A9DD-AE1BE5786C2A}" type="pres">
      <dgm:prSet presAssocID="{43467024-FB58-4708-B104-22FBBA6AAB4A}" presName="comp" presStyleCnt="0"/>
      <dgm:spPr/>
    </dgm:pt>
    <dgm:pt modelId="{DEA1F5A6-88E1-49E9-BE8D-0FE20741B3B5}" type="pres">
      <dgm:prSet presAssocID="{43467024-FB58-4708-B104-22FBBA6AAB4A}" presName="box" presStyleLbl="node1" presStyleIdx="0" presStyleCnt="2" custScaleY="83409" custLinFactNeighborX="-193" custLinFactNeighborY="-25929"/>
      <dgm:spPr/>
      <dgm:t>
        <a:bodyPr/>
        <a:lstStyle/>
        <a:p>
          <a:endParaRPr lang="pl-PL"/>
        </a:p>
      </dgm:t>
    </dgm:pt>
    <dgm:pt modelId="{D161E28D-D2F5-4542-AA39-5342D25CD221}" type="pres">
      <dgm:prSet presAssocID="{43467024-FB58-4708-B104-22FBBA6AAB4A}" presName="img" presStyleLbl="fgImgPlace1" presStyleIdx="0" presStyleCnt="2" custScaleX="98098" custScaleY="80731" custLinFactNeighborX="1329" custLinFactNeighborY="-384"/>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0688BE75-2125-413E-B211-A1052BC68C95}" type="pres">
      <dgm:prSet presAssocID="{43467024-FB58-4708-B104-22FBBA6AAB4A}" presName="text" presStyleLbl="node1" presStyleIdx="0" presStyleCnt="2">
        <dgm:presLayoutVars>
          <dgm:bulletEnabled val="1"/>
        </dgm:presLayoutVars>
      </dgm:prSet>
      <dgm:spPr/>
      <dgm:t>
        <a:bodyPr/>
        <a:lstStyle/>
        <a:p>
          <a:endParaRPr lang="pl-PL"/>
        </a:p>
      </dgm:t>
    </dgm:pt>
    <dgm:pt modelId="{BF9F519D-F7F5-46BE-AB04-50E2632EACED}" type="pres">
      <dgm:prSet presAssocID="{D2661570-5C1D-44A7-BEA9-29C36010873C}" presName="spacer" presStyleCnt="0"/>
      <dgm:spPr/>
    </dgm:pt>
    <dgm:pt modelId="{64A4E1EA-408F-4E9A-8147-B639AA49C147}" type="pres">
      <dgm:prSet presAssocID="{16EA4C62-7155-44DB-BE34-73808A072449}" presName="comp" presStyleCnt="0"/>
      <dgm:spPr/>
    </dgm:pt>
    <dgm:pt modelId="{E5049A62-84FE-40BB-AAE1-1FE4FB087ED0}" type="pres">
      <dgm:prSet presAssocID="{16EA4C62-7155-44DB-BE34-73808A072449}" presName="box" presStyleLbl="node1" presStyleIdx="1" presStyleCnt="2"/>
      <dgm:spPr/>
      <dgm:t>
        <a:bodyPr/>
        <a:lstStyle/>
        <a:p>
          <a:endParaRPr lang="pl-PL"/>
        </a:p>
      </dgm:t>
    </dgm:pt>
    <dgm:pt modelId="{D85A33D7-93DF-4809-8140-3C64A59EAF45}" type="pres">
      <dgm:prSet presAssocID="{16EA4C62-7155-44DB-BE34-73808A072449}" presName="img" presStyleLbl="fgImgPlace1" presStyleIdx="1" presStyleCnt="2"/>
      <dgm:spPr>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dgm:spPr>
    </dgm:pt>
    <dgm:pt modelId="{16AF79C5-FA86-46C1-92C6-6E2135F0E7E3}" type="pres">
      <dgm:prSet presAssocID="{16EA4C62-7155-44DB-BE34-73808A072449}" presName="text" presStyleLbl="node1" presStyleIdx="1" presStyleCnt="2">
        <dgm:presLayoutVars>
          <dgm:bulletEnabled val="1"/>
        </dgm:presLayoutVars>
      </dgm:prSet>
      <dgm:spPr/>
      <dgm:t>
        <a:bodyPr/>
        <a:lstStyle/>
        <a:p>
          <a:endParaRPr lang="pl-PL"/>
        </a:p>
      </dgm:t>
    </dgm:pt>
  </dgm:ptLst>
  <dgm:cxnLst>
    <dgm:cxn modelId="{4476151D-2999-44A0-9C98-C6384F39003D}" type="presOf" srcId="{26D09258-F408-4156-A80B-E9CB179776C9}" destId="{16AF79C5-FA86-46C1-92C6-6E2135F0E7E3}" srcOrd="1" destOrd="1" presId="urn:microsoft.com/office/officeart/2005/8/layout/vList4#5"/>
    <dgm:cxn modelId="{AFCF968B-8BF0-4CDF-87D2-E15FF8CAFB24}" type="presOf" srcId="{86AD3B9A-0ED0-46C0-A784-66264401AEF7}" destId="{DEA1F5A6-88E1-49E9-BE8D-0FE20741B3B5}" srcOrd="0" destOrd="1" presId="urn:microsoft.com/office/officeart/2005/8/layout/vList4#5"/>
    <dgm:cxn modelId="{2B7603A5-1269-4063-8530-37FA67B54AAE}" srcId="{16EA4C62-7155-44DB-BE34-73808A072449}" destId="{26D09258-F408-4156-A80B-E9CB179776C9}" srcOrd="0" destOrd="0" parTransId="{EEC24EAF-5AA1-4A43-8B21-2A7002D610EA}" sibTransId="{DA70CB87-301A-4E19-874E-364CC425E4CC}"/>
    <dgm:cxn modelId="{E235CCC8-9689-4C88-B1A1-76D143F3A5E3}" srcId="{43467024-FB58-4708-B104-22FBBA6AAB4A}" destId="{86AD3B9A-0ED0-46C0-A784-66264401AEF7}" srcOrd="0" destOrd="0" parTransId="{435406D6-1B98-45ED-918D-C2BFE28C9CF7}" sibTransId="{453B8921-FE34-4ABE-88F9-2046934905DD}"/>
    <dgm:cxn modelId="{78BDA90D-0D65-40A1-9C02-8F12E9A30FFD}" type="presOf" srcId="{43467024-FB58-4708-B104-22FBBA6AAB4A}" destId="{0688BE75-2125-413E-B211-A1052BC68C95}" srcOrd="1" destOrd="0" presId="urn:microsoft.com/office/officeart/2005/8/layout/vList4#5"/>
    <dgm:cxn modelId="{DF2CDD6D-9805-4200-8C20-EF39A97AA694}" type="presOf" srcId="{26D09258-F408-4156-A80B-E9CB179776C9}" destId="{E5049A62-84FE-40BB-AAE1-1FE4FB087ED0}" srcOrd="0" destOrd="1" presId="urn:microsoft.com/office/officeart/2005/8/layout/vList4#5"/>
    <dgm:cxn modelId="{C9A6A463-FC41-44FB-8553-D74639810766}" type="presOf" srcId="{16EA4C62-7155-44DB-BE34-73808A072449}" destId="{E5049A62-84FE-40BB-AAE1-1FE4FB087ED0}" srcOrd="0" destOrd="0" presId="urn:microsoft.com/office/officeart/2005/8/layout/vList4#5"/>
    <dgm:cxn modelId="{D7EE296D-769A-45D7-85CA-28AE6D5E18E2}" type="presOf" srcId="{4B1FB0D4-8E7A-4206-AA04-AE427EC5749F}" destId="{DAA92FC4-1AFD-4F0A-BB1B-C83BC0BD655B}" srcOrd="0" destOrd="0" presId="urn:microsoft.com/office/officeart/2005/8/layout/vList4#5"/>
    <dgm:cxn modelId="{232B8468-828C-4DDC-8A99-AA976F0ECEAD}" srcId="{4B1FB0D4-8E7A-4206-AA04-AE427EC5749F}" destId="{43467024-FB58-4708-B104-22FBBA6AAB4A}" srcOrd="0" destOrd="0" parTransId="{1D733320-AFB1-41AF-BAD2-D803F68A749E}" sibTransId="{D2661570-5C1D-44A7-BEA9-29C36010873C}"/>
    <dgm:cxn modelId="{3BC1B9E0-ED61-4C00-87FC-0FDF207D07F8}" type="presOf" srcId="{EB39B737-5177-4FF2-9DF6-B125D76FF338}" destId="{16AF79C5-FA86-46C1-92C6-6E2135F0E7E3}" srcOrd="1" destOrd="2" presId="urn:microsoft.com/office/officeart/2005/8/layout/vList4#5"/>
    <dgm:cxn modelId="{FD91CFA0-7A1F-4291-9826-A07B9C451150}" srcId="{16EA4C62-7155-44DB-BE34-73808A072449}" destId="{EB39B737-5177-4FF2-9DF6-B125D76FF338}" srcOrd="1" destOrd="0" parTransId="{86AB3BE5-77B8-48EE-BFD8-6C10E0B2B35C}" sibTransId="{9C237567-8E38-494D-B86F-38292486C7B2}"/>
    <dgm:cxn modelId="{3F9F1907-0C6A-4403-8BEC-FC9EF2D97E11}" srcId="{4B1FB0D4-8E7A-4206-AA04-AE427EC5749F}" destId="{16EA4C62-7155-44DB-BE34-73808A072449}" srcOrd="1" destOrd="0" parTransId="{A5FDB793-BAFD-46BC-BB21-45C51461EFC5}" sibTransId="{298A92C4-92F2-465E-B872-8044668DDB1C}"/>
    <dgm:cxn modelId="{ECA0A0BD-AB39-4278-9B72-E153CD5E069E}" type="presOf" srcId="{EB39B737-5177-4FF2-9DF6-B125D76FF338}" destId="{E5049A62-84FE-40BB-AAE1-1FE4FB087ED0}" srcOrd="0" destOrd="2" presId="urn:microsoft.com/office/officeart/2005/8/layout/vList4#5"/>
    <dgm:cxn modelId="{04FADDF0-605C-4E25-A230-214251CCD5D6}" type="presOf" srcId="{43467024-FB58-4708-B104-22FBBA6AAB4A}" destId="{DEA1F5A6-88E1-49E9-BE8D-0FE20741B3B5}" srcOrd="0" destOrd="0" presId="urn:microsoft.com/office/officeart/2005/8/layout/vList4#5"/>
    <dgm:cxn modelId="{DFA64221-0791-4C06-9516-37EB1FD553BA}" type="presOf" srcId="{16EA4C62-7155-44DB-BE34-73808A072449}" destId="{16AF79C5-FA86-46C1-92C6-6E2135F0E7E3}" srcOrd="1" destOrd="0" presId="urn:microsoft.com/office/officeart/2005/8/layout/vList4#5"/>
    <dgm:cxn modelId="{238F1336-29B2-4F2F-B591-460ED3B15E29}" type="presOf" srcId="{86AD3B9A-0ED0-46C0-A784-66264401AEF7}" destId="{0688BE75-2125-413E-B211-A1052BC68C95}" srcOrd="1" destOrd="1" presId="urn:microsoft.com/office/officeart/2005/8/layout/vList4#5"/>
    <dgm:cxn modelId="{962EA035-BBC0-4651-911A-AE20E341EA66}" type="presParOf" srcId="{DAA92FC4-1AFD-4F0A-BB1B-C83BC0BD655B}" destId="{404E7E3D-FE00-47CE-A9DD-AE1BE5786C2A}" srcOrd="0" destOrd="0" presId="urn:microsoft.com/office/officeart/2005/8/layout/vList4#5"/>
    <dgm:cxn modelId="{E12AF0AC-6660-410B-B065-17A2D116A9D9}" type="presParOf" srcId="{404E7E3D-FE00-47CE-A9DD-AE1BE5786C2A}" destId="{DEA1F5A6-88E1-49E9-BE8D-0FE20741B3B5}" srcOrd="0" destOrd="0" presId="urn:microsoft.com/office/officeart/2005/8/layout/vList4#5"/>
    <dgm:cxn modelId="{5F6C9389-0F6B-434F-8408-577E2415A09B}" type="presParOf" srcId="{404E7E3D-FE00-47CE-A9DD-AE1BE5786C2A}" destId="{D161E28D-D2F5-4542-AA39-5342D25CD221}" srcOrd="1" destOrd="0" presId="urn:microsoft.com/office/officeart/2005/8/layout/vList4#5"/>
    <dgm:cxn modelId="{C9838B22-697B-4538-ADF7-1987EFCFA84A}" type="presParOf" srcId="{404E7E3D-FE00-47CE-A9DD-AE1BE5786C2A}" destId="{0688BE75-2125-413E-B211-A1052BC68C95}" srcOrd="2" destOrd="0" presId="urn:microsoft.com/office/officeart/2005/8/layout/vList4#5"/>
    <dgm:cxn modelId="{C0E7F56F-E6C2-4195-B6A2-4CE0780799CF}" type="presParOf" srcId="{DAA92FC4-1AFD-4F0A-BB1B-C83BC0BD655B}" destId="{BF9F519D-F7F5-46BE-AB04-50E2632EACED}" srcOrd="1" destOrd="0" presId="urn:microsoft.com/office/officeart/2005/8/layout/vList4#5"/>
    <dgm:cxn modelId="{B75BE161-B96A-40FB-9EBC-78AB7DBE2928}" type="presParOf" srcId="{DAA92FC4-1AFD-4F0A-BB1B-C83BC0BD655B}" destId="{64A4E1EA-408F-4E9A-8147-B639AA49C147}" srcOrd="2" destOrd="0" presId="urn:microsoft.com/office/officeart/2005/8/layout/vList4#5"/>
    <dgm:cxn modelId="{247EDAC4-845B-4113-B1B3-ABBA54A0BEA3}" type="presParOf" srcId="{64A4E1EA-408F-4E9A-8147-B639AA49C147}" destId="{E5049A62-84FE-40BB-AAE1-1FE4FB087ED0}" srcOrd="0" destOrd="0" presId="urn:microsoft.com/office/officeart/2005/8/layout/vList4#5"/>
    <dgm:cxn modelId="{58F59126-5AB6-4EA2-95EC-7AACB596EAAF}" type="presParOf" srcId="{64A4E1EA-408F-4E9A-8147-B639AA49C147}" destId="{D85A33D7-93DF-4809-8140-3C64A59EAF45}" srcOrd="1" destOrd="0" presId="urn:microsoft.com/office/officeart/2005/8/layout/vList4#5"/>
    <dgm:cxn modelId="{1FC55318-64D6-4F43-8CD5-2816F87DA9CF}" type="presParOf" srcId="{64A4E1EA-408F-4E9A-8147-B639AA49C147}" destId="{16AF79C5-FA86-46C1-92C6-6E2135F0E7E3}" srcOrd="2" destOrd="0" presId="urn:microsoft.com/office/officeart/2005/8/layout/vList4#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E1DA97-6235-4E45-806A-2D63C4A84283}">
      <dsp:nvSpPr>
        <dsp:cNvPr id="0" name=""/>
        <dsp:cNvSpPr/>
      </dsp:nvSpPr>
      <dsp:spPr>
        <a:xfrm>
          <a:off x="2101850" y="0"/>
          <a:ext cx="1617235" cy="898464"/>
        </a:xfrm>
        <a:prstGeom prst="roundRect">
          <a:avLst>
            <a:gd name="adj" fmla="val 1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smtClean="0"/>
            <a:t>Programy krajowe</a:t>
          </a:r>
          <a:endParaRPr lang="pl-PL" sz="2300" kern="1200" dirty="0"/>
        </a:p>
      </dsp:txBody>
      <dsp:txXfrm>
        <a:off x="2101850" y="0"/>
        <a:ext cx="1617235" cy="898464"/>
      </dsp:txXfrm>
    </dsp:sp>
    <dsp:sp modelId="{B8974849-9848-4C59-BACF-893F1D4036C4}">
      <dsp:nvSpPr>
        <dsp:cNvPr id="0" name=""/>
        <dsp:cNvSpPr/>
      </dsp:nvSpPr>
      <dsp:spPr>
        <a:xfrm>
          <a:off x="4284203" y="0"/>
          <a:ext cx="1617235" cy="898464"/>
        </a:xfrm>
        <a:prstGeom prst="roundRect">
          <a:avLst>
            <a:gd name="adj" fmla="val 1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l-PL" sz="2300" kern="1200" dirty="0" smtClean="0"/>
            <a:t>RPO WM 2014-2020</a:t>
          </a:r>
          <a:endParaRPr lang="pl-PL" sz="2300" kern="1200" dirty="0"/>
        </a:p>
      </dsp:txBody>
      <dsp:txXfrm>
        <a:off x="4284203" y="0"/>
        <a:ext cx="1617235" cy="898464"/>
      </dsp:txXfrm>
    </dsp:sp>
    <dsp:sp modelId="{4380F8E3-4188-4F91-B41A-636F484959C4}">
      <dsp:nvSpPr>
        <dsp:cNvPr id="0" name=""/>
        <dsp:cNvSpPr/>
      </dsp:nvSpPr>
      <dsp:spPr>
        <a:xfrm>
          <a:off x="3587894" y="3818472"/>
          <a:ext cx="673848" cy="673848"/>
        </a:xfrm>
        <a:prstGeom prst="triangle">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FB16AD76-AA65-4781-98B4-0A5F7F92F8BD}">
      <dsp:nvSpPr>
        <dsp:cNvPr id="0" name=""/>
        <dsp:cNvSpPr/>
      </dsp:nvSpPr>
      <dsp:spPr>
        <a:xfrm rot="240000">
          <a:off x="1902656" y="3529720"/>
          <a:ext cx="4044322" cy="28280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FD64DC9F-8834-4CBC-B3CD-27277B35FEBA}">
      <dsp:nvSpPr>
        <dsp:cNvPr id="0" name=""/>
        <dsp:cNvSpPr/>
      </dsp:nvSpPr>
      <dsp:spPr>
        <a:xfrm rot="240000">
          <a:off x="4335272" y="3020233"/>
          <a:ext cx="1604943" cy="55425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smtClean="0">
              <a:latin typeface="Calibri"/>
              <a:ea typeface="Times New Roman"/>
              <a:cs typeface="Times New Roman"/>
            </a:rPr>
            <a:t>2,08 mld EUR </a:t>
          </a:r>
          <a:endParaRPr lang="pl-PL" sz="1200" kern="1200" dirty="0"/>
        </a:p>
      </dsp:txBody>
      <dsp:txXfrm rot="240000">
        <a:off x="4335272" y="3020233"/>
        <a:ext cx="1604943" cy="554258"/>
      </dsp:txXfrm>
    </dsp:sp>
    <dsp:sp modelId="{F6307B6F-05D9-4AD9-B01F-D0BDE7507768}">
      <dsp:nvSpPr>
        <dsp:cNvPr id="0" name=""/>
        <dsp:cNvSpPr/>
      </dsp:nvSpPr>
      <dsp:spPr>
        <a:xfrm rot="240000">
          <a:off x="1989009" y="2268910"/>
          <a:ext cx="1604943" cy="55425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POWER: </a:t>
          </a:r>
        </a:p>
        <a:p>
          <a:pPr lvl="0" algn="ctr" defTabSz="533400">
            <a:lnSpc>
              <a:spcPct val="90000"/>
            </a:lnSpc>
            <a:spcBef>
              <a:spcPct val="0"/>
            </a:spcBef>
            <a:spcAft>
              <a:spcPct val="35000"/>
            </a:spcAft>
          </a:pPr>
          <a:r>
            <a:rPr lang="pl-PL" sz="1200" kern="1200" dirty="0" smtClean="0"/>
            <a:t>568 mln EUR</a:t>
          </a:r>
          <a:endParaRPr lang="pl-PL" sz="1200" kern="1200" dirty="0"/>
        </a:p>
      </dsp:txBody>
      <dsp:txXfrm rot="240000">
        <a:off x="1989009" y="2268910"/>
        <a:ext cx="1604943" cy="554258"/>
      </dsp:txXfrm>
    </dsp:sp>
    <dsp:sp modelId="{2CC47A5B-F8C8-4EB9-9B82-926175B3563B}">
      <dsp:nvSpPr>
        <dsp:cNvPr id="0" name=""/>
        <dsp:cNvSpPr/>
      </dsp:nvSpPr>
      <dsp:spPr>
        <a:xfrm rot="240000">
          <a:off x="2054117" y="1682958"/>
          <a:ext cx="1604943" cy="55425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POIŚ: </a:t>
          </a:r>
          <a:br>
            <a:rPr lang="pl-PL" sz="1200" kern="1200" dirty="0" smtClean="0"/>
          </a:br>
          <a:r>
            <a:rPr lang="pl-PL" sz="1200" kern="1200" dirty="0" smtClean="0"/>
            <a:t>182 mln EUR</a:t>
          </a:r>
          <a:endParaRPr lang="pl-PL" sz="1200" kern="1200" dirty="0"/>
        </a:p>
      </dsp:txBody>
      <dsp:txXfrm rot="240000">
        <a:off x="2054117" y="1682958"/>
        <a:ext cx="1604943" cy="554258"/>
      </dsp:txXfrm>
    </dsp:sp>
    <dsp:sp modelId="{ADB448FE-7706-4B45-A944-233067247D17}">
      <dsp:nvSpPr>
        <dsp:cNvPr id="0" name=""/>
        <dsp:cNvSpPr/>
      </dsp:nvSpPr>
      <dsp:spPr>
        <a:xfrm rot="240000">
          <a:off x="2119225" y="1096999"/>
          <a:ext cx="1604943" cy="55425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POPC: </a:t>
          </a:r>
          <a:br>
            <a:rPr lang="pl-PL" sz="1200" kern="1200" dirty="0" smtClean="0"/>
          </a:br>
          <a:r>
            <a:rPr lang="pl-PL" sz="1200" kern="1200" dirty="0" smtClean="0"/>
            <a:t>149 mln EUR </a:t>
          </a:r>
          <a:endParaRPr lang="pl-PL" sz="1200" kern="1200" dirty="0"/>
        </a:p>
      </dsp:txBody>
      <dsp:txXfrm rot="240000">
        <a:off x="2119225" y="1096999"/>
        <a:ext cx="1604943" cy="554258"/>
      </dsp:txXfrm>
    </dsp:sp>
    <dsp:sp modelId="{E8CB2BA5-2456-45D3-BBAB-29679710427E}">
      <dsp:nvSpPr>
        <dsp:cNvPr id="0" name=""/>
        <dsp:cNvSpPr/>
      </dsp:nvSpPr>
      <dsp:spPr>
        <a:xfrm rot="240000">
          <a:off x="1923905" y="2854866"/>
          <a:ext cx="1604943" cy="554258"/>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smtClean="0"/>
            <a:t>POIR:</a:t>
          </a:r>
          <a:br>
            <a:rPr lang="pl-PL" sz="1200" kern="1200" dirty="0" smtClean="0"/>
          </a:br>
          <a:r>
            <a:rPr lang="pl-PL" sz="1200" kern="1200" dirty="0" smtClean="0"/>
            <a:t>759 mln EUR</a:t>
          </a:r>
          <a:endParaRPr lang="pl-PL" sz="1200" kern="1200" dirty="0"/>
        </a:p>
      </dsp:txBody>
      <dsp:txXfrm rot="240000">
        <a:off x="1923905" y="2854866"/>
        <a:ext cx="1604943" cy="55425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1F5A6-88E1-49E9-BE8D-0FE20741B3B5}">
      <dsp:nvSpPr>
        <dsp:cNvPr id="0" name=""/>
        <dsp:cNvSpPr/>
      </dsp:nvSpPr>
      <dsp:spPr>
        <a:xfrm>
          <a:off x="0" y="0"/>
          <a:ext cx="8636000" cy="117306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1" i="0" kern="1200" dirty="0" smtClean="0">
              <a:solidFill>
                <a:schemeClr val="tx1"/>
              </a:solidFill>
            </a:rPr>
            <a:t>Typ projektu:</a:t>
          </a:r>
        </a:p>
        <a:p>
          <a:pPr lvl="0" algn="l" defTabSz="711200">
            <a:lnSpc>
              <a:spcPct val="90000"/>
            </a:lnSpc>
            <a:spcBef>
              <a:spcPct val="0"/>
            </a:spcBef>
            <a:spcAft>
              <a:spcPct val="35000"/>
            </a:spcAft>
          </a:pPr>
          <a:r>
            <a:rPr lang="pl-PL" sz="1600" b="0" i="0" kern="1200" dirty="0" smtClean="0">
              <a:solidFill>
                <a:schemeClr val="tx1"/>
              </a:solidFill>
            </a:rPr>
            <a:t>Wprowadzanie na rynek nowych lub ulepszonych produktów lub usług</a:t>
          </a:r>
          <a:endParaRPr lang="pl-PL" sz="1600" b="1" i="0" kern="1200" dirty="0">
            <a:solidFill>
              <a:schemeClr val="tx1"/>
            </a:solidFill>
          </a:endParaRPr>
        </a:p>
      </dsp:txBody>
      <dsp:txXfrm>
        <a:off x="1986274" y="0"/>
        <a:ext cx="6649725" cy="1173063"/>
      </dsp:txXfrm>
    </dsp:sp>
    <dsp:sp modelId="{D161E28D-D2F5-4542-AA39-5342D25CD221}">
      <dsp:nvSpPr>
        <dsp:cNvPr id="0" name=""/>
        <dsp:cNvSpPr/>
      </dsp:nvSpPr>
      <dsp:spPr>
        <a:xfrm>
          <a:off x="439515" y="62227"/>
          <a:ext cx="1412227" cy="10326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5049A62-84FE-40BB-AAE1-1FE4FB087ED0}">
      <dsp:nvSpPr>
        <dsp:cNvPr id="0" name=""/>
        <dsp:cNvSpPr/>
      </dsp:nvSpPr>
      <dsp:spPr>
        <a:xfrm>
          <a:off x="0" y="1423899"/>
          <a:ext cx="8636000" cy="347820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pl-PL" sz="1300" b="0" i="0" kern="1200" dirty="0" smtClean="0">
              <a:solidFill>
                <a:schemeClr val="tx1"/>
              </a:solidFill>
            </a:rPr>
            <a:t>Interwencja ukierunkowana będzie na wsparcie aktywności inwestycyjnej istniejących mikro, małych i średnich przedsiębiorstw, poprzez wdrażanie innowacji produktowych, procesowych, organizacyjnych i marketingowych, co przełoży się na zwiększone zatrudnienie i trwały rozwój firm.</a:t>
          </a:r>
        </a:p>
        <a:p>
          <a:pPr lvl="0" algn="l" defTabSz="577850">
            <a:lnSpc>
              <a:spcPct val="90000"/>
            </a:lnSpc>
            <a:spcBef>
              <a:spcPct val="0"/>
            </a:spcBef>
            <a:spcAft>
              <a:spcPct val="35000"/>
            </a:spcAft>
          </a:pPr>
          <a:r>
            <a:rPr lang="pl-PL" sz="1300" b="0" i="0" kern="1200" dirty="0" smtClean="0">
              <a:solidFill>
                <a:schemeClr val="tx1"/>
              </a:solidFill>
            </a:rPr>
            <a:t>W ramach przedmiotowej interwencji możliwe będą do realizacji następujące typy projektów:</a:t>
          </a:r>
        </a:p>
        <a:p>
          <a:pPr lvl="0" algn="l" defTabSz="577850">
            <a:lnSpc>
              <a:spcPct val="90000"/>
            </a:lnSpc>
            <a:spcBef>
              <a:spcPct val="0"/>
            </a:spcBef>
            <a:spcAft>
              <a:spcPct val="35000"/>
            </a:spcAft>
          </a:pPr>
          <a:r>
            <a:rPr lang="pl-PL" sz="1300" b="0" i="0" kern="1200" dirty="0" smtClean="0">
              <a:solidFill>
                <a:schemeClr val="tx1"/>
              </a:solidFill>
            </a:rPr>
            <a:t> - rozbudowa przedsiębiorstw, w szczególności związana z wprowadzaniem na rynek nowych produktów i usług w skali regionu;</a:t>
          </a:r>
        </a:p>
        <a:p>
          <a:pPr lvl="0" algn="l" defTabSz="577850">
            <a:lnSpc>
              <a:spcPct val="90000"/>
            </a:lnSpc>
            <a:spcBef>
              <a:spcPct val="0"/>
            </a:spcBef>
            <a:spcAft>
              <a:spcPct val="35000"/>
            </a:spcAft>
          </a:pPr>
          <a:r>
            <a:rPr lang="pl-PL" sz="1300" b="0" i="0" kern="1200" dirty="0" smtClean="0">
              <a:solidFill>
                <a:schemeClr val="tx1"/>
              </a:solidFill>
            </a:rPr>
            <a:t>- realizacja zasadniczych zmian procesu produkcyjnego lub zmiana w zakresie sposobu świadczenia usług (w tym usług świadczonych drogą elektroniczną); </a:t>
          </a:r>
        </a:p>
        <a:p>
          <a:pPr lvl="0" algn="l" defTabSz="577850">
            <a:lnSpc>
              <a:spcPct val="90000"/>
            </a:lnSpc>
            <a:spcBef>
              <a:spcPct val="0"/>
            </a:spcBef>
            <a:spcAft>
              <a:spcPct val="35000"/>
            </a:spcAft>
          </a:pPr>
          <a:r>
            <a:rPr lang="pl-PL" sz="1300" b="0" i="0" kern="1200" dirty="0" smtClean="0">
              <a:solidFill>
                <a:schemeClr val="tx1"/>
              </a:solidFill>
            </a:rPr>
            <a:t>-  wdrożenie wyników prac </a:t>
          </a:r>
          <a:r>
            <a:rPr lang="pl-PL" sz="1300" b="0" i="0" kern="1200" dirty="0" err="1" smtClean="0">
              <a:solidFill>
                <a:schemeClr val="tx1"/>
              </a:solidFill>
            </a:rPr>
            <a:t>B+R</a:t>
          </a:r>
          <a:r>
            <a:rPr lang="pl-PL" sz="1300" b="0" i="0" kern="1200" dirty="0" smtClean="0">
              <a:solidFill>
                <a:schemeClr val="tx1"/>
              </a:solidFill>
            </a:rPr>
            <a:t> do działalności gospodarczej.</a:t>
          </a:r>
        </a:p>
        <a:p>
          <a:pPr lvl="0" algn="l" defTabSz="577850">
            <a:lnSpc>
              <a:spcPct val="90000"/>
            </a:lnSpc>
            <a:spcBef>
              <a:spcPct val="0"/>
            </a:spcBef>
            <a:spcAft>
              <a:spcPct val="35000"/>
            </a:spcAft>
          </a:pPr>
          <a:r>
            <a:rPr lang="pl-PL" sz="1300" b="0" i="0" kern="1200" dirty="0" smtClean="0">
              <a:solidFill>
                <a:schemeClr val="tx1"/>
              </a:solidFill>
            </a:rPr>
            <a:t>Zakłada się umożliwienie wdrożenia wyników prac </a:t>
          </a:r>
          <a:r>
            <a:rPr lang="pl-PL" sz="1300" b="0" i="0" kern="1200" dirty="0" err="1" smtClean="0">
              <a:solidFill>
                <a:schemeClr val="tx1"/>
              </a:solidFill>
            </a:rPr>
            <a:t>B+R</a:t>
          </a:r>
          <a:r>
            <a:rPr lang="pl-PL" sz="1300" b="0" i="0" kern="1200" dirty="0" smtClean="0">
              <a:solidFill>
                <a:schemeClr val="tx1"/>
              </a:solidFill>
            </a:rPr>
            <a:t> w szczególności jako kontynuację pomyślnie zakończonej fazy badawczo-rozwojowej projektu realizowanego w ramach </a:t>
          </a:r>
          <a:br>
            <a:rPr lang="pl-PL" sz="1300" b="0" i="0" kern="1200" dirty="0" smtClean="0">
              <a:solidFill>
                <a:schemeClr val="tx1"/>
              </a:solidFill>
            </a:rPr>
          </a:br>
          <a:r>
            <a:rPr lang="pl-PL" sz="1300" b="0" i="0" kern="1200" dirty="0" smtClean="0">
              <a:solidFill>
                <a:schemeClr val="tx1"/>
              </a:solidFill>
            </a:rPr>
            <a:t>Działania 1.2.</a:t>
          </a:r>
        </a:p>
        <a:p>
          <a:pPr lvl="0" algn="l" defTabSz="577850">
            <a:lnSpc>
              <a:spcPct val="90000"/>
            </a:lnSpc>
            <a:spcBef>
              <a:spcPct val="0"/>
            </a:spcBef>
            <a:spcAft>
              <a:spcPct val="35000"/>
            </a:spcAft>
          </a:pPr>
          <a:r>
            <a:rPr lang="pl-PL" sz="1300" b="0" i="0" kern="1200" dirty="0" smtClean="0">
              <a:solidFill>
                <a:schemeClr val="tx1"/>
              </a:solidFill>
            </a:rPr>
            <a:t>Przewiduje się realizację </a:t>
          </a:r>
          <a:r>
            <a:rPr lang="pl-PL" sz="1300" b="0" i="0" kern="1200" dirty="0" err="1" smtClean="0">
              <a:solidFill>
                <a:schemeClr val="tx1"/>
              </a:solidFill>
            </a:rPr>
            <a:t>działań</a:t>
          </a:r>
          <a:r>
            <a:rPr lang="pl-PL" sz="1300" b="0" i="0" kern="1200" dirty="0" smtClean="0">
              <a:solidFill>
                <a:schemeClr val="tx1"/>
              </a:solidFill>
            </a:rPr>
            <a:t> dotyczących nowoczesnych rozwiązań umożliwiających redukcję kosztów działalności rynkowej w przedsiębiorstwach, wynikającą m.in. z mniejszego zużycia energii lub bardziej efektywnego wykorzystania surowców, co w konsekwencji zapewni uzyskanie trwałych efektów gospodarczych i środowiskowych.</a:t>
          </a:r>
        </a:p>
      </dsp:txBody>
      <dsp:txXfrm>
        <a:off x="1986274" y="1423899"/>
        <a:ext cx="6649725" cy="3478206"/>
      </dsp:txXfrm>
    </dsp:sp>
    <dsp:sp modelId="{D85A33D7-93DF-4809-8140-3C64A59EAF45}">
      <dsp:nvSpPr>
        <dsp:cNvPr id="0" name=""/>
        <dsp:cNvSpPr/>
      </dsp:nvSpPr>
      <dsp:spPr>
        <a:xfrm>
          <a:off x="167636" y="2076744"/>
          <a:ext cx="1727200" cy="20725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1F5A6-88E1-49E9-BE8D-0FE20741B3B5}">
      <dsp:nvSpPr>
        <dsp:cNvPr id="0" name=""/>
        <dsp:cNvSpPr/>
      </dsp:nvSpPr>
      <dsp:spPr>
        <a:xfrm>
          <a:off x="0" y="0"/>
          <a:ext cx="8636000" cy="125444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1" i="0" kern="1200" dirty="0" smtClean="0">
              <a:solidFill>
                <a:schemeClr val="tx1"/>
              </a:solidFill>
            </a:rPr>
            <a:t>Typ projektu:</a:t>
          </a:r>
        </a:p>
        <a:p>
          <a:pPr lvl="0" algn="l" defTabSz="711200">
            <a:lnSpc>
              <a:spcPct val="90000"/>
            </a:lnSpc>
            <a:spcBef>
              <a:spcPct val="0"/>
            </a:spcBef>
            <a:spcAft>
              <a:spcPct val="35000"/>
            </a:spcAft>
          </a:pPr>
          <a:r>
            <a:rPr lang="pl-PL" sz="1600" b="0" i="0" kern="1200" dirty="0" smtClean="0">
              <a:solidFill>
                <a:schemeClr val="tx1"/>
              </a:solidFill>
            </a:rPr>
            <a:t>Rozwój produktów i usług opartych na handlu elektronicznym oraz zaawansowanych rozwiązaniach TIK</a:t>
          </a:r>
          <a:endParaRPr lang="pl-PL" sz="1600" b="1" i="0" kern="1200" dirty="0">
            <a:solidFill>
              <a:schemeClr val="tx1"/>
            </a:solidFill>
          </a:endParaRPr>
        </a:p>
      </dsp:txBody>
      <dsp:txXfrm>
        <a:off x="2004247" y="0"/>
        <a:ext cx="6631752" cy="1254443"/>
      </dsp:txXfrm>
    </dsp:sp>
    <dsp:sp modelId="{D161E28D-D2F5-4542-AA39-5342D25CD221}">
      <dsp:nvSpPr>
        <dsp:cNvPr id="0" name=""/>
        <dsp:cNvSpPr/>
      </dsp:nvSpPr>
      <dsp:spPr>
        <a:xfrm>
          <a:off x="457488" y="66544"/>
          <a:ext cx="1412227" cy="110433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5049A62-84FE-40BB-AAE1-1FE4FB087ED0}">
      <dsp:nvSpPr>
        <dsp:cNvPr id="0" name=""/>
        <dsp:cNvSpPr/>
      </dsp:nvSpPr>
      <dsp:spPr>
        <a:xfrm>
          <a:off x="0" y="1522681"/>
          <a:ext cx="8636000" cy="37195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dirty="0" smtClean="0">
              <a:solidFill>
                <a:schemeClr val="tx1"/>
              </a:solidFill>
            </a:rPr>
            <a:t>Interwencja obejmować będzie rozwój produktów i usług opartych na technologiach informacyjno-komunikacyjnych, w tym sprzedaż produktów </a:t>
          </a:r>
          <a:br>
            <a:rPr lang="pl-PL" sz="1600" b="0" i="0" kern="1200" dirty="0" smtClean="0">
              <a:solidFill>
                <a:schemeClr val="tx1"/>
              </a:solidFill>
            </a:rPr>
          </a:br>
          <a:r>
            <a:rPr lang="pl-PL" sz="1600" b="0" i="0" kern="1200" dirty="0" smtClean="0">
              <a:solidFill>
                <a:schemeClr val="tx1"/>
              </a:solidFill>
            </a:rPr>
            <a:t>i usług w Internecie, tworzenie i udostępnianie usług elektronicznych, optymalizację procesów ułatwiających zarządzanie przedsiębiorstwem oraz współpracę pomiędzy przedsiębiorcami poprzez rozwiązania informatyczne.</a:t>
          </a:r>
        </a:p>
        <a:p>
          <a:pPr lvl="0" algn="l" defTabSz="711200">
            <a:lnSpc>
              <a:spcPct val="90000"/>
            </a:lnSpc>
            <a:spcBef>
              <a:spcPct val="0"/>
            </a:spcBef>
            <a:spcAft>
              <a:spcPct val="35000"/>
            </a:spcAft>
          </a:pPr>
          <a:r>
            <a:rPr lang="pl-PL" sz="1600" b="0" i="0" kern="1200" dirty="0" smtClean="0">
              <a:solidFill>
                <a:schemeClr val="tx1"/>
              </a:solidFill>
            </a:rPr>
            <a:t>Efektem działania będzie zwiększenie roli handlu elektronicznego w działalności gospodarczej.</a:t>
          </a:r>
        </a:p>
        <a:p>
          <a:pPr lvl="0" algn="l" defTabSz="711200">
            <a:lnSpc>
              <a:spcPct val="90000"/>
            </a:lnSpc>
            <a:spcBef>
              <a:spcPct val="0"/>
            </a:spcBef>
            <a:spcAft>
              <a:spcPct val="35000"/>
            </a:spcAft>
          </a:pPr>
          <a:endParaRPr lang="pl-PL" sz="1600" b="0" i="0" kern="1200" dirty="0" smtClean="0">
            <a:solidFill>
              <a:schemeClr val="tx1"/>
            </a:solidFill>
          </a:endParaRPr>
        </a:p>
      </dsp:txBody>
      <dsp:txXfrm>
        <a:off x="2004247" y="1522681"/>
        <a:ext cx="6631752" cy="3719502"/>
      </dsp:txXfrm>
    </dsp:sp>
    <dsp:sp modelId="{D85A33D7-93DF-4809-8140-3C64A59EAF45}">
      <dsp:nvSpPr>
        <dsp:cNvPr id="0" name=""/>
        <dsp:cNvSpPr/>
      </dsp:nvSpPr>
      <dsp:spPr>
        <a:xfrm>
          <a:off x="185609" y="2220816"/>
          <a:ext cx="1727200" cy="22163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049A62-84FE-40BB-AAE1-1FE4FB087ED0}">
      <dsp:nvSpPr>
        <dsp:cNvPr id="0" name=""/>
        <dsp:cNvSpPr/>
      </dsp:nvSpPr>
      <dsp:spPr>
        <a:xfrm>
          <a:off x="0" y="0"/>
          <a:ext cx="8470669" cy="471712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dirty="0" smtClean="0">
              <a:solidFill>
                <a:schemeClr val="tx1"/>
              </a:solidFill>
            </a:rPr>
            <a:t>	W zależności od ryzyka na etapie wdrożenia przewiduje się wsparcie 	w formie </a:t>
          </a:r>
          <a:r>
            <a:rPr lang="pl-PL" sz="1600" b="1" i="0" kern="1200" dirty="0" smtClean="0">
              <a:solidFill>
                <a:schemeClr val="tx1"/>
              </a:solidFill>
            </a:rPr>
            <a:t>zwrotnej i bezzwrotnej</a:t>
          </a:r>
          <a:r>
            <a:rPr lang="pl-PL" sz="1600" b="0" i="0" kern="1200" dirty="0" smtClean="0">
              <a:solidFill>
                <a:schemeClr val="tx1"/>
              </a:solidFill>
            </a:rPr>
            <a:t>. </a:t>
          </a:r>
          <a:br>
            <a:rPr lang="pl-PL" sz="1600" b="0" i="0" kern="1200" dirty="0" smtClean="0">
              <a:solidFill>
                <a:schemeClr val="tx1"/>
              </a:solidFill>
            </a:rPr>
          </a:br>
          <a:r>
            <a:rPr lang="pl-PL" sz="1600" b="0" i="0" kern="1200" dirty="0" smtClean="0">
              <a:solidFill>
                <a:schemeClr val="tx1"/>
              </a:solidFill>
            </a:rPr>
            <a:t>	Zakłada się, że w przypadku projektów, dla których ryzyko na etapie 	wdrożenia jest duże oferowane będą instrumenty bezzwrotne. </a:t>
          </a:r>
          <a:br>
            <a:rPr lang="pl-PL" sz="1600" b="0" i="0" kern="1200" dirty="0" smtClean="0">
              <a:solidFill>
                <a:schemeClr val="tx1"/>
              </a:solidFill>
            </a:rPr>
          </a:br>
          <a:r>
            <a:rPr lang="pl-PL" sz="1600" b="0" i="0" kern="1200" dirty="0" smtClean="0">
              <a:solidFill>
                <a:schemeClr val="tx1"/>
              </a:solidFill>
            </a:rPr>
            <a:t>	W szczególności w ww. formie zakłada się wdrożenie wyników prac 	badawczo-rozwojowych do działalności gospodarczej. Natomiast 	instrumenty finansowe znajdą zastosowanie w tych obszarach, </a:t>
          </a:r>
          <a:br>
            <a:rPr lang="pl-PL" sz="1600" b="0" i="0" kern="1200" dirty="0" smtClean="0">
              <a:solidFill>
                <a:schemeClr val="tx1"/>
              </a:solidFill>
            </a:rPr>
          </a:br>
          <a:r>
            <a:rPr lang="pl-PL" sz="1600" b="0" i="0" kern="1200" dirty="0" smtClean="0">
              <a:solidFill>
                <a:schemeClr val="tx1"/>
              </a:solidFill>
            </a:rPr>
            <a:t>	w których ryzyko jest mniejsze oraz w których na podstawie 	badania zostaną 	zidentyfikowane nieprawidłowości rynku lub 	nieoptymalny poziom inwestycji.</a:t>
          </a:r>
        </a:p>
      </dsp:txBody>
      <dsp:txXfrm>
        <a:off x="2045489" y="0"/>
        <a:ext cx="6425179" cy="4717124"/>
      </dsp:txXfrm>
    </dsp:sp>
    <dsp:sp modelId="{D85A33D7-93DF-4809-8140-3C64A59EAF45}">
      <dsp:nvSpPr>
        <dsp:cNvPr id="0" name=""/>
        <dsp:cNvSpPr/>
      </dsp:nvSpPr>
      <dsp:spPr>
        <a:xfrm>
          <a:off x="109458" y="556951"/>
          <a:ext cx="2590787" cy="349522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0AF770-3126-41E6-A0FC-10ED47D84CC3}">
      <dsp:nvSpPr>
        <dsp:cNvPr id="0" name=""/>
        <dsp:cNvSpPr/>
      </dsp:nvSpPr>
      <dsp:spPr>
        <a:xfrm>
          <a:off x="1100332" y="-42896"/>
          <a:ext cx="4712103" cy="4712103"/>
        </a:xfrm>
        <a:prstGeom prst="circularArrow">
          <a:avLst>
            <a:gd name="adj1" fmla="val 5544"/>
            <a:gd name="adj2" fmla="val 330680"/>
            <a:gd name="adj3" fmla="val 14653145"/>
            <a:gd name="adj4" fmla="val 16872027"/>
            <a:gd name="adj5" fmla="val 5757"/>
          </a:avLst>
        </a:prstGeom>
        <a:solidFill>
          <a:schemeClr val="accent5">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FA6D863-E856-49CA-B411-621001EEE0D7}">
      <dsp:nvSpPr>
        <dsp:cNvPr id="0" name=""/>
        <dsp:cNvSpPr/>
      </dsp:nvSpPr>
      <dsp:spPr>
        <a:xfrm>
          <a:off x="2794810" y="47"/>
          <a:ext cx="1323146" cy="66157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diagnoza klienta </a:t>
          </a:r>
          <a:endParaRPr lang="pl-PL" sz="1000" b="0" kern="1200" dirty="0">
            <a:solidFill>
              <a:schemeClr val="tx1"/>
            </a:solidFill>
            <a:latin typeface="Georgia" pitchFamily="18" charset="0"/>
          </a:endParaRPr>
        </a:p>
      </dsp:txBody>
      <dsp:txXfrm>
        <a:off x="2794810" y="47"/>
        <a:ext cx="1323146" cy="661573"/>
      </dsp:txXfrm>
    </dsp:sp>
    <dsp:sp modelId="{5B3A5761-12B0-4616-BE50-7AEC31D88872}">
      <dsp:nvSpPr>
        <dsp:cNvPr id="0" name=""/>
        <dsp:cNvSpPr/>
      </dsp:nvSpPr>
      <dsp:spPr>
        <a:xfrm>
          <a:off x="4215689" y="588594"/>
          <a:ext cx="1323146" cy="661573"/>
        </a:xfrm>
        <a:prstGeom prst="roundRect">
          <a:avLst/>
        </a:prstGeom>
        <a:solidFill>
          <a:schemeClr val="accent5">
            <a:hueOff val="-1050478"/>
            <a:satOff val="-1461"/>
            <a:lumOff val="-56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pomoc w znalezieniu odpowiedniego projektu</a:t>
          </a:r>
          <a:endParaRPr lang="pl-PL" sz="1000" b="0" kern="1200" dirty="0">
            <a:solidFill>
              <a:schemeClr val="tx1"/>
            </a:solidFill>
            <a:latin typeface="Georgia" pitchFamily="18" charset="0"/>
          </a:endParaRPr>
        </a:p>
      </dsp:txBody>
      <dsp:txXfrm>
        <a:off x="4215689" y="588594"/>
        <a:ext cx="1323146" cy="661573"/>
      </dsp:txXfrm>
    </dsp:sp>
    <dsp:sp modelId="{7C37D9B2-EDCF-4BA9-88A0-21A901B0E84C}">
      <dsp:nvSpPr>
        <dsp:cNvPr id="0" name=""/>
        <dsp:cNvSpPr/>
      </dsp:nvSpPr>
      <dsp:spPr>
        <a:xfrm>
          <a:off x="4804236" y="2009473"/>
          <a:ext cx="1323146" cy="661573"/>
        </a:xfrm>
        <a:prstGeom prst="roundRect">
          <a:avLst/>
        </a:prstGeom>
        <a:solidFill>
          <a:schemeClr val="accent5">
            <a:hueOff val="-2100956"/>
            <a:satOff val="-2922"/>
            <a:lumOff val="-112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warunki, kryteria i procedury przyznania dotacji</a:t>
          </a:r>
          <a:endParaRPr lang="pl-PL" sz="1000" b="0" kern="1200" dirty="0">
            <a:solidFill>
              <a:schemeClr val="tx1"/>
            </a:solidFill>
            <a:latin typeface="Georgia" pitchFamily="18" charset="0"/>
          </a:endParaRPr>
        </a:p>
      </dsp:txBody>
      <dsp:txXfrm>
        <a:off x="4804236" y="2009473"/>
        <a:ext cx="1323146" cy="661573"/>
      </dsp:txXfrm>
    </dsp:sp>
    <dsp:sp modelId="{A6AC8BC2-6FD9-4F16-8110-BB01F70BE25B}">
      <dsp:nvSpPr>
        <dsp:cNvPr id="0" name=""/>
        <dsp:cNvSpPr/>
      </dsp:nvSpPr>
      <dsp:spPr>
        <a:xfrm>
          <a:off x="4215689" y="3430351"/>
          <a:ext cx="1323146" cy="661573"/>
        </a:xfrm>
        <a:prstGeom prst="roundRect">
          <a:avLst/>
        </a:prstGeom>
        <a:solidFill>
          <a:schemeClr val="accent5">
            <a:hueOff val="-3151434"/>
            <a:satOff val="-4383"/>
            <a:lumOff val="-16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pl-PL" sz="1050" b="1" kern="1200" dirty="0" smtClean="0">
              <a:latin typeface="Georgia" pitchFamily="18" charset="0"/>
              <a:cs typeface="Arial" panose="020B0604020202020204" pitchFamily="34" charset="0"/>
            </a:rPr>
            <a:t>„</a:t>
          </a:r>
          <a:r>
            <a:rPr lang="pl-PL" sz="1000" b="0" kern="1200" dirty="0" smtClean="0">
              <a:solidFill>
                <a:schemeClr val="tx1"/>
              </a:solidFill>
              <a:latin typeface="Georgia" pitchFamily="18" charset="0"/>
              <a:cs typeface="Arial" panose="020B0604020202020204" pitchFamily="34" charset="0"/>
            </a:rPr>
            <a:t>krok po kroku” - procesu aplikowania o EF</a:t>
          </a:r>
          <a:endParaRPr lang="pl-PL" sz="1000" b="0" kern="1200" dirty="0">
            <a:solidFill>
              <a:schemeClr val="tx1"/>
            </a:solidFill>
            <a:latin typeface="Georgia" pitchFamily="18" charset="0"/>
          </a:endParaRPr>
        </a:p>
      </dsp:txBody>
      <dsp:txXfrm>
        <a:off x="4215689" y="3430351"/>
        <a:ext cx="1323146" cy="661573"/>
      </dsp:txXfrm>
    </dsp:sp>
    <dsp:sp modelId="{557020C6-79E6-4DDE-8686-4969610C6F90}">
      <dsp:nvSpPr>
        <dsp:cNvPr id="0" name=""/>
        <dsp:cNvSpPr/>
      </dsp:nvSpPr>
      <dsp:spPr>
        <a:xfrm>
          <a:off x="2794810" y="4018898"/>
          <a:ext cx="1323146" cy="661573"/>
        </a:xfrm>
        <a:prstGeom prst="roundRect">
          <a:avLst/>
        </a:prstGeom>
        <a:solidFill>
          <a:schemeClr val="accent5">
            <a:hueOff val="-4201912"/>
            <a:satOff val="-5845"/>
            <a:lumOff val="-22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na etapie przygotowywania wniosków/projektów</a:t>
          </a:r>
          <a:endParaRPr lang="pl-PL" sz="1000" b="0" kern="1200" dirty="0">
            <a:solidFill>
              <a:schemeClr val="tx1"/>
            </a:solidFill>
            <a:latin typeface="Georgia" pitchFamily="18" charset="0"/>
          </a:endParaRPr>
        </a:p>
      </dsp:txBody>
      <dsp:txXfrm>
        <a:off x="2794810" y="4018898"/>
        <a:ext cx="1323146" cy="661573"/>
      </dsp:txXfrm>
    </dsp:sp>
    <dsp:sp modelId="{271948E5-116B-4E50-AEA2-E045E6E24753}">
      <dsp:nvSpPr>
        <dsp:cNvPr id="0" name=""/>
        <dsp:cNvSpPr/>
      </dsp:nvSpPr>
      <dsp:spPr>
        <a:xfrm>
          <a:off x="1373931" y="3430351"/>
          <a:ext cx="1323146" cy="661573"/>
        </a:xfrm>
        <a:prstGeom prst="roundRect">
          <a:avLst/>
        </a:prstGeom>
        <a:solidFill>
          <a:schemeClr val="accent5">
            <a:hueOff val="-5252390"/>
            <a:satOff val="-7306"/>
            <a:lumOff val="-280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na etapie realizacji projektu </a:t>
          </a:r>
          <a:endParaRPr lang="pl-PL" sz="1000" b="0" kern="1200" dirty="0">
            <a:solidFill>
              <a:schemeClr val="tx1"/>
            </a:solidFill>
            <a:latin typeface="Georgia" pitchFamily="18" charset="0"/>
          </a:endParaRPr>
        </a:p>
      </dsp:txBody>
      <dsp:txXfrm>
        <a:off x="1373931" y="3430351"/>
        <a:ext cx="1323146" cy="661573"/>
      </dsp:txXfrm>
    </dsp:sp>
    <dsp:sp modelId="{8139F707-2BB6-4C9A-8EDA-4FCBBA11C06D}">
      <dsp:nvSpPr>
        <dsp:cNvPr id="0" name=""/>
        <dsp:cNvSpPr/>
      </dsp:nvSpPr>
      <dsp:spPr>
        <a:xfrm>
          <a:off x="785384" y="2009473"/>
          <a:ext cx="1323146" cy="661573"/>
        </a:xfrm>
        <a:prstGeom prst="roundRect">
          <a:avLst/>
        </a:prstGeom>
        <a:solidFill>
          <a:schemeClr val="accent5">
            <a:hueOff val="-6302867"/>
            <a:satOff val="-8767"/>
            <a:lumOff val="-336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wstępną pomoc w rozliczaniu projektów</a:t>
          </a:r>
          <a:endParaRPr lang="pl-PL" sz="1000" b="0" kern="1200" dirty="0">
            <a:solidFill>
              <a:schemeClr val="tx1"/>
            </a:solidFill>
            <a:latin typeface="Georgia" pitchFamily="18" charset="0"/>
          </a:endParaRPr>
        </a:p>
      </dsp:txBody>
      <dsp:txXfrm>
        <a:off x="785384" y="2009473"/>
        <a:ext cx="1323146" cy="661573"/>
      </dsp:txXfrm>
    </dsp:sp>
    <dsp:sp modelId="{1C73B3DC-D619-4A3A-92F5-B0B9AC50246E}">
      <dsp:nvSpPr>
        <dsp:cNvPr id="0" name=""/>
        <dsp:cNvSpPr/>
      </dsp:nvSpPr>
      <dsp:spPr>
        <a:xfrm>
          <a:off x="1373931" y="588594"/>
          <a:ext cx="1323146" cy="661573"/>
        </a:xfrm>
        <a:prstGeom prst="roundRect">
          <a:avLst/>
        </a:prstGeom>
        <a:solidFill>
          <a:schemeClr val="accent5">
            <a:hueOff val="-7353345"/>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pl-PL" sz="1000" b="0" kern="1200" dirty="0" smtClean="0">
              <a:solidFill>
                <a:schemeClr val="tx1"/>
              </a:solidFill>
              <a:latin typeface="Georgia" pitchFamily="18" charset="0"/>
              <a:cs typeface="Arial" panose="020B0604020202020204" pitchFamily="34" charset="0"/>
            </a:rPr>
            <a:t>indywidualne konsultacje u klienta</a:t>
          </a:r>
          <a:endParaRPr lang="pl-PL" sz="1000" b="0" kern="1200" dirty="0">
            <a:solidFill>
              <a:schemeClr val="tx1"/>
            </a:solidFill>
            <a:latin typeface="Georgia" pitchFamily="18" charset="0"/>
          </a:endParaRPr>
        </a:p>
      </dsp:txBody>
      <dsp:txXfrm>
        <a:off x="1373931" y="588594"/>
        <a:ext cx="1323146" cy="66157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D3309-195F-4394-8A7E-19BFE30D50DF}">
      <dsp:nvSpPr>
        <dsp:cNvPr id="0" name=""/>
        <dsp:cNvSpPr/>
      </dsp:nvSpPr>
      <dsp:spPr>
        <a:xfrm>
          <a:off x="3791221" y="2171041"/>
          <a:ext cx="2653494" cy="2653494"/>
        </a:xfrm>
        <a:prstGeom prst="gear9">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kern="1200" dirty="0" smtClean="0"/>
            <a:t>Spotkania informacyjne/ szkolenia/warsztaty</a:t>
          </a:r>
          <a:endParaRPr lang="pl-PL" sz="1500" kern="1200" dirty="0"/>
        </a:p>
      </dsp:txBody>
      <dsp:txXfrm>
        <a:off x="3791221" y="2171041"/>
        <a:ext cx="2653494" cy="2653494"/>
      </dsp:txXfrm>
    </dsp:sp>
    <dsp:sp modelId="{7587EE14-BCAF-48D6-AE9A-61A3B2BCF693}">
      <dsp:nvSpPr>
        <dsp:cNvPr id="0" name=""/>
        <dsp:cNvSpPr/>
      </dsp:nvSpPr>
      <dsp:spPr>
        <a:xfrm>
          <a:off x="2247369" y="1543851"/>
          <a:ext cx="1929814" cy="1929814"/>
        </a:xfrm>
        <a:prstGeom prst="gear6">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kern="1200" dirty="0" smtClean="0"/>
            <a:t>Konsultacje</a:t>
          </a:r>
          <a:endParaRPr lang="pl-PL" sz="1500" kern="1200" dirty="0"/>
        </a:p>
      </dsp:txBody>
      <dsp:txXfrm>
        <a:off x="2247369" y="1543851"/>
        <a:ext cx="1929814" cy="1929814"/>
      </dsp:txXfrm>
    </dsp:sp>
    <dsp:sp modelId="{4700AD3E-E19A-4C9F-A22A-44B49E06383A}">
      <dsp:nvSpPr>
        <dsp:cNvPr id="0" name=""/>
        <dsp:cNvSpPr/>
      </dsp:nvSpPr>
      <dsp:spPr>
        <a:xfrm>
          <a:off x="1620179" y="2937205"/>
          <a:ext cx="1688587" cy="7352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pl-PL" sz="1200" kern="1200" dirty="0" smtClean="0"/>
            <a:t>osobiste</a:t>
          </a:r>
          <a:endParaRPr lang="pl-PL" sz="1200" kern="1200" dirty="0"/>
        </a:p>
        <a:p>
          <a:pPr marL="114300" lvl="1" indent="-114300" algn="l" defTabSz="533400">
            <a:lnSpc>
              <a:spcPct val="90000"/>
            </a:lnSpc>
            <a:spcBef>
              <a:spcPct val="0"/>
            </a:spcBef>
            <a:spcAft>
              <a:spcPct val="15000"/>
            </a:spcAft>
            <a:buChar char="••"/>
          </a:pPr>
          <a:r>
            <a:rPr lang="pl-PL" sz="1200" kern="1200" dirty="0" smtClean="0"/>
            <a:t>mailowe</a:t>
          </a:r>
          <a:endParaRPr lang="pl-PL" sz="1200" kern="1200" dirty="0"/>
        </a:p>
        <a:p>
          <a:pPr marL="114300" lvl="1" indent="-114300" algn="l" defTabSz="533400">
            <a:lnSpc>
              <a:spcPct val="90000"/>
            </a:lnSpc>
            <a:spcBef>
              <a:spcPct val="0"/>
            </a:spcBef>
            <a:spcAft>
              <a:spcPct val="15000"/>
            </a:spcAft>
            <a:buChar char="••"/>
          </a:pPr>
          <a:r>
            <a:rPr lang="pl-PL" sz="1200" kern="1200" dirty="0" smtClean="0"/>
            <a:t>telefoniczne</a:t>
          </a:r>
          <a:endParaRPr lang="pl-PL" sz="1200" kern="1200" dirty="0"/>
        </a:p>
      </dsp:txBody>
      <dsp:txXfrm>
        <a:off x="1620179" y="2937205"/>
        <a:ext cx="1688587" cy="735204"/>
      </dsp:txXfrm>
    </dsp:sp>
    <dsp:sp modelId="{25380738-EB77-4747-93AF-334657FDD4F4}">
      <dsp:nvSpPr>
        <dsp:cNvPr id="0" name=""/>
        <dsp:cNvSpPr/>
      </dsp:nvSpPr>
      <dsp:spPr>
        <a:xfrm rot="20700000">
          <a:off x="3328262" y="212476"/>
          <a:ext cx="1890824" cy="1890824"/>
        </a:xfrm>
        <a:prstGeom prst="gear6">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pl-PL" sz="1500" kern="1200" dirty="0" smtClean="0"/>
            <a:t>Mobilne Punkty Informacyjne</a:t>
          </a:r>
          <a:endParaRPr lang="pl-PL" sz="1500" kern="1200" dirty="0"/>
        </a:p>
      </dsp:txBody>
      <dsp:txXfrm>
        <a:off x="3742975" y="627189"/>
        <a:ext cx="1061397" cy="1061397"/>
      </dsp:txXfrm>
    </dsp:sp>
    <dsp:sp modelId="{C60308E2-8E92-4D6C-9C27-F399E436DF7C}">
      <dsp:nvSpPr>
        <dsp:cNvPr id="0" name=""/>
        <dsp:cNvSpPr/>
      </dsp:nvSpPr>
      <dsp:spPr>
        <a:xfrm>
          <a:off x="2088227" y="432046"/>
          <a:ext cx="1688587" cy="75680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pl-PL" sz="1200" kern="1200" dirty="0" smtClean="0"/>
            <a:t>dyżury eksperckie</a:t>
          </a:r>
          <a:endParaRPr lang="pl-PL" sz="1200" kern="1200" dirty="0"/>
        </a:p>
        <a:p>
          <a:pPr marL="114300" lvl="1" indent="-114300" algn="l" defTabSz="533400">
            <a:lnSpc>
              <a:spcPct val="90000"/>
            </a:lnSpc>
            <a:spcBef>
              <a:spcPct val="0"/>
            </a:spcBef>
            <a:spcAft>
              <a:spcPct val="15000"/>
            </a:spcAft>
            <a:buChar char="••"/>
          </a:pPr>
          <a:r>
            <a:rPr lang="pl-PL" sz="1200" kern="1200" dirty="0" smtClean="0"/>
            <a:t>wydarzenia plenerowe</a:t>
          </a:r>
          <a:endParaRPr lang="pl-PL" sz="1200" kern="1200" dirty="0"/>
        </a:p>
        <a:p>
          <a:pPr marL="114300" lvl="1" indent="-114300" algn="l" defTabSz="533400">
            <a:lnSpc>
              <a:spcPct val="90000"/>
            </a:lnSpc>
            <a:spcBef>
              <a:spcPct val="0"/>
            </a:spcBef>
            <a:spcAft>
              <a:spcPct val="15000"/>
            </a:spcAft>
            <a:buChar char="••"/>
          </a:pPr>
          <a:r>
            <a:rPr lang="pl-PL" sz="1200" kern="1200" dirty="0" smtClean="0"/>
            <a:t>konferencje</a:t>
          </a:r>
          <a:endParaRPr lang="pl-PL" sz="1200" kern="1200" dirty="0"/>
        </a:p>
      </dsp:txBody>
      <dsp:txXfrm>
        <a:off x="2088227" y="432046"/>
        <a:ext cx="1688587" cy="756804"/>
      </dsp:txXfrm>
    </dsp:sp>
    <dsp:sp modelId="{C6099C48-F00E-4A94-91A3-6B4968E972BC}">
      <dsp:nvSpPr>
        <dsp:cNvPr id="0" name=""/>
        <dsp:cNvSpPr/>
      </dsp:nvSpPr>
      <dsp:spPr>
        <a:xfrm>
          <a:off x="3594163" y="1766653"/>
          <a:ext cx="3396473" cy="3396473"/>
        </a:xfrm>
        <a:prstGeom prst="circularArrow">
          <a:avLst>
            <a:gd name="adj1" fmla="val 4687"/>
            <a:gd name="adj2" fmla="val 299029"/>
            <a:gd name="adj3" fmla="val 2529405"/>
            <a:gd name="adj4" fmla="val 15833046"/>
            <a:gd name="adj5" fmla="val 5469"/>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5A49135-F36F-4E78-B41E-CE389A5F1CEB}">
      <dsp:nvSpPr>
        <dsp:cNvPr id="0" name=""/>
        <dsp:cNvSpPr/>
      </dsp:nvSpPr>
      <dsp:spPr>
        <a:xfrm>
          <a:off x="1905603" y="1114151"/>
          <a:ext cx="2467750" cy="2467750"/>
        </a:xfrm>
        <a:prstGeom prst="leftCircularArrow">
          <a:avLst>
            <a:gd name="adj1" fmla="val 6452"/>
            <a:gd name="adj2" fmla="val 429999"/>
            <a:gd name="adj3" fmla="val 10489124"/>
            <a:gd name="adj4" fmla="val 14837806"/>
            <a:gd name="adj5" fmla="val 7527"/>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4C54D66-60AD-4E0A-93B2-A0D96157904A}">
      <dsp:nvSpPr>
        <dsp:cNvPr id="0" name=""/>
        <dsp:cNvSpPr/>
      </dsp:nvSpPr>
      <dsp:spPr>
        <a:xfrm rot="8139663">
          <a:off x="2890895" y="-204389"/>
          <a:ext cx="2660731" cy="2660731"/>
        </a:xfrm>
        <a:prstGeom prst="circularArrow">
          <a:avLst>
            <a:gd name="adj1" fmla="val 5984"/>
            <a:gd name="adj2" fmla="val 394124"/>
            <a:gd name="adj3" fmla="val 13313824"/>
            <a:gd name="adj4" fmla="val 10508221"/>
            <a:gd name="adj5" fmla="val 6981"/>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4B1890-5CD1-4FCC-8E16-73B8391C994C}">
      <dsp:nvSpPr>
        <dsp:cNvPr id="0" name=""/>
        <dsp:cNvSpPr/>
      </dsp:nvSpPr>
      <dsp:spPr>
        <a:xfrm>
          <a:off x="0" y="0"/>
          <a:ext cx="8858992" cy="13577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Cel szczegółowy:</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Zwiększona aktywność badawczo-rozwojowa przedsiębiorstw </a:t>
          </a:r>
          <a:endParaRPr lang="pl-PL" sz="1600" b="0" i="0" kern="1200" dirty="0">
            <a:solidFill>
              <a:schemeClr val="tx1"/>
            </a:solidFill>
          </a:endParaRPr>
        </a:p>
      </dsp:txBody>
      <dsp:txXfrm>
        <a:off x="2304472" y="0"/>
        <a:ext cx="6554519" cy="1357733"/>
      </dsp:txXfrm>
    </dsp:sp>
    <dsp:sp modelId="{B677A3B6-0ED4-4C5D-BBEC-C6F880FF658E}">
      <dsp:nvSpPr>
        <dsp:cNvPr id="0" name=""/>
        <dsp:cNvSpPr/>
      </dsp:nvSpPr>
      <dsp:spPr>
        <a:xfrm>
          <a:off x="697256" y="106881"/>
          <a:ext cx="845254" cy="115982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6DBC39-AA7B-422C-9F69-6D14DDF6BC68}">
      <dsp:nvSpPr>
        <dsp:cNvPr id="0" name=""/>
        <dsp:cNvSpPr/>
      </dsp:nvSpPr>
      <dsp:spPr>
        <a:xfrm>
          <a:off x="0" y="1582202"/>
          <a:ext cx="8858992" cy="320669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b="1" i="0" kern="1200" dirty="0" smtClean="0">
              <a:solidFill>
                <a:schemeClr val="tx1"/>
              </a:solidFill>
            </a:rPr>
            <a:t>W ramach celu szczegółowego planowane będą do </a:t>
          </a:r>
          <a:r>
            <a:rPr lang="pl-PL" sz="1600" b="1" i="0" kern="1200" smtClean="0">
              <a:solidFill>
                <a:schemeClr val="tx1"/>
              </a:solidFill>
            </a:rPr>
            <a:t>realizacji następujące typy </a:t>
          </a:r>
          <a:r>
            <a:rPr lang="pl-PL" sz="1600" b="1" i="0" kern="1200" dirty="0" smtClean="0">
              <a:solidFill>
                <a:schemeClr val="tx1"/>
              </a:solidFill>
            </a:rPr>
            <a:t>projektów: </a:t>
          </a:r>
        </a:p>
        <a:p>
          <a:pPr marL="171450" lvl="1" indent="-171450" algn="l" defTabSz="711200">
            <a:lnSpc>
              <a:spcPct val="90000"/>
            </a:lnSpc>
            <a:spcBef>
              <a:spcPct val="0"/>
            </a:spcBef>
            <a:spcAft>
              <a:spcPct val="15000"/>
            </a:spcAft>
            <a:buChar char="••"/>
          </a:pPr>
          <a:r>
            <a:rPr lang="pl-PL" sz="1600" b="0" i="0" kern="1200" dirty="0" smtClean="0">
              <a:solidFill>
                <a:schemeClr val="tx1"/>
              </a:solidFill>
            </a:rPr>
            <a:t>Projekty badawczo-rozwojowe; </a:t>
          </a:r>
          <a:endParaRPr lang="pl-PL" sz="1600" b="0"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Bony na innowacje;</a:t>
          </a:r>
          <a:endParaRPr lang="pl-PL" sz="1600" b="0"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Tworzenie lub rozwój zaplecza badawczo-rozwojowego; </a:t>
          </a:r>
        </a:p>
        <a:p>
          <a:pPr marL="171450" lvl="1" indent="-171450" algn="l" defTabSz="711200">
            <a:lnSpc>
              <a:spcPct val="90000"/>
            </a:lnSpc>
            <a:spcBef>
              <a:spcPct val="0"/>
            </a:spcBef>
            <a:spcAft>
              <a:spcPct val="15000"/>
            </a:spcAft>
            <a:buChar char="••"/>
          </a:pPr>
          <a:r>
            <a:rPr lang="pl-PL" sz="1600" b="0" i="0" kern="1200" dirty="0" smtClean="0">
              <a:solidFill>
                <a:schemeClr val="tx1"/>
              </a:solidFill>
            </a:rPr>
            <a:t>Proces eksperymentowania i poszukiwania nisz rozwojowych </a:t>
          </a:r>
          <a:br>
            <a:rPr lang="pl-PL" sz="1600" b="0" i="0" kern="1200" dirty="0" smtClean="0">
              <a:solidFill>
                <a:schemeClr val="tx1"/>
              </a:solidFill>
            </a:rPr>
          </a:br>
          <a:r>
            <a:rPr lang="pl-PL" sz="1600" b="0" i="0" kern="1200" dirty="0" smtClean="0">
              <a:solidFill>
                <a:schemeClr val="tx1"/>
              </a:solidFill>
            </a:rPr>
            <a:t>i innowacyjnych; </a:t>
          </a:r>
        </a:p>
        <a:p>
          <a:pPr marL="171450" lvl="1" indent="-171450" algn="l" defTabSz="711200">
            <a:lnSpc>
              <a:spcPct val="90000"/>
            </a:lnSpc>
            <a:spcBef>
              <a:spcPct val="0"/>
            </a:spcBef>
            <a:spcAft>
              <a:spcPct val="15000"/>
            </a:spcAft>
            <a:buChar char="••"/>
          </a:pPr>
          <a:r>
            <a:rPr lang="pl-PL" sz="1600" b="0" i="0" kern="1200" dirty="0" smtClean="0">
              <a:solidFill>
                <a:schemeClr val="tx1"/>
              </a:solidFill>
            </a:rPr>
            <a:t>Rozwój regionalnego systemu innowacji, zapewniającego warunki </a:t>
          </a:r>
          <a:br>
            <a:rPr lang="pl-PL" sz="1600" b="0" i="0" kern="1200" dirty="0" smtClean="0">
              <a:solidFill>
                <a:schemeClr val="tx1"/>
              </a:solidFill>
            </a:rPr>
          </a:br>
          <a:r>
            <a:rPr lang="pl-PL" sz="1600" b="0" i="0" kern="1200" dirty="0" smtClean="0">
              <a:solidFill>
                <a:schemeClr val="tx1"/>
              </a:solidFill>
            </a:rPr>
            <a:t>do oddolnego procesu definiowania potrzeb i współpracy przedsiębiorstw </a:t>
          </a:r>
          <a:br>
            <a:rPr lang="pl-PL" sz="1600" b="0" i="0" kern="1200" dirty="0" smtClean="0">
              <a:solidFill>
                <a:schemeClr val="tx1"/>
              </a:solidFill>
            </a:rPr>
          </a:br>
          <a:r>
            <a:rPr lang="pl-PL" sz="1600" b="0" i="0" kern="1200" dirty="0" smtClean="0">
              <a:solidFill>
                <a:schemeClr val="tx1"/>
              </a:solidFill>
            </a:rPr>
            <a:t>z jednostkami naukowymi w obszarach inteligentnej specjalizacji w oparciu </a:t>
          </a:r>
          <a:br>
            <a:rPr lang="pl-PL" sz="1600" b="0" i="0" kern="1200" dirty="0" smtClean="0">
              <a:solidFill>
                <a:schemeClr val="tx1"/>
              </a:solidFill>
            </a:rPr>
          </a:br>
          <a:r>
            <a:rPr lang="pl-PL" sz="1600" b="0" i="0" kern="1200" dirty="0" smtClean="0">
              <a:solidFill>
                <a:schemeClr val="tx1"/>
              </a:solidFill>
            </a:rPr>
            <a:t>o Regionalną Strategię Innowacji dla Mazowsza. </a:t>
          </a:r>
        </a:p>
      </dsp:txBody>
      <dsp:txXfrm>
        <a:off x="2304472" y="1582202"/>
        <a:ext cx="6554519" cy="3206699"/>
      </dsp:txXfrm>
    </dsp:sp>
    <dsp:sp modelId="{C5356E2F-1B74-4C30-92A7-F0D2BC745A09}">
      <dsp:nvSpPr>
        <dsp:cNvPr id="0" name=""/>
        <dsp:cNvSpPr/>
      </dsp:nvSpPr>
      <dsp:spPr>
        <a:xfrm>
          <a:off x="503528" y="1784512"/>
          <a:ext cx="1771798" cy="262271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4B1890-5CD1-4FCC-8E16-73B8391C994C}">
      <dsp:nvSpPr>
        <dsp:cNvPr id="0" name=""/>
        <dsp:cNvSpPr/>
      </dsp:nvSpPr>
      <dsp:spPr>
        <a:xfrm>
          <a:off x="0" y="0"/>
          <a:ext cx="8801992" cy="122693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Typ projektu:</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Projekty badawczo-rozwojowe </a:t>
          </a:r>
          <a:endParaRPr lang="pl-PL" sz="1600" b="0" i="0" kern="1200" dirty="0">
            <a:solidFill>
              <a:schemeClr val="tx1"/>
            </a:solidFill>
          </a:endParaRPr>
        </a:p>
      </dsp:txBody>
      <dsp:txXfrm>
        <a:off x="2156681" y="0"/>
        <a:ext cx="6645310" cy="1226932"/>
      </dsp:txXfrm>
    </dsp:sp>
    <dsp:sp modelId="{B677A3B6-0ED4-4C5D-BBEC-C6F880FF658E}">
      <dsp:nvSpPr>
        <dsp:cNvPr id="0" name=""/>
        <dsp:cNvSpPr/>
      </dsp:nvSpPr>
      <dsp:spPr>
        <a:xfrm>
          <a:off x="559806" y="124690"/>
          <a:ext cx="839815" cy="98934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6DBC39-AA7B-422C-9F69-6D14DDF6BC68}">
      <dsp:nvSpPr>
        <dsp:cNvPr id="0" name=""/>
        <dsp:cNvSpPr/>
      </dsp:nvSpPr>
      <dsp:spPr>
        <a:xfrm>
          <a:off x="0" y="1393926"/>
          <a:ext cx="8801992" cy="401121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pl-PL" sz="1300" b="0" i="0" kern="1200" dirty="0" smtClean="0">
              <a:solidFill>
                <a:schemeClr val="tx1"/>
              </a:solidFill>
              <a:latin typeface="+mn-lt"/>
            </a:rPr>
            <a:t>Wsparcie obejmować będzie fazę badań przemysłowych oraz prac rozwojowych, kończąc </a:t>
          </a:r>
          <a:br>
            <a:rPr lang="pl-PL" sz="1300" b="0" i="0" kern="1200" dirty="0" smtClean="0">
              <a:solidFill>
                <a:schemeClr val="tx1"/>
              </a:solidFill>
              <a:latin typeface="+mn-lt"/>
            </a:rPr>
          </a:br>
          <a:r>
            <a:rPr lang="pl-PL" sz="1300" b="0" i="0" kern="1200" dirty="0" smtClean="0">
              <a:solidFill>
                <a:schemeClr val="tx1"/>
              </a:solidFill>
              <a:latin typeface="+mn-lt"/>
            </a:rPr>
            <a:t>na tzw. pierwszej produkcji – cały proces powstania innowacji lub jego wybrane elementy, prowadzony samodzielnie przez przedsiębiorcę lub we współpracy z jednostką naukową.</a:t>
          </a:r>
        </a:p>
        <a:p>
          <a:pPr lvl="0" algn="l" defTabSz="577850">
            <a:lnSpc>
              <a:spcPct val="90000"/>
            </a:lnSpc>
            <a:spcBef>
              <a:spcPct val="0"/>
            </a:spcBef>
            <a:spcAft>
              <a:spcPct val="35000"/>
            </a:spcAft>
          </a:pPr>
          <a:r>
            <a:rPr lang="pl-PL" sz="1300" b="0" i="0" kern="1200" dirty="0" smtClean="0">
              <a:solidFill>
                <a:schemeClr val="tx1"/>
              </a:solidFill>
              <a:latin typeface="+mn-lt"/>
            </a:rPr>
            <a:t>Pierwsza produkcja oznacza pierwsze wdrożenie przemysłowe odnoszące się do zwiększenia skali obiektów pilotażowych lub do pierwszych w swoim rodzaju urządzeń i obiektów, obejmujących kroki następujące po uruchomieniu linii pilotażowej, w ramach której zawarta jest faza testowania, ale nie produkcja masowa lub działalność handlowa.</a:t>
          </a:r>
        </a:p>
        <a:p>
          <a:pPr lvl="0" algn="l" defTabSz="577850">
            <a:lnSpc>
              <a:spcPct val="90000"/>
            </a:lnSpc>
            <a:spcBef>
              <a:spcPct val="0"/>
            </a:spcBef>
            <a:spcAft>
              <a:spcPct val="35000"/>
            </a:spcAft>
          </a:pPr>
          <a:r>
            <a:rPr lang="pl-PL" sz="1300" b="0" i="0" kern="1200" dirty="0" smtClean="0">
              <a:solidFill>
                <a:schemeClr val="tx1"/>
              </a:solidFill>
              <a:latin typeface="+mn-lt"/>
            </a:rPr>
            <a:t>Wsparciem może zostać objęty także rozwój technologii (opracowanej przez przedsiębiorcę </a:t>
          </a:r>
          <a:br>
            <a:rPr lang="pl-PL" sz="1300" b="0" i="0" kern="1200" dirty="0" smtClean="0">
              <a:solidFill>
                <a:schemeClr val="tx1"/>
              </a:solidFill>
              <a:latin typeface="+mn-lt"/>
            </a:rPr>
          </a:br>
          <a:r>
            <a:rPr lang="pl-PL" sz="1300" b="0" i="0" kern="1200" dirty="0" smtClean="0">
              <a:solidFill>
                <a:schemeClr val="tx1"/>
              </a:solidFill>
              <a:latin typeface="+mn-lt"/>
            </a:rPr>
            <a:t>lub nabytej), która nie została jeszcze skomercjalizowana i wykorzystana w działalności gospodarczej, przy czym finansowanie obejmie w szczególności koszty przeprowadzenia kolejnych etapów prac badawczo-rozwojowych uzupełniających lub dostosowujących technologię </a:t>
          </a:r>
          <a:br>
            <a:rPr lang="pl-PL" sz="1300" b="0" i="0" kern="1200" dirty="0" smtClean="0">
              <a:solidFill>
                <a:schemeClr val="tx1"/>
              </a:solidFill>
              <a:latin typeface="+mn-lt"/>
            </a:rPr>
          </a:br>
          <a:r>
            <a:rPr lang="pl-PL" sz="1300" b="0" i="0" kern="1200" dirty="0" smtClean="0">
              <a:solidFill>
                <a:schemeClr val="tx1"/>
              </a:solidFill>
              <a:latin typeface="+mn-lt"/>
            </a:rPr>
            <a:t>do specyfiki przedsiębiorstwa.</a:t>
          </a:r>
        </a:p>
        <a:p>
          <a:pPr lvl="0" algn="l" defTabSz="577850">
            <a:lnSpc>
              <a:spcPct val="90000"/>
            </a:lnSpc>
            <a:spcBef>
              <a:spcPct val="0"/>
            </a:spcBef>
            <a:spcAft>
              <a:spcPct val="35000"/>
            </a:spcAft>
          </a:pPr>
          <a:r>
            <a:rPr lang="pl-PL" sz="1300" b="0" i="0" kern="1200" dirty="0" smtClean="0">
              <a:solidFill>
                <a:schemeClr val="tx1"/>
              </a:solidFill>
              <a:latin typeface="+mn-lt"/>
            </a:rPr>
            <a:t>W ramach projektu badawczo-rozwojowego wsparcie może objąć także :</a:t>
          </a:r>
        </a:p>
        <a:p>
          <a:pPr lvl="0" algn="l" defTabSz="577850">
            <a:lnSpc>
              <a:spcPct val="90000"/>
            </a:lnSpc>
            <a:spcBef>
              <a:spcPct val="0"/>
            </a:spcBef>
            <a:spcAft>
              <a:spcPct val="35000"/>
            </a:spcAft>
          </a:pPr>
          <a:r>
            <a:rPr lang="pl-PL" sz="1300" b="0" i="0" kern="1200" dirty="0" smtClean="0">
              <a:solidFill>
                <a:schemeClr val="tx1"/>
              </a:solidFill>
              <a:latin typeface="+mn-lt"/>
            </a:rPr>
            <a:t>- zakup infrastruktury badawczej przedsiębiorcy, niezbędnej do przeprowadzenia zaplanowanych prac </a:t>
          </a:r>
          <a:r>
            <a:rPr lang="pl-PL" sz="1300" b="0" i="0" kern="1200" dirty="0" err="1" smtClean="0">
              <a:solidFill>
                <a:schemeClr val="tx1"/>
              </a:solidFill>
              <a:latin typeface="+mn-lt"/>
            </a:rPr>
            <a:t>B+R</a:t>
          </a:r>
          <a:r>
            <a:rPr lang="pl-PL" sz="1300" b="0" i="0" kern="1200" dirty="0" smtClean="0">
              <a:solidFill>
                <a:schemeClr val="tx1"/>
              </a:solidFill>
              <a:latin typeface="+mn-lt"/>
            </a:rPr>
            <a:t>;</a:t>
          </a:r>
        </a:p>
        <a:p>
          <a:pPr lvl="0" algn="l" defTabSz="577850">
            <a:lnSpc>
              <a:spcPct val="90000"/>
            </a:lnSpc>
            <a:spcBef>
              <a:spcPct val="0"/>
            </a:spcBef>
            <a:spcAft>
              <a:spcPct val="35000"/>
            </a:spcAft>
          </a:pPr>
          <a:r>
            <a:rPr lang="pl-PL" sz="1300" b="0" i="0" kern="1200" dirty="0" smtClean="0">
              <a:solidFill>
                <a:schemeClr val="tx1"/>
              </a:solidFill>
              <a:latin typeface="+mn-lt"/>
            </a:rPr>
            <a:t>- uzyskanie ochrony prawa własności przemysłowej oraz realizacja ochrony własności przemysłowej, a także prowadzenie analiz czystości patentowej, które są niezbędne dla skutecznej komercjalizacji technologii. Uzyskanie ochrony prawa własności przemysłowej nie stanowi obowiązkowego elementu projektu.</a:t>
          </a:r>
        </a:p>
      </dsp:txBody>
      <dsp:txXfrm>
        <a:off x="2156681" y="1393926"/>
        <a:ext cx="6645310" cy="4011219"/>
      </dsp:txXfrm>
    </dsp:sp>
    <dsp:sp modelId="{C5356E2F-1B74-4C30-92A7-F0D2BC745A09}">
      <dsp:nvSpPr>
        <dsp:cNvPr id="0" name=""/>
        <dsp:cNvSpPr/>
      </dsp:nvSpPr>
      <dsp:spPr>
        <a:xfrm>
          <a:off x="167149" y="1946983"/>
          <a:ext cx="1844862" cy="25425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4B1890-5CD1-4FCC-8E16-73B8391C994C}">
      <dsp:nvSpPr>
        <dsp:cNvPr id="0" name=""/>
        <dsp:cNvSpPr/>
      </dsp:nvSpPr>
      <dsp:spPr>
        <a:xfrm>
          <a:off x="0" y="0"/>
          <a:ext cx="8801992" cy="14433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Typ projektu:</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Bony na innowacje</a:t>
          </a:r>
          <a:endParaRPr lang="pl-PL" sz="1600" b="0" i="0" kern="1200" dirty="0">
            <a:solidFill>
              <a:schemeClr val="tx1"/>
            </a:solidFill>
          </a:endParaRPr>
        </a:p>
      </dsp:txBody>
      <dsp:txXfrm>
        <a:off x="2226581" y="0"/>
        <a:ext cx="6575410" cy="1443350"/>
      </dsp:txXfrm>
    </dsp:sp>
    <dsp:sp modelId="{B677A3B6-0ED4-4C5D-BBEC-C6F880FF658E}">
      <dsp:nvSpPr>
        <dsp:cNvPr id="0" name=""/>
        <dsp:cNvSpPr/>
      </dsp:nvSpPr>
      <dsp:spPr>
        <a:xfrm>
          <a:off x="629706" y="146684"/>
          <a:ext cx="839815" cy="11638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6DBC39-AA7B-422C-9F69-6D14DDF6BC68}">
      <dsp:nvSpPr>
        <dsp:cNvPr id="0" name=""/>
        <dsp:cNvSpPr/>
      </dsp:nvSpPr>
      <dsp:spPr>
        <a:xfrm>
          <a:off x="0" y="1620220"/>
          <a:ext cx="8801992" cy="37261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dirty="0" smtClean="0">
              <a:solidFill>
                <a:schemeClr val="tx1"/>
              </a:solidFill>
              <a:latin typeface="+mn-lt"/>
            </a:rPr>
            <a:t>Wsparcie obejmie przedsięwzięcia polegające na realizacji prac badawczych określonych przez przedsiębiorcę, we współpracy z instytucją naukową, związanych z opracowaniem lub rozwojem nowego lub ulepszonego produktu, usługi lub zmian procesowych, w tym także usług z zakresu wzornictwa.</a:t>
          </a:r>
        </a:p>
        <a:p>
          <a:pPr lvl="0" algn="l" defTabSz="711200">
            <a:lnSpc>
              <a:spcPct val="90000"/>
            </a:lnSpc>
            <a:spcBef>
              <a:spcPct val="0"/>
            </a:spcBef>
            <a:spcAft>
              <a:spcPct val="35000"/>
            </a:spcAft>
          </a:pPr>
          <a:endParaRPr lang="pl-PL" sz="1600" b="0" i="0" kern="1200" dirty="0" smtClean="0">
            <a:solidFill>
              <a:schemeClr val="tx1"/>
            </a:solidFill>
            <a:latin typeface="+mn-lt"/>
          </a:endParaRPr>
        </a:p>
        <a:p>
          <a:pPr lvl="0" algn="l" defTabSz="711200">
            <a:lnSpc>
              <a:spcPct val="90000"/>
            </a:lnSpc>
            <a:spcBef>
              <a:spcPct val="0"/>
            </a:spcBef>
            <a:spcAft>
              <a:spcPct val="35000"/>
            </a:spcAft>
          </a:pPr>
          <a:endParaRPr lang="pl-PL" sz="1600" b="0" i="0" kern="1200" dirty="0" smtClean="0">
            <a:solidFill>
              <a:schemeClr val="tx1"/>
            </a:solidFill>
            <a:latin typeface="+mn-lt"/>
          </a:endParaRPr>
        </a:p>
        <a:p>
          <a:pPr lvl="0" algn="l" defTabSz="711200">
            <a:lnSpc>
              <a:spcPct val="90000"/>
            </a:lnSpc>
            <a:spcBef>
              <a:spcPct val="0"/>
            </a:spcBef>
            <a:spcAft>
              <a:spcPct val="35000"/>
            </a:spcAft>
          </a:pPr>
          <a:endParaRPr lang="pl-PL" sz="1600" b="0" i="0" kern="1200" dirty="0" smtClean="0">
            <a:solidFill>
              <a:schemeClr val="tx1"/>
            </a:solidFill>
            <a:latin typeface="+mn-lt"/>
          </a:endParaRPr>
        </a:p>
      </dsp:txBody>
      <dsp:txXfrm>
        <a:off x="2226581" y="1620220"/>
        <a:ext cx="6575410" cy="3726110"/>
      </dsp:txXfrm>
    </dsp:sp>
    <dsp:sp modelId="{C5356E2F-1B74-4C30-92A7-F0D2BC745A09}">
      <dsp:nvSpPr>
        <dsp:cNvPr id="0" name=""/>
        <dsp:cNvSpPr/>
      </dsp:nvSpPr>
      <dsp:spPr>
        <a:xfrm>
          <a:off x="237049" y="1794087"/>
          <a:ext cx="1844862" cy="29909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4B1890-5CD1-4FCC-8E16-73B8391C994C}">
      <dsp:nvSpPr>
        <dsp:cNvPr id="0" name=""/>
        <dsp:cNvSpPr/>
      </dsp:nvSpPr>
      <dsp:spPr>
        <a:xfrm>
          <a:off x="0" y="0"/>
          <a:ext cx="8801992" cy="14433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Typ projektu:</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Tworzenie lub rozwój zaplecza badawczo-rozwojowego</a:t>
          </a:r>
          <a:endParaRPr lang="pl-PL" sz="1600" b="0" i="0" kern="1200" dirty="0">
            <a:solidFill>
              <a:schemeClr val="tx1"/>
            </a:solidFill>
          </a:endParaRPr>
        </a:p>
      </dsp:txBody>
      <dsp:txXfrm>
        <a:off x="2226581" y="0"/>
        <a:ext cx="6575410" cy="1443350"/>
      </dsp:txXfrm>
    </dsp:sp>
    <dsp:sp modelId="{B677A3B6-0ED4-4C5D-BBEC-C6F880FF658E}">
      <dsp:nvSpPr>
        <dsp:cNvPr id="0" name=""/>
        <dsp:cNvSpPr/>
      </dsp:nvSpPr>
      <dsp:spPr>
        <a:xfrm>
          <a:off x="629706" y="146684"/>
          <a:ext cx="839815" cy="11638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6DBC39-AA7B-422C-9F69-6D14DDF6BC68}">
      <dsp:nvSpPr>
        <dsp:cNvPr id="0" name=""/>
        <dsp:cNvSpPr/>
      </dsp:nvSpPr>
      <dsp:spPr>
        <a:xfrm>
          <a:off x="0" y="1620220"/>
          <a:ext cx="8801992" cy="37261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dirty="0" smtClean="0">
              <a:solidFill>
                <a:schemeClr val="tx1"/>
              </a:solidFill>
              <a:latin typeface="+mn-lt"/>
            </a:rPr>
            <a:t>Wsparcie obejmuje inwestycje w aparaturę, sprzęt, technologie i inną niezbędną infrastrukturę służącą prowadzeniu prac </a:t>
          </a:r>
          <a:r>
            <a:rPr lang="pl-PL" sz="1600" b="0" i="0" kern="1200" dirty="0" err="1" smtClean="0">
              <a:solidFill>
                <a:schemeClr val="tx1"/>
              </a:solidFill>
              <a:latin typeface="+mn-lt"/>
            </a:rPr>
            <a:t>B+R</a:t>
          </a:r>
          <a:r>
            <a:rPr lang="pl-PL" sz="1600" b="0" i="0" kern="1200" dirty="0" smtClean="0">
              <a:solidFill>
                <a:schemeClr val="tx1"/>
              </a:solidFill>
              <a:latin typeface="+mn-lt"/>
            </a:rPr>
            <a:t> i tworzeniu innowacyjnych produktów i usług; stworzenie i rozwój w przedsiębiorstwach działów </a:t>
          </a:r>
          <a:r>
            <a:rPr lang="pl-PL" sz="1600" b="0" i="0" kern="1200" dirty="0" err="1" smtClean="0">
              <a:solidFill>
                <a:schemeClr val="tx1"/>
              </a:solidFill>
              <a:latin typeface="+mn-lt"/>
            </a:rPr>
            <a:t>B+R</a:t>
          </a:r>
          <a:r>
            <a:rPr lang="pl-PL" sz="1600" b="0" i="0" kern="1200" dirty="0" smtClean="0">
              <a:solidFill>
                <a:schemeClr val="tx1"/>
              </a:solidFill>
              <a:latin typeface="+mn-lt"/>
            </a:rPr>
            <a:t>, laboratoriów lub centrów badawczo-rozwojowych.</a:t>
          </a:r>
        </a:p>
        <a:p>
          <a:pPr lvl="0" algn="l" defTabSz="711200">
            <a:lnSpc>
              <a:spcPct val="90000"/>
            </a:lnSpc>
            <a:spcBef>
              <a:spcPct val="0"/>
            </a:spcBef>
            <a:spcAft>
              <a:spcPct val="35000"/>
            </a:spcAft>
          </a:pPr>
          <a:r>
            <a:rPr lang="pl-PL" sz="1600" b="0" i="0" kern="1200" dirty="0" smtClean="0">
              <a:solidFill>
                <a:schemeClr val="tx1"/>
              </a:solidFill>
              <a:latin typeface="+mn-lt"/>
            </a:rPr>
            <a:t>Warunkiem wsparcia infrastruktury badawczo-rozwojowej w przedsiębiorstwa jest przedstawienie planów dotyczących prac </a:t>
          </a:r>
          <a:r>
            <a:rPr lang="pl-PL" sz="1600" b="0" i="0" kern="1200" dirty="0" err="1" smtClean="0">
              <a:solidFill>
                <a:schemeClr val="tx1"/>
              </a:solidFill>
              <a:latin typeface="+mn-lt"/>
            </a:rPr>
            <a:t>B+R</a:t>
          </a:r>
          <a:r>
            <a:rPr lang="pl-PL" sz="1600" b="0" i="0" kern="1200" dirty="0" smtClean="0">
              <a:solidFill>
                <a:schemeClr val="tx1"/>
              </a:solidFill>
              <a:latin typeface="+mn-lt"/>
            </a:rPr>
            <a:t>.</a:t>
          </a:r>
        </a:p>
        <a:p>
          <a:pPr lvl="0" algn="l" defTabSz="711200">
            <a:lnSpc>
              <a:spcPct val="90000"/>
            </a:lnSpc>
            <a:spcBef>
              <a:spcPct val="0"/>
            </a:spcBef>
            <a:spcAft>
              <a:spcPct val="35000"/>
            </a:spcAft>
          </a:pPr>
          <a:r>
            <a:rPr lang="pl-PL" sz="1600" b="0" i="0" kern="1200" dirty="0" smtClean="0">
              <a:solidFill>
                <a:schemeClr val="tx1"/>
              </a:solidFill>
              <a:latin typeface="+mn-lt"/>
            </a:rPr>
            <a:t>Przedsięwzięcia w ramach wyżej wymienionych typów projektów (1-3) będą mogły uzyskać wsparcie jedynie w przypadku zgodności z obszarami inteligentnej specjalizacji regionu określonymi w Regionalnej Strategii Innowacji dla Mazowsza do 2020 roku.</a:t>
          </a:r>
        </a:p>
      </dsp:txBody>
      <dsp:txXfrm>
        <a:off x="2226581" y="1620220"/>
        <a:ext cx="6575410" cy="3726110"/>
      </dsp:txXfrm>
    </dsp:sp>
    <dsp:sp modelId="{C5356E2F-1B74-4C30-92A7-F0D2BC745A09}">
      <dsp:nvSpPr>
        <dsp:cNvPr id="0" name=""/>
        <dsp:cNvSpPr/>
      </dsp:nvSpPr>
      <dsp:spPr>
        <a:xfrm>
          <a:off x="237049" y="1794087"/>
          <a:ext cx="1844862" cy="29909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4B1890-5CD1-4FCC-8E16-73B8391C994C}">
      <dsp:nvSpPr>
        <dsp:cNvPr id="0" name=""/>
        <dsp:cNvSpPr/>
      </dsp:nvSpPr>
      <dsp:spPr>
        <a:xfrm>
          <a:off x="0" y="0"/>
          <a:ext cx="8801992" cy="14433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Typ projektu:</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Proces eksperymentowania i poszukiwania nisz rozwojowych </a:t>
          </a:r>
          <a:br>
            <a:rPr lang="pl-PL" sz="1600" b="0" i="0" kern="1200" dirty="0" smtClean="0">
              <a:solidFill>
                <a:schemeClr val="tx1"/>
              </a:solidFill>
            </a:rPr>
          </a:br>
          <a:r>
            <a:rPr lang="pl-PL" sz="1600" b="0" i="0" kern="1200" dirty="0" smtClean="0">
              <a:solidFill>
                <a:schemeClr val="tx1"/>
              </a:solidFill>
            </a:rPr>
            <a:t>i innowacyjnych </a:t>
          </a:r>
          <a:endParaRPr lang="pl-PL" sz="1600" b="0" i="0" kern="1200" dirty="0">
            <a:solidFill>
              <a:schemeClr val="tx1"/>
            </a:solidFill>
          </a:endParaRPr>
        </a:p>
      </dsp:txBody>
      <dsp:txXfrm>
        <a:off x="2226581" y="0"/>
        <a:ext cx="6575410" cy="1443350"/>
      </dsp:txXfrm>
    </dsp:sp>
    <dsp:sp modelId="{B677A3B6-0ED4-4C5D-BBEC-C6F880FF658E}">
      <dsp:nvSpPr>
        <dsp:cNvPr id="0" name=""/>
        <dsp:cNvSpPr/>
      </dsp:nvSpPr>
      <dsp:spPr>
        <a:xfrm>
          <a:off x="629706" y="146684"/>
          <a:ext cx="839815" cy="11638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6DBC39-AA7B-422C-9F69-6D14DDF6BC68}">
      <dsp:nvSpPr>
        <dsp:cNvPr id="0" name=""/>
        <dsp:cNvSpPr/>
      </dsp:nvSpPr>
      <dsp:spPr>
        <a:xfrm>
          <a:off x="0" y="1595279"/>
          <a:ext cx="8801992" cy="37261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dirty="0" smtClean="0">
              <a:solidFill>
                <a:schemeClr val="tx1"/>
              </a:solidFill>
              <a:latin typeface="+mn-lt"/>
            </a:rPr>
            <a:t>Wsparcie obejmuje projekty badawczo-rozwojowe przedsiębiorstw </a:t>
          </a:r>
          <a:br>
            <a:rPr lang="pl-PL" sz="1600" b="0" i="0" kern="1200" dirty="0" smtClean="0">
              <a:solidFill>
                <a:schemeClr val="tx1"/>
              </a:solidFill>
              <a:latin typeface="+mn-lt"/>
            </a:rPr>
          </a:br>
          <a:r>
            <a:rPr lang="pl-PL" sz="1600" b="0" i="0" kern="1200" dirty="0" smtClean="0">
              <a:solidFill>
                <a:schemeClr val="tx1"/>
              </a:solidFill>
              <a:latin typeface="+mn-lt"/>
            </a:rPr>
            <a:t>w obszarach innych niż inteligentne specjalizacje regionu, z wyłączeniem przedsięwzięć mających na celu rozwój istniejącej technologii. </a:t>
          </a:r>
        </a:p>
        <a:p>
          <a:pPr lvl="0" algn="l" defTabSz="711200">
            <a:lnSpc>
              <a:spcPct val="90000"/>
            </a:lnSpc>
            <a:spcBef>
              <a:spcPct val="0"/>
            </a:spcBef>
            <a:spcAft>
              <a:spcPct val="35000"/>
            </a:spcAft>
          </a:pPr>
          <a:r>
            <a:rPr lang="pl-PL" sz="1600" b="0" i="0" kern="1200" dirty="0" smtClean="0">
              <a:solidFill>
                <a:schemeClr val="tx1"/>
              </a:solidFill>
              <a:latin typeface="+mn-lt"/>
            </a:rPr>
            <a:t>K</a:t>
          </a:r>
          <a:r>
            <a:rPr lang="pl-PL" sz="1600" b="0" i="0" kern="1200" dirty="0" smtClean="0">
              <a:solidFill>
                <a:schemeClr val="tx1"/>
              </a:solidFill>
            </a:rPr>
            <a:t>onkursy związane z wyłanianiem nowych inteligentnych specjalizacji.</a:t>
          </a:r>
        </a:p>
        <a:p>
          <a:pPr lvl="0" algn="l" defTabSz="711200">
            <a:lnSpc>
              <a:spcPct val="90000"/>
            </a:lnSpc>
            <a:spcBef>
              <a:spcPct val="0"/>
            </a:spcBef>
            <a:spcAft>
              <a:spcPct val="35000"/>
            </a:spcAft>
          </a:pPr>
          <a:endParaRPr lang="pl-PL" sz="1600" b="0" i="0" kern="1200" dirty="0" smtClean="0">
            <a:solidFill>
              <a:schemeClr val="tx1"/>
            </a:solidFill>
            <a:latin typeface="+mn-lt"/>
          </a:endParaRPr>
        </a:p>
        <a:p>
          <a:pPr lvl="0" algn="l" defTabSz="711200">
            <a:lnSpc>
              <a:spcPct val="90000"/>
            </a:lnSpc>
            <a:spcBef>
              <a:spcPct val="0"/>
            </a:spcBef>
            <a:spcAft>
              <a:spcPct val="35000"/>
            </a:spcAft>
          </a:pPr>
          <a:endParaRPr lang="pl-PL" sz="1600" b="0" i="0" kern="1200" dirty="0" smtClean="0">
            <a:solidFill>
              <a:schemeClr val="tx1"/>
            </a:solidFill>
            <a:latin typeface="+mn-lt"/>
          </a:endParaRPr>
        </a:p>
      </dsp:txBody>
      <dsp:txXfrm>
        <a:off x="2226581" y="1595279"/>
        <a:ext cx="6575410" cy="3726110"/>
      </dsp:txXfrm>
    </dsp:sp>
    <dsp:sp modelId="{C5356E2F-1B74-4C30-92A7-F0D2BC745A09}">
      <dsp:nvSpPr>
        <dsp:cNvPr id="0" name=""/>
        <dsp:cNvSpPr/>
      </dsp:nvSpPr>
      <dsp:spPr>
        <a:xfrm>
          <a:off x="237049" y="1794087"/>
          <a:ext cx="1844862" cy="29909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4B1890-5CD1-4FCC-8E16-73B8391C994C}">
      <dsp:nvSpPr>
        <dsp:cNvPr id="0" name=""/>
        <dsp:cNvSpPr/>
      </dsp:nvSpPr>
      <dsp:spPr>
        <a:xfrm>
          <a:off x="0" y="0"/>
          <a:ext cx="8801992" cy="14433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Typ projektu:</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Rozwój regionalnego systemu innowacji</a:t>
          </a:r>
          <a:endParaRPr lang="pl-PL" sz="1600" b="0" i="0" kern="1200" dirty="0">
            <a:solidFill>
              <a:schemeClr val="tx1"/>
            </a:solidFill>
          </a:endParaRPr>
        </a:p>
      </dsp:txBody>
      <dsp:txXfrm>
        <a:off x="2226581" y="0"/>
        <a:ext cx="6575410" cy="1443350"/>
      </dsp:txXfrm>
    </dsp:sp>
    <dsp:sp modelId="{B677A3B6-0ED4-4C5D-BBEC-C6F880FF658E}">
      <dsp:nvSpPr>
        <dsp:cNvPr id="0" name=""/>
        <dsp:cNvSpPr/>
      </dsp:nvSpPr>
      <dsp:spPr>
        <a:xfrm>
          <a:off x="629706" y="146684"/>
          <a:ext cx="839815" cy="116385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6DBC39-AA7B-422C-9F69-6D14DDF6BC68}">
      <dsp:nvSpPr>
        <dsp:cNvPr id="0" name=""/>
        <dsp:cNvSpPr/>
      </dsp:nvSpPr>
      <dsp:spPr>
        <a:xfrm>
          <a:off x="0" y="1595279"/>
          <a:ext cx="8801992" cy="372611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0" i="0" kern="1200" dirty="0" smtClean="0">
              <a:solidFill>
                <a:schemeClr val="tx1"/>
              </a:solidFill>
              <a:latin typeface="+mn-lt"/>
            </a:rPr>
            <a:t>Wsparcie obejmuje przedsięwzięcia zapewniające warunki do oddolnego procesu definiowania potrzeb i współpracy przedsiębiorstw z jednostkami naukowymi </a:t>
          </a:r>
          <a:br>
            <a:rPr lang="pl-PL" sz="1400" b="0" i="0" kern="1200" dirty="0" smtClean="0">
              <a:solidFill>
                <a:schemeClr val="tx1"/>
              </a:solidFill>
              <a:latin typeface="+mn-lt"/>
            </a:rPr>
          </a:br>
          <a:r>
            <a:rPr lang="pl-PL" sz="1400" b="0" i="0" kern="1200" dirty="0" smtClean="0">
              <a:solidFill>
                <a:schemeClr val="tx1"/>
              </a:solidFill>
              <a:latin typeface="+mn-lt"/>
            </a:rPr>
            <a:t>w obszarach inteligentnej specjalizacji w oparciu o Regionalną Strategię Innowacji </a:t>
          </a:r>
          <a:br>
            <a:rPr lang="pl-PL" sz="1400" b="0" i="0" kern="1200" dirty="0" smtClean="0">
              <a:solidFill>
                <a:schemeClr val="tx1"/>
              </a:solidFill>
              <a:latin typeface="+mn-lt"/>
            </a:rPr>
          </a:br>
          <a:r>
            <a:rPr lang="pl-PL" sz="1400" b="0" i="0" kern="1200" dirty="0" smtClean="0">
              <a:solidFill>
                <a:schemeClr val="tx1"/>
              </a:solidFill>
              <a:latin typeface="+mn-lt"/>
            </a:rPr>
            <a:t>dla Mazowsza do 2020 roku, stanowiące uzupełnienie aktywności dotyczących procesu przedsiębiorczego odkrywania i monitorowania inteligentnej specjalizacji. Wsparciem zostaną objęte działania:</a:t>
          </a:r>
        </a:p>
        <a:p>
          <a:pPr lvl="0" algn="l" defTabSz="622300">
            <a:lnSpc>
              <a:spcPct val="90000"/>
            </a:lnSpc>
            <a:spcBef>
              <a:spcPct val="0"/>
            </a:spcBef>
            <a:spcAft>
              <a:spcPct val="35000"/>
            </a:spcAft>
          </a:pPr>
          <a:r>
            <a:rPr lang="pl-PL" sz="1400" b="0" i="0" kern="1200" dirty="0" smtClean="0">
              <a:solidFill>
                <a:schemeClr val="tx1"/>
              </a:solidFill>
              <a:latin typeface="+mn-lt"/>
            </a:rPr>
            <a:t>- w zakresie określania innowacyjnych możliwości biznesowych przedsiębiorstw </a:t>
          </a:r>
          <a:br>
            <a:rPr lang="pl-PL" sz="1400" b="0" i="0" kern="1200" dirty="0" smtClean="0">
              <a:solidFill>
                <a:schemeClr val="tx1"/>
              </a:solidFill>
              <a:latin typeface="+mn-lt"/>
            </a:rPr>
          </a:br>
          <a:r>
            <a:rPr lang="pl-PL" sz="1400" b="0" i="0" kern="1200" dirty="0" smtClean="0">
              <a:solidFill>
                <a:schemeClr val="tx1"/>
              </a:solidFill>
              <a:latin typeface="+mn-lt"/>
            </a:rPr>
            <a:t>z udziałem animatorów i brokerów, doradztwa dla przedsiębiorstw w zakresie komercjalizacji, przygotowania przedsiębiorstw do włączania się w sieci kooperacyjne oraz do udziału w łańcuchach gospodarki globalnej, obejmujące m.in. dedykowane targi kooperacji, forum kojarzenia partnerów naukowo-gospodarczych;</a:t>
          </a:r>
        </a:p>
        <a:p>
          <a:pPr lvl="0" algn="l" defTabSz="622300">
            <a:lnSpc>
              <a:spcPct val="90000"/>
            </a:lnSpc>
            <a:spcBef>
              <a:spcPct val="0"/>
            </a:spcBef>
            <a:spcAft>
              <a:spcPct val="35000"/>
            </a:spcAft>
          </a:pPr>
          <a:r>
            <a:rPr lang="pl-PL" sz="1400" b="0" i="0" kern="1200" dirty="0" smtClean="0">
              <a:solidFill>
                <a:schemeClr val="tx1"/>
              </a:solidFill>
              <a:latin typeface="+mn-lt"/>
            </a:rPr>
            <a:t>- wspomagające rozwój regionalnego systemu innowacji, tj. upowszechnianie wiedzy </a:t>
          </a:r>
          <a:br>
            <a:rPr lang="pl-PL" sz="1400" b="0" i="0" kern="1200" dirty="0" smtClean="0">
              <a:solidFill>
                <a:schemeClr val="tx1"/>
              </a:solidFill>
              <a:latin typeface="+mn-lt"/>
            </a:rPr>
          </a:br>
          <a:r>
            <a:rPr lang="pl-PL" sz="1400" b="0" i="0" kern="1200" dirty="0" smtClean="0">
              <a:solidFill>
                <a:schemeClr val="tx1"/>
              </a:solidFill>
              <a:latin typeface="+mn-lt"/>
            </a:rPr>
            <a:t>oraz instrumentów, w zakresie komercjalizacji technologii, opracowanie </a:t>
          </a:r>
          <a:br>
            <a:rPr lang="pl-PL" sz="1400" b="0" i="0" kern="1200" dirty="0" smtClean="0">
              <a:solidFill>
                <a:schemeClr val="tx1"/>
              </a:solidFill>
              <a:latin typeface="+mn-lt"/>
            </a:rPr>
          </a:br>
          <a:r>
            <a:rPr lang="pl-PL" sz="1400" b="0" i="0" kern="1200" dirty="0" smtClean="0">
              <a:solidFill>
                <a:schemeClr val="tx1"/>
              </a:solidFill>
              <a:latin typeface="+mn-lt"/>
            </a:rPr>
            <a:t>i rozpowszechnianie raportów specjalistycznych dotyczących dostępnych technologii </a:t>
          </a:r>
          <a:br>
            <a:rPr lang="pl-PL" sz="1400" b="0" i="0" kern="1200" dirty="0" smtClean="0">
              <a:solidFill>
                <a:schemeClr val="tx1"/>
              </a:solidFill>
              <a:latin typeface="+mn-lt"/>
            </a:rPr>
          </a:br>
          <a:r>
            <a:rPr lang="pl-PL" sz="1400" b="0" i="0" kern="1200" dirty="0" smtClean="0">
              <a:solidFill>
                <a:schemeClr val="tx1"/>
              </a:solidFill>
              <a:latin typeface="+mn-lt"/>
            </a:rPr>
            <a:t>i możliwości współpracy </a:t>
          </a:r>
          <a:r>
            <a:rPr lang="pl-PL" sz="1400" b="0" i="0" kern="1200" dirty="0" err="1" smtClean="0">
              <a:solidFill>
                <a:schemeClr val="tx1"/>
              </a:solidFill>
              <a:latin typeface="+mn-lt"/>
            </a:rPr>
            <a:t>B+R</a:t>
          </a:r>
          <a:r>
            <a:rPr lang="pl-PL" sz="1400" b="0" i="0" kern="1200" dirty="0" smtClean="0">
              <a:solidFill>
                <a:schemeClr val="tx1"/>
              </a:solidFill>
              <a:latin typeface="+mn-lt"/>
            </a:rPr>
            <a:t> oraz innowacyjnej.</a:t>
          </a:r>
        </a:p>
        <a:p>
          <a:pPr lvl="0" algn="l" defTabSz="622300">
            <a:lnSpc>
              <a:spcPct val="90000"/>
            </a:lnSpc>
            <a:spcBef>
              <a:spcPct val="0"/>
            </a:spcBef>
            <a:spcAft>
              <a:spcPct val="35000"/>
            </a:spcAft>
          </a:pPr>
          <a:endParaRPr lang="pl-PL" sz="1400" b="0" i="0" kern="1200" dirty="0" smtClean="0">
            <a:solidFill>
              <a:schemeClr val="tx1"/>
            </a:solidFill>
            <a:latin typeface="+mn-lt"/>
          </a:endParaRPr>
        </a:p>
      </dsp:txBody>
      <dsp:txXfrm>
        <a:off x="2226581" y="1595279"/>
        <a:ext cx="6575410" cy="3726110"/>
      </dsp:txXfrm>
    </dsp:sp>
    <dsp:sp modelId="{C5356E2F-1B74-4C30-92A7-F0D2BC745A09}">
      <dsp:nvSpPr>
        <dsp:cNvPr id="0" name=""/>
        <dsp:cNvSpPr/>
      </dsp:nvSpPr>
      <dsp:spPr>
        <a:xfrm>
          <a:off x="237049" y="1794087"/>
          <a:ext cx="1844862" cy="299099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l="-28000" r="-28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A13698-AC6E-4C6B-B40C-EFAC21986630}">
      <dsp:nvSpPr>
        <dsp:cNvPr id="0" name=""/>
        <dsp:cNvSpPr/>
      </dsp:nvSpPr>
      <dsp:spPr>
        <a:xfrm>
          <a:off x="0" y="0"/>
          <a:ext cx="8936182" cy="116350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b="1" i="0" kern="1200" dirty="0" smtClean="0">
              <a:solidFill>
                <a:schemeClr val="tx1"/>
              </a:solidFill>
            </a:rPr>
            <a:t>Typ projektu:</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Internacjonalizacja przedsiębiorstw</a:t>
          </a:r>
          <a:endParaRPr lang="pl-PL" sz="1600" b="0" i="0" kern="1200" dirty="0">
            <a:solidFill>
              <a:schemeClr val="tx1"/>
            </a:solidFill>
          </a:endParaRPr>
        </a:p>
      </dsp:txBody>
      <dsp:txXfrm>
        <a:off x="2010326" y="0"/>
        <a:ext cx="6925855" cy="1163505"/>
      </dsp:txXfrm>
    </dsp:sp>
    <dsp:sp modelId="{03B238AD-2494-4908-A30E-BFAF0B39F4C1}">
      <dsp:nvSpPr>
        <dsp:cNvPr id="0" name=""/>
        <dsp:cNvSpPr/>
      </dsp:nvSpPr>
      <dsp:spPr>
        <a:xfrm>
          <a:off x="330226" y="0"/>
          <a:ext cx="1280501" cy="110729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5710656-D58A-4652-8599-9B9C8683DE4A}">
      <dsp:nvSpPr>
        <dsp:cNvPr id="0" name=""/>
        <dsp:cNvSpPr/>
      </dsp:nvSpPr>
      <dsp:spPr>
        <a:xfrm>
          <a:off x="0" y="1353355"/>
          <a:ext cx="8936182" cy="34393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pl-PL" sz="1300" b="0" i="0" kern="1200" dirty="0" smtClean="0">
              <a:solidFill>
                <a:schemeClr val="tx1"/>
              </a:solidFill>
            </a:rPr>
            <a:t>Interwencja skierowana zostanie do przedsiębiorców w zakresie wzrostu ich internacjonalizacji, poprzez udział m.in. w misjach gospodarczych, krajowych i międzynarodowych imprezach targowo-wystawienniczych, czy też w ramach wizyt studyjnych.</a:t>
          </a:r>
        </a:p>
        <a:p>
          <a:pPr lvl="0" algn="l" defTabSz="577850">
            <a:lnSpc>
              <a:spcPct val="90000"/>
            </a:lnSpc>
            <a:spcBef>
              <a:spcPct val="0"/>
            </a:spcBef>
            <a:spcAft>
              <a:spcPct val="35000"/>
            </a:spcAft>
          </a:pPr>
          <a:r>
            <a:rPr lang="pl-PL" sz="1300" b="0" i="0" kern="1200" dirty="0" smtClean="0">
              <a:solidFill>
                <a:schemeClr val="tx1"/>
              </a:solidFill>
            </a:rPr>
            <a:t>Przewiduje się wsparcie od etapu koncepcyjnego, przez implementacje pomysłu na internacjonalizację działalności i podjęcia międzynarodowej współpracy gospodarczej, po rozszerzanie i udoskonalanie tej działalności.</a:t>
          </a:r>
        </a:p>
        <a:p>
          <a:pPr lvl="0" algn="l" defTabSz="577850">
            <a:lnSpc>
              <a:spcPct val="90000"/>
            </a:lnSpc>
            <a:spcBef>
              <a:spcPct val="0"/>
            </a:spcBef>
            <a:spcAft>
              <a:spcPct val="35000"/>
            </a:spcAft>
          </a:pPr>
          <a:r>
            <a:rPr lang="pl-PL" sz="1300" b="0" i="0" kern="1200" dirty="0" smtClean="0">
              <a:solidFill>
                <a:schemeClr val="tx1"/>
              </a:solidFill>
            </a:rPr>
            <a:t>Zakłada się wsparcie udziału MŚP w szczególności w imprezach targowo-wystawienniczych zagranicznych lub krajowych o charakterze międzynarodowym, misjach gospodarczych, wizytach studyjnych, wyszukiwaniu i doborze partnerów biznesowych na rynku docelowym.</a:t>
          </a:r>
        </a:p>
        <a:p>
          <a:pPr lvl="0" algn="l" defTabSz="577850">
            <a:lnSpc>
              <a:spcPct val="90000"/>
            </a:lnSpc>
            <a:spcBef>
              <a:spcPct val="0"/>
            </a:spcBef>
            <a:spcAft>
              <a:spcPct val="35000"/>
            </a:spcAft>
          </a:pPr>
          <a:r>
            <a:rPr lang="pl-PL" sz="1300" b="0" i="0" kern="1200" dirty="0" smtClean="0">
              <a:solidFill>
                <a:schemeClr val="tx1"/>
              </a:solidFill>
            </a:rPr>
            <a:t>Podstawą realizacji projektu jest dokument o charakterze strategicznym zawierający analizę </a:t>
          </a:r>
          <a:br>
            <a:rPr lang="pl-PL" sz="1300" b="0" i="0" kern="1200" dirty="0" smtClean="0">
              <a:solidFill>
                <a:schemeClr val="tx1"/>
              </a:solidFill>
            </a:rPr>
          </a:br>
          <a:r>
            <a:rPr lang="pl-PL" sz="1300" b="0" i="0" kern="1200" dirty="0" smtClean="0">
              <a:solidFill>
                <a:schemeClr val="tx1"/>
              </a:solidFill>
            </a:rPr>
            <a:t>oraz uzasadnienie dla nowych rynków docelowych działalności eksportowej firmy oraz wskazujący zmianę modelu biznesowego w zakresie umiędzynarodowienia. Opracowanie ww. dokumentu może być przedmiotem współfinansowania.</a:t>
          </a:r>
        </a:p>
        <a:p>
          <a:pPr lvl="0" algn="l" defTabSz="577850">
            <a:lnSpc>
              <a:spcPct val="90000"/>
            </a:lnSpc>
            <a:spcBef>
              <a:spcPct val="0"/>
            </a:spcBef>
            <a:spcAft>
              <a:spcPct val="35000"/>
            </a:spcAft>
          </a:pPr>
          <a:r>
            <a:rPr lang="pl-PL" sz="1300" b="0" i="0" kern="1200" dirty="0" smtClean="0">
              <a:solidFill>
                <a:schemeClr val="tx1"/>
              </a:solidFill>
            </a:rPr>
            <a:t>W wyjątkowych przypadkach dopuszcza się działania uzupełniające zmierzające do rozszerzenia </a:t>
          </a:r>
          <a:br>
            <a:rPr lang="pl-PL" sz="1300" b="0" i="0" kern="1200" dirty="0" smtClean="0">
              <a:solidFill>
                <a:schemeClr val="tx1"/>
              </a:solidFill>
            </a:rPr>
          </a:br>
          <a:r>
            <a:rPr lang="pl-PL" sz="1300" b="0" i="0" kern="1200" dirty="0" smtClean="0">
              <a:solidFill>
                <a:schemeClr val="tx1"/>
              </a:solidFill>
            </a:rPr>
            <a:t>i udoskonalenia działalności warunkujące realizację umowy międzynarodowej.</a:t>
          </a:r>
        </a:p>
      </dsp:txBody>
      <dsp:txXfrm>
        <a:off x="2010326" y="1353355"/>
        <a:ext cx="6925855" cy="3439361"/>
      </dsp:txXfrm>
    </dsp:sp>
    <dsp:sp modelId="{A409B80C-D1D1-4D85-81B0-9F0FB10BE4D9}">
      <dsp:nvSpPr>
        <dsp:cNvPr id="0" name=""/>
        <dsp:cNvSpPr/>
      </dsp:nvSpPr>
      <dsp:spPr>
        <a:xfrm>
          <a:off x="22222" y="1986746"/>
          <a:ext cx="1939580" cy="215592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1F5A6-88E1-49E9-BE8D-0FE20741B3B5}">
      <dsp:nvSpPr>
        <dsp:cNvPr id="0" name=""/>
        <dsp:cNvSpPr/>
      </dsp:nvSpPr>
      <dsp:spPr>
        <a:xfrm>
          <a:off x="0" y="0"/>
          <a:ext cx="8636000" cy="175154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r>
            <a:rPr lang="pl-PL" sz="1600" b="1" i="0" kern="1200" dirty="0" smtClean="0">
              <a:solidFill>
                <a:schemeClr val="tx1"/>
              </a:solidFill>
            </a:rPr>
            <a:t>Cel szczegółowy:</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Zwiększone zastosowanie innowacji w przedsiębiorstwach sektora MŚP. </a:t>
          </a:r>
          <a:endParaRPr lang="pl-PL" sz="1600" b="0" i="0" kern="1200" dirty="0">
            <a:solidFill>
              <a:schemeClr val="tx1"/>
            </a:solidFill>
          </a:endParaRPr>
        </a:p>
      </dsp:txBody>
      <dsp:txXfrm>
        <a:off x="1937194" y="0"/>
        <a:ext cx="6698805" cy="1751544"/>
      </dsp:txXfrm>
    </dsp:sp>
    <dsp:sp modelId="{D161E28D-D2F5-4542-AA39-5342D25CD221}">
      <dsp:nvSpPr>
        <dsp:cNvPr id="0" name=""/>
        <dsp:cNvSpPr/>
      </dsp:nvSpPr>
      <dsp:spPr>
        <a:xfrm>
          <a:off x="249374" y="191197"/>
          <a:ext cx="1694348" cy="135624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5049A62-84FE-40BB-AAE1-1FE4FB087ED0}">
      <dsp:nvSpPr>
        <dsp:cNvPr id="0" name=""/>
        <dsp:cNvSpPr/>
      </dsp:nvSpPr>
      <dsp:spPr>
        <a:xfrm>
          <a:off x="0" y="1961538"/>
          <a:ext cx="8636000" cy="20999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b="1" i="0" kern="1200" dirty="0" smtClean="0">
              <a:solidFill>
                <a:schemeClr val="tx1"/>
              </a:solidFill>
            </a:rPr>
            <a:t>W ramach celu szczegółowego planowane będą do realizacji następujące</a:t>
          </a:r>
          <a:br>
            <a:rPr lang="pl-PL" sz="1600" b="1" i="0" kern="1200" dirty="0" smtClean="0">
              <a:solidFill>
                <a:schemeClr val="tx1"/>
              </a:solidFill>
            </a:rPr>
          </a:br>
          <a:r>
            <a:rPr lang="pl-PL" sz="1600" b="1" i="0" kern="1200" dirty="0" smtClean="0">
              <a:solidFill>
                <a:schemeClr val="tx1"/>
              </a:solidFill>
            </a:rPr>
            <a:t> typy projektów: </a:t>
          </a:r>
        </a:p>
        <a:p>
          <a:pPr marL="171450" lvl="1" indent="-171450" algn="l" defTabSz="711200">
            <a:lnSpc>
              <a:spcPct val="90000"/>
            </a:lnSpc>
            <a:spcBef>
              <a:spcPct val="0"/>
            </a:spcBef>
            <a:spcAft>
              <a:spcPct val="15000"/>
            </a:spcAft>
            <a:buChar char="••"/>
          </a:pPr>
          <a:r>
            <a:rPr lang="pl-PL" sz="1600" b="0" i="0" kern="1200" dirty="0" smtClean="0">
              <a:solidFill>
                <a:schemeClr val="tx1"/>
              </a:solidFill>
            </a:rPr>
            <a:t>Wprowadzanie na rynek nowych lub ulepszonych produktów lub usług; </a:t>
          </a:r>
          <a:endParaRPr lang="pl-PL" sz="1600" b="0"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Rozwój produktów i usług opartych na handlu elektronicznym oraz zaawansowanych rozwiązaniach TIK. </a:t>
          </a:r>
        </a:p>
      </dsp:txBody>
      <dsp:txXfrm>
        <a:off x="1937194" y="1961538"/>
        <a:ext cx="6698805" cy="2099946"/>
      </dsp:txXfrm>
    </dsp:sp>
    <dsp:sp modelId="{D85A33D7-93DF-4809-8140-3C64A59EAF45}">
      <dsp:nvSpPr>
        <dsp:cNvPr id="0" name=""/>
        <dsp:cNvSpPr/>
      </dsp:nvSpPr>
      <dsp:spPr>
        <a:xfrm>
          <a:off x="209994" y="2171533"/>
          <a:ext cx="1727200" cy="16799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39000" r="-3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dirty="0">
                <a:latin typeface="Georgia" pitchFamily="18" charset="0"/>
              </a:defRPr>
            </a:lvl1pPr>
          </a:lstStyle>
          <a:p>
            <a:pPr>
              <a:defRPr/>
            </a:pPr>
            <a:endParaRPr lang="pl-PL"/>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smtClean="0">
                <a:latin typeface="Georgia" pitchFamily="18" charset="0"/>
              </a:defRPr>
            </a:lvl1pPr>
          </a:lstStyle>
          <a:p>
            <a:pPr>
              <a:defRPr/>
            </a:pPr>
            <a:fld id="{CC983C9B-6574-4EF9-B42B-BBCF0EBB8248}" type="datetimeFigureOut">
              <a:rPr lang="pl-PL"/>
              <a:pPr>
                <a:defRPr/>
              </a:pPr>
              <a:t>2016-10-06</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smtClean="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l-PL" noProof="0" dirty="0" smtClean="0"/>
              <a:t>Kliknij, aby edytować style wzorca tekstu</a:t>
            </a:r>
          </a:p>
          <a:p>
            <a:pPr lvl="1"/>
            <a:r>
              <a:rPr lang="pl-PL" noProof="0" dirty="0" smtClean="0"/>
              <a:t>Drugi poziom</a:t>
            </a:r>
          </a:p>
          <a:p>
            <a:pPr lvl="2"/>
            <a:r>
              <a:rPr lang="pl-PL" noProof="0" dirty="0" smtClean="0"/>
              <a:t>Trzeci poziom</a:t>
            </a:r>
          </a:p>
          <a:p>
            <a:pPr lvl="3"/>
            <a:r>
              <a:rPr lang="pl-PL" noProof="0" dirty="0" smtClean="0"/>
              <a:t>Czwarty poziom</a:t>
            </a:r>
          </a:p>
          <a:p>
            <a:pPr lvl="4"/>
            <a:r>
              <a:rPr lang="pl-PL" noProof="0" dirty="0" smtClean="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dirty="0">
                <a:latin typeface="Georgia" pitchFamily="18" charset="0"/>
              </a:defRPr>
            </a:lvl1pPr>
          </a:lstStyle>
          <a:p>
            <a:pPr>
              <a:defRPr/>
            </a:pPr>
            <a:endParaRPr lang="pl-PL"/>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Georgia" pitchFamily="18" charset="0"/>
              </a:defRPr>
            </a:lvl1pPr>
          </a:lstStyle>
          <a:p>
            <a:pPr>
              <a:defRPr/>
            </a:pPr>
            <a:fld id="{04256009-0A46-4BCF-9E23-02475AC41B12}" type="slidenum">
              <a:rPr lang="pl-PL" altLang="pl-PL"/>
              <a:pPr>
                <a:defRPr/>
              </a:pPr>
              <a:t>‹#›</a:t>
            </a:fld>
            <a:endParaRPr lang="pl-PL" altLang="pl-PL" dirty="0"/>
          </a:p>
        </p:txBody>
      </p:sp>
    </p:spTree>
    <p:extLst>
      <p:ext uri="{BB962C8B-B14F-4D97-AF65-F5344CB8AC3E}">
        <p14:creationId xmlns:p14="http://schemas.microsoft.com/office/powerpoint/2010/main" xmlns="" val="4186075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eorg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Georg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Georg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a:defRPr/>
            </a:pPr>
            <a:fld id="{04256009-0A46-4BCF-9E23-02475AC41B12}" type="slidenum">
              <a:rPr lang="pl-PL" altLang="pl-PL" smtClean="0"/>
              <a:pPr>
                <a:defRPr/>
              </a:pPr>
              <a:t>1</a:t>
            </a:fld>
            <a:endParaRPr lang="pl-PL" altLang="pl-PL"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Dziękuję za uwagę</a:t>
            </a:r>
            <a:endParaRPr lang="pl-PL" dirty="0">
              <a:solidFill>
                <a:schemeClr val="bg1"/>
              </a:solidFill>
              <a:latin typeface="Georgia" pitchFamily="18" charset="0"/>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221186" name="Obraz 1" descr="cid:image004.jpg@01D13416.482675E0"/>
          <p:cNvPicPr>
            <a:picLocks noChangeAspect="1" noChangeArrowheads="1"/>
          </p:cNvPicPr>
          <p:nvPr userDrawn="1"/>
        </p:nvPicPr>
        <p:blipFill>
          <a:blip r:embed="rId3" cstate="print"/>
          <a:srcRect/>
          <a:stretch>
            <a:fillRect/>
          </a:stretch>
        </p:blipFill>
        <p:spPr bwMode="auto">
          <a:xfrm>
            <a:off x="124691" y="216131"/>
            <a:ext cx="5762625" cy="4857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0268432C-00F5-41DF-A2EA-4692A3BE238C}" type="slidenum">
              <a:rPr lang="pl-PL" altLang="pl-PL"/>
              <a:pPr>
                <a:defRPr/>
              </a:pPr>
              <a:t>‹#›</a:t>
            </a:fld>
            <a:endParaRPr lang="pl-PL" altLang="pl-PL"/>
          </a:p>
        </p:txBody>
      </p:sp>
      <p:pic>
        <p:nvPicPr>
          <p:cNvPr id="8"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7" name="Slide Number Placeholder 6"/>
          <p:cNvSpPr>
            <a:spLocks noGrp="1"/>
          </p:cNvSpPr>
          <p:nvPr>
            <p:ph type="sldNum" sz="quarter" idx="10"/>
          </p:nvPr>
        </p:nvSpPr>
        <p:spPr/>
        <p:txBody>
          <a:bodyPr/>
          <a:lstStyle>
            <a:lvl1pPr>
              <a:defRPr smtClean="0"/>
            </a:lvl1pPr>
          </a:lstStyle>
          <a:p>
            <a:pPr>
              <a:defRPr/>
            </a:pPr>
            <a:fld id="{5DD6914C-26D3-4B95-813A-38164A3D7EF2}" type="slidenum">
              <a:rPr lang="pl-PL" altLang="pl-PL"/>
              <a:pPr>
                <a:defRPr/>
              </a:pPr>
              <a:t>‹#›</a:t>
            </a:fld>
            <a:endParaRPr lang="pl-PL" altLang="pl-PL"/>
          </a:p>
        </p:txBody>
      </p:sp>
      <p:pic>
        <p:nvPicPr>
          <p:cNvPr id="9" name="Obraz 1" descr="cid:image004.jpg@01D13416.482675E0"/>
          <p:cNvPicPr>
            <a:picLocks noChangeAspect="1" noChangeArrowheads="1"/>
          </p:cNvPicPr>
          <p:nvPr userDrawn="1"/>
        </p:nvPicPr>
        <p:blipFill>
          <a:blip r:embed="rId3"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FDC56F3A-AE89-4BDA-8CDA-DA6630966090}" type="slidenum">
              <a:rPr lang="pl-PL" altLang="pl-PL"/>
              <a:pPr>
                <a:defRPr/>
              </a:pPr>
              <a:t>‹#›</a:t>
            </a:fld>
            <a:endParaRPr lang="pl-PL" altLang="pl-P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E2A2BFF7-098E-479A-9E25-7DA0EAB49D81}" type="slidenum">
              <a:rPr lang="pl-PL" altLang="pl-PL"/>
              <a:pPr>
                <a:defRPr/>
              </a:pPr>
              <a:t>‹#›</a:t>
            </a:fld>
            <a:endParaRPr lang="pl-PL" alt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B0176ABA-FDBB-4B1E-A84C-817A29A8C134}" type="slidenum">
              <a:rPr lang="pl-PL" altLang="pl-PL"/>
              <a:pPr>
                <a:defRPr/>
              </a:pPr>
              <a:t>‹#›</a:t>
            </a:fld>
            <a:endParaRPr lang="pl-PL" alt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D604102E-449E-4C7E-96EF-9B360362025E}" type="slidenum">
              <a:rPr lang="pl-PL" altLang="pl-PL"/>
              <a:pPr>
                <a:defRPr/>
              </a:pPr>
              <a:t>‹#›</a:t>
            </a:fld>
            <a:endParaRPr lang="pl-PL" alt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B5A1356E-5A1E-401E-AD3A-33D46C7B4D06}" type="slidenum">
              <a:rPr lang="pl-PL" altLang="pl-PL"/>
              <a:pPr>
                <a:defRPr/>
              </a:pPr>
              <a:t>‹#›</a:t>
            </a:fld>
            <a:endParaRPr lang="pl-PL" alt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F12ABE2D-8AFF-44FE-80A7-1DDB4B8D6BC4}" type="slidenum">
              <a:rPr lang="pl-PL" altLang="pl-PL"/>
              <a:pPr>
                <a:defRPr/>
              </a:pPr>
              <a:t>‹#›</a:t>
            </a:fld>
            <a:endParaRPr lang="pl-PL" alt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schemeClr val="bg1"/>
              </a:solidFill>
              <a:latin typeface="Georgia" pitchFamily="18" charset="0"/>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baseline="0">
                <a:solidFill>
                  <a:schemeClr val="bg1"/>
                </a:solidFill>
              </a:defRPr>
            </a:lvl1pPr>
          </a:lstStyle>
          <a:p>
            <a:pPr lvl="0"/>
            <a:r>
              <a:rPr lang="pl-PL" smtClean="0"/>
              <a:t>Kliknij, aby edytować style wzorca tekstu</a:t>
            </a:r>
          </a:p>
        </p:txBody>
      </p:sp>
      <p:pic>
        <p:nvPicPr>
          <p:cNvPr id="220163" name="Obraz 1" descr="cid:image004.jpg@01D13416.482675E0"/>
          <p:cNvPicPr>
            <a:picLocks noChangeAspect="1" noChangeArrowheads="1"/>
          </p:cNvPicPr>
          <p:nvPr userDrawn="1"/>
        </p:nvPicPr>
        <p:blipFill>
          <a:blip r:embed="rId3" cstate="print"/>
          <a:srcRect/>
          <a:stretch>
            <a:fillRect/>
          </a:stretch>
        </p:blipFill>
        <p:spPr bwMode="auto">
          <a:xfrm>
            <a:off x="157943" y="282633"/>
            <a:ext cx="5461462" cy="460388"/>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5473D59D-59F5-4B27-A57A-CC30F03CC909}" type="slidenum">
              <a:rPr lang="pl-PL" altLang="pl-PL"/>
              <a:pPr>
                <a:defRPr/>
              </a:pPr>
              <a:t>‹#›</a:t>
            </a:fld>
            <a:endParaRPr lang="pl-PL" alt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8E4063B2-0909-452C-9F7D-41F12DAE71A2}" type="slidenum">
              <a:rPr lang="pl-PL" altLang="pl-PL"/>
              <a:pPr>
                <a:defRPr/>
              </a:pPr>
              <a:t>‹#›</a:t>
            </a:fld>
            <a:endParaRPr lang="pl-PL" alt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238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7A0550F6-850E-47FC-868A-A000D5910377}" type="slidenum">
              <a:rPr lang="pl-PL" altLang="pl-PL"/>
              <a:pPr>
                <a:defRPr/>
              </a:pPr>
              <a:t>‹#›</a:t>
            </a:fld>
            <a:endParaRPr lang="pl-PL" alt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CB60BF31-D958-4CE3-9281-3F013CCC24E1}" type="slidenum">
              <a:rPr lang="pl-PL" altLang="pl-PL"/>
              <a:pPr>
                <a:defRPr/>
              </a:pPr>
              <a:t>‹#›</a:t>
            </a:fld>
            <a:endParaRPr lang="pl-PL" altLang="pl-PL"/>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3075D56E-6802-4B0E-A29D-911A185D71BA}" type="slidenum">
              <a:rPr lang="pl-PL" altLang="pl-PL"/>
              <a:pPr>
                <a:defRPr/>
              </a:pPr>
              <a:t>‹#›</a:t>
            </a:fld>
            <a:endParaRPr lang="pl-PL" alt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894F2239-1727-4881-B397-43E296622E06}" type="slidenum">
              <a:rPr lang="pl-PL" altLang="pl-PL"/>
              <a:pPr>
                <a:defRPr/>
              </a:pPr>
              <a:t>‹#›</a:t>
            </a:fld>
            <a:endParaRPr lang="pl-PL" alt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119077F3-2BB1-460A-A911-59243404B38D}" type="slidenum">
              <a:rPr lang="pl-PL" altLang="pl-PL"/>
              <a:pPr>
                <a:defRPr/>
              </a:pPr>
              <a:t>‹#›</a:t>
            </a:fld>
            <a:endParaRPr lang="pl-PL" alt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948275C5-7A04-40A2-B83B-E104BD409F77}" type="slidenum">
              <a:rPr lang="pl-PL" altLang="pl-PL"/>
              <a:pPr>
                <a:defRPr/>
              </a:pPr>
              <a:t>‹#›</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79A3BDAA-2FCE-42A3-8B76-C000DD11134A}" type="slidenum">
              <a:rPr lang="pl-PL" altLang="pl-PL"/>
              <a:pPr>
                <a:defRPr/>
              </a:pPr>
              <a:t>‹#›</a:t>
            </a:fld>
            <a:endParaRPr lang="pl-PL" altLang="pl-PL"/>
          </a:p>
        </p:txBody>
      </p:sp>
      <p:pic>
        <p:nvPicPr>
          <p:cNvPr id="7"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855D8454-F3E9-486C-A7A5-DD5F7B128C79}" type="slidenum">
              <a:rPr lang="pl-PL" altLang="pl-PL"/>
              <a:pPr>
                <a:defRPr/>
              </a:pPr>
              <a:t>‹#›</a:t>
            </a:fld>
            <a:endParaRPr lang="pl-PL" alt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A60A4DFA-5D94-4EAA-9920-B4756807FC3D}" type="slidenum">
              <a:rPr lang="pl-PL" altLang="pl-PL"/>
              <a:pPr>
                <a:defRPr/>
              </a:pPr>
              <a:t>‹#›</a:t>
            </a:fld>
            <a:endParaRPr lang="pl-PL" alt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AB3B6BC-92E7-485A-98B9-9071FA136157}" type="slidenum">
              <a:rPr lang="pl-PL" altLang="pl-PL"/>
              <a:pPr>
                <a:defRPr/>
              </a:pPr>
              <a:t>‹#›</a:t>
            </a:fld>
            <a:endParaRPr lang="pl-PL" alt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1550" y="-13017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EF5A1CEB-A39A-4297-95DC-5C062C84A059}" type="slidenum">
              <a:rPr lang="pl-PL" altLang="pl-PL"/>
              <a:pPr>
                <a:defRPr/>
              </a:pPr>
              <a:t>‹#›</a:t>
            </a:fld>
            <a:endParaRPr lang="pl-PL" alt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9D765F7F-1E4D-4C63-8F02-2CC4D99220CC}" type="slidenum">
              <a:rPr lang="pl-PL" altLang="pl-PL"/>
              <a:pPr>
                <a:defRPr/>
              </a:pPr>
              <a:t>‹#›</a:t>
            </a:fld>
            <a:endParaRPr lang="pl-PL" altLang="pl-PL"/>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7BAA4A67-5E82-4EAB-9A56-0B89A4EA75B5}" type="slidenum">
              <a:rPr lang="pl-PL" altLang="pl-PL"/>
              <a:pPr>
                <a:defRPr/>
              </a:pPr>
              <a:t>‹#›</a:t>
            </a:fld>
            <a:endParaRPr lang="pl-PL" alt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08E3C9E4-4520-4051-87C5-EBAF8CF2CE70}" type="slidenum">
              <a:rPr lang="pl-PL" altLang="pl-PL"/>
              <a:pPr>
                <a:defRPr/>
              </a:pPr>
              <a:t>‹#›</a:t>
            </a:fld>
            <a:endParaRPr lang="pl-PL" alt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6767B95D-407A-43E3-A282-56EBDE05296C}" type="slidenum">
              <a:rPr lang="pl-PL" altLang="pl-PL"/>
              <a:pPr>
                <a:defRPr/>
              </a:pPr>
              <a:t>‹#›</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D05DF79C-9FF5-44FE-887C-029D0C29FFAC}" type="slidenum">
              <a:rPr lang="pl-PL" altLang="pl-PL"/>
              <a:pPr>
                <a:defRPr/>
              </a:pPr>
              <a:t>‹#›</a:t>
            </a:fld>
            <a:endParaRPr lang="pl-PL" altLang="pl-PL"/>
          </a:p>
        </p:txBody>
      </p:sp>
      <p:pic>
        <p:nvPicPr>
          <p:cNvPr id="7"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47D3D8AE-DDC5-4B43-B349-FAA248BF2D4E}" type="slidenum">
              <a:rPr lang="pl-PL" altLang="pl-PL"/>
              <a:pPr>
                <a:defRPr/>
              </a:pPr>
              <a:t>‹#›</a:t>
            </a:fld>
            <a:endParaRPr lang="pl-PL" alt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4210693B-F4D8-4988-9B33-131DA6E87C9C}" type="slidenum">
              <a:rPr lang="pl-PL" altLang="pl-PL"/>
              <a:pPr>
                <a:defRPr/>
              </a:pPr>
              <a:t>‹#›</a:t>
            </a:fld>
            <a:endParaRPr lang="pl-PL" alt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9889606D-AFEB-439A-944E-8FC11028AB9A}" type="slidenum">
              <a:rPr lang="pl-PL" altLang="pl-PL"/>
              <a:pPr>
                <a:defRPr/>
              </a:pPr>
              <a:t>‹#›</a:t>
            </a:fld>
            <a:endParaRPr lang="pl-PL" alt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800600" y="-142875"/>
            <a:ext cx="4238625" cy="10525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1F50781-08FE-4B9B-B6B8-0B5DBE5E5680}" type="slidenum">
              <a:rPr lang="pl-PL" altLang="pl-PL"/>
              <a:pPr>
                <a:defRPr/>
              </a:pPr>
              <a:t>‹#›</a:t>
            </a:fld>
            <a:endParaRPr lang="pl-PL" alt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800600" y="-142875"/>
            <a:ext cx="4238625" cy="10525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A4581E35-A156-431D-BD8C-33D64384053E}" type="slidenum">
              <a:rPr lang="pl-PL" altLang="pl-PL"/>
              <a:pPr>
                <a:defRPr/>
              </a:pPr>
              <a:t>‹#›</a:t>
            </a:fld>
            <a:endParaRPr lang="pl-PL" alt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577E7F27-929C-4626-A161-B7A97CEFF58F}" type="slidenum">
              <a:rPr lang="pl-PL" altLang="pl-PL"/>
              <a:pPr>
                <a:defRPr/>
              </a:pPr>
              <a:t>‹#›</a:t>
            </a:fld>
            <a:endParaRPr lang="pl-PL" altLang="pl-PL"/>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0A311F0E-5520-46E9-BB94-A5C8D8025B38}" type="slidenum">
              <a:rPr lang="pl-PL" altLang="pl-PL"/>
              <a:pPr>
                <a:defRPr/>
              </a:pPr>
              <a:t>‹#›</a:t>
            </a:fld>
            <a:endParaRPr lang="pl-PL" alt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6D25319C-20F5-45BA-B987-8222AC7741C0}" type="slidenum">
              <a:rPr lang="pl-PL" altLang="pl-PL"/>
              <a:pPr>
                <a:defRPr/>
              </a:pPr>
              <a:t>‹#›</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7E95E4F3-C8E0-4F2A-B196-6A42C16EEA14}" type="slidenum">
              <a:rPr lang="pl-PL" altLang="pl-PL"/>
              <a:pPr>
                <a:defRPr/>
              </a:pPr>
              <a:t>‹#›</a:t>
            </a:fld>
            <a:endParaRPr lang="pl-PL" altLang="pl-PL"/>
          </a:p>
        </p:txBody>
      </p:sp>
      <p:pic>
        <p:nvPicPr>
          <p:cNvPr id="7"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60435CAF-0D5C-477F-ADA6-DB6A2B438414}" type="slidenum">
              <a:rPr lang="pl-PL" altLang="pl-PL"/>
              <a:pPr>
                <a:defRPr/>
              </a:pPr>
              <a:t>‹#›</a:t>
            </a:fld>
            <a:endParaRPr lang="pl-PL" alt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8B3E9623-63F1-45E2-932C-5C93F17A70AF}" type="slidenum">
              <a:rPr lang="pl-PL" altLang="pl-PL"/>
              <a:pPr>
                <a:defRPr/>
              </a:pPr>
              <a:t>‹#›</a:t>
            </a:fld>
            <a:endParaRPr lang="pl-PL" alt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E475C88C-3FF9-4CBA-B0F1-A9149FBDE4E4}" type="slidenum">
              <a:rPr lang="pl-PL" altLang="pl-PL"/>
              <a:pPr>
                <a:defRPr/>
              </a:pPr>
              <a:t>‹#›</a:t>
            </a:fld>
            <a:endParaRPr lang="pl-PL" alt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3A42A7AD-2D34-4ADB-BA75-5B56A1305443}" type="slidenum">
              <a:rPr lang="pl-PL" altLang="pl-PL"/>
              <a:pPr>
                <a:defRPr/>
              </a:pPr>
              <a:t>‹#›</a:t>
            </a:fld>
            <a:endParaRPr lang="pl-PL" alt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9625BC9-A4BC-42E1-A8AD-DAB367002489}" type="slidenum">
              <a:rPr lang="pl-PL" altLang="pl-PL"/>
              <a:pPr>
                <a:defRPr/>
              </a:pPr>
              <a:t>‹#›</a:t>
            </a:fld>
            <a:endParaRPr lang="pl-PL" alt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62500" y="-123825"/>
            <a:ext cx="4257675" cy="105886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3BF749B-62DE-452F-8F15-F27B2E0B8962}" type="slidenum">
              <a:rPr lang="pl-PL" altLang="pl-PL"/>
              <a:pPr>
                <a:defRPr/>
              </a:pPr>
              <a:t>‹#›</a:t>
            </a:fld>
            <a:endParaRPr lang="pl-PL" alt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6839851F-4D2A-4211-8489-1A2C38D7BAAB}" type="slidenum">
              <a:rPr lang="pl-PL" altLang="pl-PL"/>
              <a:pPr>
                <a:defRPr/>
              </a:pPr>
              <a:t>‹#›</a:t>
            </a:fld>
            <a:endParaRPr lang="pl-PL" altLang="pl-PL"/>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C07E0C35-7FDE-433F-9024-88687D145ABB}" type="slidenum">
              <a:rPr lang="pl-PL" altLang="pl-PL"/>
              <a:pPr>
                <a:defRPr/>
              </a:pPr>
              <a:t>‹#›</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DE2ED332-B9CA-491C-8D9A-CCB5F838C3AB}" type="slidenum">
              <a:rPr lang="pl-PL" altLang="pl-PL"/>
              <a:pPr>
                <a:defRPr/>
              </a:pPr>
              <a:t>‹#›</a:t>
            </a:fld>
            <a:endParaRPr lang="pl-PL" altLang="pl-PL"/>
          </a:p>
        </p:txBody>
      </p:sp>
      <p:pic>
        <p:nvPicPr>
          <p:cNvPr id="8"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BBB40201-29F6-4300-BE24-A8D532242F79}" type="slidenum">
              <a:rPr lang="pl-PL" altLang="pl-PL"/>
              <a:pPr>
                <a:defRPr/>
              </a:pPr>
              <a:t>‹#›</a:t>
            </a:fld>
            <a:endParaRPr lang="pl-PL" alt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43EA8083-48E9-4AFD-BD8E-C929AF8D4E7F}" type="slidenum">
              <a:rPr lang="pl-PL" altLang="pl-PL"/>
              <a:pPr>
                <a:defRPr/>
              </a:pPr>
              <a:t>‹#›</a:t>
            </a:fld>
            <a:endParaRPr lang="pl-PL" alt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61B02C2F-D73F-4B31-9480-965EB636B862}" type="slidenum">
              <a:rPr lang="pl-PL" altLang="pl-PL"/>
              <a:pPr>
                <a:defRPr/>
              </a:pPr>
              <a:t>‹#›</a:t>
            </a:fld>
            <a:endParaRPr lang="pl-PL" alt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9194D0D2-2C67-44D7-B184-E68F59B2579A}" type="slidenum">
              <a:rPr lang="pl-PL" altLang="pl-PL"/>
              <a:pPr>
                <a:defRPr/>
              </a:pPr>
              <a:t>‹#›</a:t>
            </a:fld>
            <a:endParaRPr lang="pl-PL" alt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852171B3-F384-4294-926E-E7DA2CC0B5B6}" type="slidenum">
              <a:rPr lang="pl-PL" altLang="pl-PL"/>
              <a:pPr>
                <a:defRPr/>
              </a:pPr>
              <a:t>‹#›</a:t>
            </a:fld>
            <a:endParaRPr lang="pl-PL" alt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8E614928-A675-49E3-9C83-B6A4AEE63046}" type="slidenum">
              <a:rPr lang="pl-PL" altLang="pl-PL"/>
              <a:pPr>
                <a:defRPr/>
              </a:pPr>
              <a:t>‹#›</a:t>
            </a:fld>
            <a:endParaRPr lang="pl-PL" alt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87900" y="-114300"/>
            <a:ext cx="4211638" cy="104616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03B2ECE8-8223-416D-B9F1-6D5D6431DF77}" type="slidenum">
              <a:rPr lang="pl-PL" altLang="pl-PL"/>
              <a:pPr>
                <a:defRPr/>
              </a:pPr>
              <a:t>‹#›</a:t>
            </a:fld>
            <a:endParaRPr lang="pl-PL" alt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D5F70E3A-A5D6-4C18-90D0-1930A1FA70EB}" type="slidenum">
              <a:rPr lang="pl-PL" altLang="pl-PL"/>
              <a:pPr>
                <a:defRPr/>
              </a:pPr>
              <a:t>‹#›</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3DDF644E-9374-441F-AFE3-AAFA9C6159C6}" type="slidenum">
              <a:rPr lang="pl-PL" altLang="pl-PL"/>
              <a:pPr>
                <a:defRPr/>
              </a:pPr>
              <a:t>‹#›</a:t>
            </a:fld>
            <a:endParaRPr lang="pl-PL" altLang="pl-PL"/>
          </a:p>
        </p:txBody>
      </p:sp>
      <p:pic>
        <p:nvPicPr>
          <p:cNvPr id="10"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85F5F5DB-BDE5-4D4D-8F22-8EE1A575073E}" type="slidenum">
              <a:rPr lang="pl-PL" altLang="pl-PL"/>
              <a:pPr>
                <a:defRPr/>
              </a:pPr>
              <a:t>‹#›</a:t>
            </a:fld>
            <a:endParaRPr lang="pl-PL" altLang="pl-PL"/>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DDA1A5C3-13FB-45D0-97C6-A6E872148AC6}" type="slidenum">
              <a:rPr lang="pl-PL" altLang="pl-PL"/>
              <a:pPr>
                <a:defRPr/>
              </a:pPr>
              <a:t>‹#›</a:t>
            </a:fld>
            <a:endParaRPr lang="pl-PL" alt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400A8C00-706D-46BC-80BC-BBDC4EF0E799}" type="slidenum">
              <a:rPr lang="pl-PL" altLang="pl-PL"/>
              <a:pPr>
                <a:defRPr/>
              </a:pPr>
              <a:t>‹#›</a:t>
            </a:fld>
            <a:endParaRPr lang="pl-PL" alt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690A3620-0890-4563-A0DF-092793FF17BE}" type="slidenum">
              <a:rPr lang="pl-PL" altLang="pl-PL"/>
              <a:pPr>
                <a:defRPr/>
              </a:pPr>
              <a:t>‹#›</a:t>
            </a:fld>
            <a:endParaRPr lang="pl-PL" alt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1FC44240-6AC2-4DA5-AD4C-8869E2F0344D}" type="slidenum">
              <a:rPr lang="pl-PL" altLang="pl-PL"/>
              <a:pPr>
                <a:defRPr/>
              </a:pPr>
              <a:t>‹#›</a:t>
            </a:fld>
            <a:endParaRPr lang="pl-PL" alt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2FF4A84D-D9F3-4E55-84F0-5F57A91F6699}" type="slidenum">
              <a:rPr lang="pl-PL" altLang="pl-PL"/>
              <a:pPr>
                <a:defRPr/>
              </a:pPr>
              <a:t>‹#›</a:t>
            </a:fld>
            <a:endParaRPr lang="pl-PL" alt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FC454C41-B22F-483F-BD65-489C8D717E31}" type="slidenum">
              <a:rPr lang="pl-PL" altLang="pl-PL"/>
              <a:pPr>
                <a:defRPr/>
              </a:pPr>
              <a:t>‹#›</a:t>
            </a:fld>
            <a:endParaRPr lang="pl-PL" alt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953000" y="239713"/>
            <a:ext cx="4008438" cy="571500"/>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212D06E7-ED3E-495B-8E9A-7B7924D042CD}" type="slidenum">
              <a:rPr lang="pl-PL" altLang="pl-PL"/>
              <a:pPr>
                <a:defRPr/>
              </a:pPr>
              <a:t>‹#›</a:t>
            </a:fld>
            <a:endParaRPr lang="pl-PL" alt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p:nvSpPr>
        <p:spPr>
          <a:xfrm>
            <a:off x="628650" y="4833938"/>
            <a:ext cx="7886700" cy="922337"/>
          </a:xfrm>
          <a:prstGeom prst="rect">
            <a:avLst/>
          </a:prstGeom>
        </p:spPr>
        <p:txBody>
          <a:bodyPr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latin typeface="Georgia" pitchFamily="18" charset="0"/>
              </a:rPr>
              <a:t>Kliknij, aby dodać tytuł prezentacji</a:t>
            </a:r>
            <a:endParaRPr lang="pl-PL" dirty="0">
              <a:solidFill>
                <a:schemeClr val="bg1"/>
              </a:solidFill>
              <a:latin typeface="Georgia" pitchFamily="18" charset="0"/>
            </a:endParaRPr>
          </a:p>
        </p:txBody>
      </p:sp>
      <p:pic>
        <p:nvPicPr>
          <p:cNvPr id="4" name="Obraz 6"/>
          <p:cNvPicPr>
            <a:picLocks noChangeAspect="1"/>
          </p:cNvPicPr>
          <p:nvPr/>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F9F228D4-A3D2-4CAC-8179-E1924E8A364C}" type="slidenum">
              <a:rPr lang="pl-PL" altLang="pl-PL"/>
              <a:pPr>
                <a:defRPr/>
              </a:pPr>
              <a:t>‹#›</a:t>
            </a:fld>
            <a:endParaRPr lang="pl-PL" altLang="pl-PL"/>
          </a:p>
        </p:txBody>
      </p:sp>
      <p:pic>
        <p:nvPicPr>
          <p:cNvPr id="6"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A2656424-72C5-4DA1-8CFB-DDE7FD841F44}" type="slidenum">
              <a:rPr lang="pl-PL" altLang="pl-PL"/>
              <a:pPr>
                <a:defRPr/>
              </a:pPr>
              <a:t>‹#›</a:t>
            </a:fld>
            <a:endParaRPr lang="pl-PL" altLang="pl-PL"/>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74C7872C-EA3E-4045-97F6-683BD873F4E1}" type="slidenum">
              <a:rPr lang="pl-PL" altLang="pl-PL"/>
              <a:pPr>
                <a:defRPr/>
              </a:pPr>
              <a:t>‹#›</a:t>
            </a:fld>
            <a:endParaRPr lang="pl-PL" altLang="pl-PL"/>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smtClean="0"/>
            </a:lvl1pPr>
          </a:lstStyle>
          <a:p>
            <a:pPr>
              <a:defRPr/>
            </a:pPr>
            <a:fld id="{0340B732-5011-4937-8C2F-383FD0807ABE}" type="slidenum">
              <a:rPr lang="pl-PL" altLang="pl-PL"/>
              <a:pPr>
                <a:defRPr/>
              </a:pPr>
              <a:t>‹#›</a:t>
            </a:fld>
            <a:endParaRPr lang="pl-PL" altLang="pl-PL"/>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smtClean="0"/>
            </a:lvl1pPr>
          </a:lstStyle>
          <a:p>
            <a:pPr>
              <a:defRPr/>
            </a:pPr>
            <a:fld id="{238FA97B-D7F3-4AA3-B4C9-6036458BDC3C}" type="slidenum">
              <a:rPr lang="pl-PL" altLang="pl-PL"/>
              <a:pPr>
                <a:defRPr/>
              </a:pPr>
              <a:t>‹#›</a:t>
            </a:fld>
            <a:endParaRPr lang="pl-PL" altLang="pl-PL"/>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smtClean="0"/>
            </a:lvl1pPr>
          </a:lstStyle>
          <a:p>
            <a:pPr>
              <a:defRPr/>
            </a:pPr>
            <a:fld id="{35F7C5F9-9EAD-41CF-83AA-7F19D238BAF1}" type="slidenum">
              <a:rPr lang="pl-PL" altLang="pl-PL"/>
              <a:pPr>
                <a:defRPr/>
              </a:pPr>
              <a:t>‹#›</a:t>
            </a:fld>
            <a:endParaRPr lang="pl-PL" alt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EA5A8845-276B-4D66-8A17-F9D790144059}" type="slidenum">
              <a:rPr lang="pl-PL" altLang="pl-PL"/>
              <a:pPr>
                <a:defRPr/>
              </a:pPr>
              <a:t>‹#›</a:t>
            </a:fld>
            <a:endParaRPr lang="pl-PL" alt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smtClean="0"/>
            </a:lvl1pPr>
          </a:lstStyle>
          <a:p>
            <a:pPr>
              <a:defRPr/>
            </a:pPr>
            <a:fld id="{1EB09DE0-7410-46D8-BC5E-6BF3A70EAB32}" type="slidenum">
              <a:rPr lang="pl-PL" altLang="pl-PL"/>
              <a:pPr>
                <a:defRPr/>
              </a:pPr>
              <a:t>‹#›</a:t>
            </a:fld>
            <a:endParaRPr lang="pl-PL" alt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B6F7A2D4-CFE1-492E-9383-2E3A8785AD8F}" type="slidenum">
              <a:rPr lang="pl-PL" altLang="pl-PL"/>
              <a:pPr>
                <a:defRPr/>
              </a:pPr>
              <a:t>‹#›</a:t>
            </a:fld>
            <a:endParaRPr lang="pl-PL" alt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smtClean="0"/>
            </a:lvl1pPr>
          </a:lstStyle>
          <a:p>
            <a:pPr>
              <a:defRPr/>
            </a:pPr>
            <a:fld id="{7CA65FB2-C7E0-421C-82B4-F1F6C9C0AB08}" type="slidenum">
              <a:rPr lang="pl-PL" altLang="pl-PL"/>
              <a:pPr>
                <a:defRPr/>
              </a:pPr>
              <a:t>‹#›</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smtClean="0"/>
            </a:lvl1pPr>
          </a:lstStyle>
          <a:p>
            <a:pPr>
              <a:defRPr/>
            </a:pPr>
            <a:fld id="{B6948297-50EC-46FF-ADAE-F97C83C35B9B}" type="slidenum">
              <a:rPr lang="pl-PL" altLang="pl-PL"/>
              <a:pPr>
                <a:defRPr/>
              </a:pPr>
              <a:t>‹#›</a:t>
            </a:fld>
            <a:endParaRPr lang="pl-PL" altLang="pl-PL"/>
          </a:p>
        </p:txBody>
      </p:sp>
      <p:pic>
        <p:nvPicPr>
          <p:cNvPr id="5" name="Obraz 1" descr="cid:image004.jpg@01D13416.482675E0"/>
          <p:cNvPicPr>
            <a:picLocks noChangeAspect="1" noChangeArrowheads="1"/>
          </p:cNvPicPr>
          <p:nvPr userDrawn="1"/>
        </p:nvPicPr>
        <p:blipFill>
          <a:blip r:embed="rId2" cstate="print"/>
          <a:srcRect/>
          <a:stretch>
            <a:fillRect/>
          </a:stretch>
        </p:blipFill>
        <p:spPr bwMode="auto">
          <a:xfrm>
            <a:off x="4896196" y="360452"/>
            <a:ext cx="4247804" cy="35807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9.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30E91725-9610-4E19-8806-A3773C4F84F2}"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54" r:id="rId1"/>
    <p:sldLayoutId id="2147487055" r:id="rId2"/>
    <p:sldLayoutId id="2147487056" r:id="rId3"/>
    <p:sldLayoutId id="2147487057" r:id="rId4"/>
    <p:sldLayoutId id="2147487058" r:id="rId5"/>
    <p:sldLayoutId id="2147487059" r:id="rId6"/>
    <p:sldLayoutId id="2147487060" r:id="rId7"/>
    <p:sldLayoutId id="2147487061" r:id="rId8"/>
    <p:sldLayoutId id="2147487062" r:id="rId9"/>
    <p:sldLayoutId id="2147487063" r:id="rId10"/>
    <p:sldLayoutId id="2147487064"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1228C016-894D-4B6F-8C4C-713DC14E65D3}"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65" r:id="rId1"/>
    <p:sldLayoutId id="2147487066" r:id="rId2"/>
    <p:sldLayoutId id="2147487067" r:id="rId3"/>
    <p:sldLayoutId id="2147487068" r:id="rId4"/>
    <p:sldLayoutId id="2147487069" r:id="rId5"/>
    <p:sldLayoutId id="2147487070" r:id="rId6"/>
    <p:sldLayoutId id="2147487071" r:id="rId7"/>
    <p:sldLayoutId id="2147487072" r:id="rId8"/>
    <p:sldLayoutId id="2147487073" r:id="rId9"/>
    <p:sldLayoutId id="2147487074" r:id="rId10"/>
    <p:sldLayoutId id="2147487075"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74651AA9-8F5E-44D4-B6FC-2AC10281E3F5}"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76" r:id="rId1"/>
    <p:sldLayoutId id="2147487077" r:id="rId2"/>
    <p:sldLayoutId id="2147487078" r:id="rId3"/>
    <p:sldLayoutId id="2147487079" r:id="rId4"/>
    <p:sldLayoutId id="2147487080" r:id="rId5"/>
    <p:sldLayoutId id="2147487081" r:id="rId6"/>
    <p:sldLayoutId id="2147487082" r:id="rId7"/>
    <p:sldLayoutId id="2147487083" r:id="rId8"/>
    <p:sldLayoutId id="2147487084" r:id="rId9"/>
    <p:sldLayoutId id="2147487085" r:id="rId10"/>
    <p:sldLayoutId id="214748708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4954C8D2-7160-4E0E-A351-A23764BE4C8B}"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87" r:id="rId1"/>
    <p:sldLayoutId id="2147487088" r:id="rId2"/>
    <p:sldLayoutId id="2147487089" r:id="rId3"/>
    <p:sldLayoutId id="2147487090" r:id="rId4"/>
    <p:sldLayoutId id="2147487091" r:id="rId5"/>
    <p:sldLayoutId id="2147487092" r:id="rId6"/>
    <p:sldLayoutId id="2147487093" r:id="rId7"/>
    <p:sldLayoutId id="2147487094" r:id="rId8"/>
    <p:sldLayoutId id="2147487095" r:id="rId9"/>
    <p:sldLayoutId id="2147487096" r:id="rId10"/>
    <p:sldLayoutId id="2147487097"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BEC97BB5-2697-4703-B203-83C7155566F2}"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098" r:id="rId1"/>
    <p:sldLayoutId id="2147487099" r:id="rId2"/>
    <p:sldLayoutId id="2147487100" r:id="rId3"/>
    <p:sldLayoutId id="2147487101" r:id="rId4"/>
    <p:sldLayoutId id="2147487102" r:id="rId5"/>
    <p:sldLayoutId id="2147487103" r:id="rId6"/>
    <p:sldLayoutId id="2147487104" r:id="rId7"/>
    <p:sldLayoutId id="2147487105" r:id="rId8"/>
    <p:sldLayoutId id="2147487106" r:id="rId9"/>
    <p:sldLayoutId id="2147487107" r:id="rId10"/>
    <p:sldLayoutId id="2147487108"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39278FD7-D88C-4F29-AF6C-6B454492DE2A}"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109" r:id="rId1"/>
    <p:sldLayoutId id="2147487110" r:id="rId2"/>
    <p:sldLayoutId id="2147487111" r:id="rId3"/>
    <p:sldLayoutId id="2147487112" r:id="rId4"/>
    <p:sldLayoutId id="2147487113" r:id="rId5"/>
    <p:sldLayoutId id="2147487114" r:id="rId6"/>
    <p:sldLayoutId id="2147487115" r:id="rId7"/>
    <p:sldLayoutId id="2147487116" r:id="rId8"/>
    <p:sldLayoutId id="2147487117" r:id="rId9"/>
    <p:sldLayoutId id="2147487118" r:id="rId10"/>
    <p:sldLayoutId id="2147487119"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FC2159CD-9E70-4CB4-80BD-23EE255B02B7}"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120" r:id="rId1"/>
    <p:sldLayoutId id="2147487121" r:id="rId2"/>
    <p:sldLayoutId id="2147487122" r:id="rId3"/>
    <p:sldLayoutId id="2147487123" r:id="rId4"/>
    <p:sldLayoutId id="2147487124" r:id="rId5"/>
    <p:sldLayoutId id="2147487125" r:id="rId6"/>
    <p:sldLayoutId id="2147487126" r:id="rId7"/>
    <p:sldLayoutId id="2147487127" r:id="rId8"/>
    <p:sldLayoutId id="2147487128" r:id="rId9"/>
    <p:sldLayoutId id="2147487129" r:id="rId10"/>
    <p:sldLayoutId id="2147487130"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ltLang="pl-PL" smtClean="0"/>
              <a:t>Kliknij, aby edytować styl</a:t>
            </a:r>
            <a:endParaRPr lang="en-US" altLang="pl-PL"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endParaRPr lang="en-US" altLang="pl-PL"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Georgia" pitchFamily="18" charset="0"/>
              </a:defRPr>
            </a:lvl1pPr>
          </a:lstStyle>
          <a:p>
            <a:pPr>
              <a:defRPr/>
            </a:pPr>
            <a:fld id="{409B2A9A-32CD-49FE-9931-94E8C45CD80A}" type="slidenum">
              <a:rPr lang="pl-PL" altLang="pl-PL"/>
              <a:pPr>
                <a:defRPr/>
              </a:pPr>
              <a:t>‹#›</a:t>
            </a:fld>
            <a:endParaRPr lang="pl-PL" altLang="pl-PL" dirty="0"/>
          </a:p>
        </p:txBody>
      </p:sp>
    </p:spTree>
  </p:cSld>
  <p:clrMap bg1="lt1" tx1="dk1" bg2="lt2" tx2="dk2" accent1="accent1" accent2="accent2" accent3="accent3" accent4="accent4" accent5="accent5" accent6="accent6" hlink="hlink" folHlink="folHlink"/>
  <p:sldLayoutIdLst>
    <p:sldLayoutId id="2147487131" r:id="rId1"/>
    <p:sldLayoutId id="2147487132" r:id="rId2"/>
    <p:sldLayoutId id="2147487133" r:id="rId3"/>
    <p:sldLayoutId id="2147487134" r:id="rId4"/>
    <p:sldLayoutId id="2147487135" r:id="rId5"/>
    <p:sldLayoutId id="2147487136" r:id="rId6"/>
    <p:sldLayoutId id="2147487137" r:id="rId7"/>
    <p:sldLayoutId id="2147487138" r:id="rId8"/>
    <p:sldLayoutId id="2147487139" r:id="rId9"/>
    <p:sldLayoutId id="2147487140" r:id="rId10"/>
    <p:sldLayoutId id="2147487141"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Georgia" pitchFamily="18" charset="0"/>
          <a:ea typeface="+mj-ea"/>
          <a:cs typeface="+mj-cs"/>
        </a:defRPr>
      </a:lvl1pPr>
      <a:lvl2pPr algn="l" rtl="0" eaLnBrk="0" fontAlgn="base" hangingPunct="0">
        <a:lnSpc>
          <a:spcPct val="90000"/>
        </a:lnSpc>
        <a:spcBef>
          <a:spcPct val="0"/>
        </a:spcBef>
        <a:spcAft>
          <a:spcPct val="0"/>
        </a:spcAft>
        <a:defRPr sz="4400">
          <a:solidFill>
            <a:schemeClr val="tx1"/>
          </a:solidFill>
          <a:latin typeface="Georgia" pitchFamily="18" charset="0"/>
        </a:defRPr>
      </a:lvl2pPr>
      <a:lvl3pPr algn="l" rtl="0" eaLnBrk="0" fontAlgn="base" hangingPunct="0">
        <a:lnSpc>
          <a:spcPct val="90000"/>
        </a:lnSpc>
        <a:spcBef>
          <a:spcPct val="0"/>
        </a:spcBef>
        <a:spcAft>
          <a:spcPct val="0"/>
        </a:spcAft>
        <a:defRPr sz="4400">
          <a:solidFill>
            <a:schemeClr val="tx1"/>
          </a:solidFill>
          <a:latin typeface="Georgia" pitchFamily="18" charset="0"/>
        </a:defRPr>
      </a:lvl3pPr>
      <a:lvl4pPr algn="l" rtl="0" eaLnBrk="0" fontAlgn="base" hangingPunct="0">
        <a:lnSpc>
          <a:spcPct val="90000"/>
        </a:lnSpc>
        <a:spcBef>
          <a:spcPct val="0"/>
        </a:spcBef>
        <a:spcAft>
          <a:spcPct val="0"/>
        </a:spcAft>
        <a:defRPr sz="4400">
          <a:solidFill>
            <a:schemeClr val="tx1"/>
          </a:solidFill>
          <a:latin typeface="Georgia" pitchFamily="18" charset="0"/>
        </a:defRPr>
      </a:lvl4pPr>
      <a:lvl5pPr algn="l" rtl="0" eaLnBrk="0" fontAlgn="base" hangingPunct="0">
        <a:lnSpc>
          <a:spcPct val="90000"/>
        </a:lnSpc>
        <a:spcBef>
          <a:spcPct val="0"/>
        </a:spcBef>
        <a:spcAft>
          <a:spcPct val="0"/>
        </a:spcAft>
        <a:defRPr sz="4400">
          <a:solidFill>
            <a:schemeClr val="tx1"/>
          </a:solidFill>
          <a:latin typeface="Georgia" pitchFamily="18"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Georgia" pitchFamily="18" charset="0"/>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Georgia" pitchFamily="18" charset="0"/>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Georgia"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8" Type="http://schemas.openxmlformats.org/officeDocument/2006/relationships/hyperlink" Target="http://l.facebook.com/l.php?u=http://www.popc.gov.pl/&amp;h=TAQEuE48E&amp;enc=AZNChuQ1ECRscTG68JlZzDKxJdt7tVidrVzkECjDJsdiT7XxzYpkQFSKb_LLdBVE6DJ6oZw2n4kEqFzJKqhlHtAERhp8_i9o4SFqrHrTYVtMoeat2Aq6To4biFeF2fvHZ0255Mq5suBlKTALDpdNGxIoQhnCevnnUMjkaH9zF9nc0Q&amp;s=1" TargetMode="External"/><Relationship Id="rId3" Type="http://schemas.openxmlformats.org/officeDocument/2006/relationships/hyperlink" Target="http://www.mazovia.pl/" TargetMode="External"/><Relationship Id="rId7" Type="http://schemas.openxmlformats.org/officeDocument/2006/relationships/hyperlink" Target="http://l.facebook.com/l.php?u=http://www.poir.gov.pl/&amp;h=iAQFwV_FV&amp;enc=AZOke6FSPcFc9WX-sC95xIVE1Mf0VuVh2SrwCQHfijtsRzp3xGmId3__hLSGIiFVByxuVX0HtqpMtcam5154PFwOh4FSTSGbo_PXcSVWP6kQ4n5SZk-b767gooHvRV8YxAGnV82ye-1fCR628QWsIx6p8mtWWWGvZPds6ieJLJtTQQ&amp;s=1" TargetMode="External"/><Relationship Id="rId12" Type="http://schemas.openxmlformats.org/officeDocument/2006/relationships/image" Target="../media/image84.jpeg"/><Relationship Id="rId2" Type="http://schemas.openxmlformats.org/officeDocument/2006/relationships/hyperlink" Target="http://www.mr.gov.pl/" TargetMode="External"/><Relationship Id="rId1" Type="http://schemas.openxmlformats.org/officeDocument/2006/relationships/slideLayout" Target="../slideLayouts/slideLayout3.xml"/><Relationship Id="rId6" Type="http://schemas.openxmlformats.org/officeDocument/2006/relationships/hyperlink" Target="http://l.facebook.com/l.php?u=http://www.pois.gov.pl/&amp;h=dAQGLVmsp&amp;enc=AZOCQo5nwatbWixzrGpFouqNVJeumdH1a__74bJMPhjcfI_SICNISQOS6q2w5qOqcMrWziIq95Nl8uDs19DEFnJGMaw-wTMxeIRmf5g5y6KnYq_YniYm4SvelncGJ3BE6-antLOVwAPFpcfBk1SEovgSmwFhj2b265sp1ucy5Pf0dw&amp;s=1" TargetMode="External"/><Relationship Id="rId11" Type="http://schemas.openxmlformats.org/officeDocument/2006/relationships/hyperlink" Target="http://l.facebook.com/l.php?u=http://www.popt.gov.pl/&amp;h=dAQGLVmsp&amp;enc=AZPDoo1-Q3zyql0vJHajb86jt7xY8QSCzNZM3YlqL9pq2UTyI4DjlzwdWHbt5CZiFDL7SkZcQWbBh8pLkkpV4rUQEQz1B64_5Dji2mG2QkIQgLoZApcM3Bdzt7pFPbbQxGe09KI6G3a_pnzbS9DxPGzRxbyHSbIVsvXU1ZzCOiicKg&amp;s=1" TargetMode="External"/><Relationship Id="rId5" Type="http://schemas.openxmlformats.org/officeDocument/2006/relationships/hyperlink" Target="http://mazowia.eu/" TargetMode="External"/><Relationship Id="rId10" Type="http://schemas.openxmlformats.org/officeDocument/2006/relationships/hyperlink" Target="http://l.facebook.com/l.php?u=http://www.polskawschodnia.gov.pl/&amp;h=wAQEYz767&amp;enc=AZMblO50jeqtHUPKYjscko-CoJIUwu329sQPXsPInfgcTDfDjP9KA7MOkVb_O8xSn49KaS8NiKNmWysbMO7doFxMyRUxoLqLCMSQ6ptm0NuR6i-BxcPzHFLkFtmslFPK6PD3EDFyKBTYr8_zFKoho_EPAwjEeSPWn6jPZMr2gybvzg&amp;s=1" TargetMode="External"/><Relationship Id="rId4" Type="http://schemas.openxmlformats.org/officeDocument/2006/relationships/hyperlink" Target="http://www.funduszedlamazowsza.eu/" TargetMode="External"/><Relationship Id="rId9" Type="http://schemas.openxmlformats.org/officeDocument/2006/relationships/hyperlink" Target="http://l.facebook.com/l.php?u=http://www.power.gov.pl/&amp;h=lAQH38dsV&amp;enc=AZNJ6g5bCckHBXX68CXdXNv-2SIBE65KaX8B6pr1FtLChwy7BLHULB44bmQwlR-8mOz-VlrQMMc4zF1Z74GzDCubdkZqbafc-UZni3XwY3RhDmv0fGiLe4wiIZNFtFjo7uwp3i_fKYponCIcsy5T7jDzefR7_yf6RQBNVARgGEKVZw&amp;s=1" TargetMode="External"/></Relationships>
</file>

<file path=ppt/slides/_rels/slide10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8.gif"/><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89.jpeg"/><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11.xml.rels><?xml version="1.0" encoding="UTF-8" standalone="yes"?>
<Relationships xmlns="http://schemas.openxmlformats.org/package/2006/relationships"><Relationship Id="rId3" Type="http://schemas.openxmlformats.org/officeDocument/2006/relationships/hyperlink" Target="mailto:punkt_kontaktowy@mazowia.eu" TargetMode="External"/><Relationship Id="rId2" Type="http://schemas.openxmlformats.org/officeDocument/2006/relationships/image" Target="../media/image8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hyperlink" Target="mailto:konkurs1.1.1@ncbr.gov.pl" TargetMode="Externa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hyperlink" Target="mailto:konkurs1.1.2duze@ncbr.gov.pl" TargetMode="Externa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poir.gov.pl/"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3" Type="http://schemas.openxmlformats.org/officeDocument/2006/relationships/hyperlink" Target="http://www.arimr.gov.pl/o-arimr/oddzialy-regionalne.html" TargetMode="External"/><Relationship Id="rId2" Type="http://schemas.openxmlformats.org/officeDocument/2006/relationships/hyperlink" Target="mailto:info@arimr.gov.pl" TargetMode="External"/><Relationship Id="rId1" Type="http://schemas.openxmlformats.org/officeDocument/2006/relationships/slideLayout" Target="../slideLayouts/slideLayout3.xml"/><Relationship Id="rId5" Type="http://schemas.openxmlformats.org/officeDocument/2006/relationships/hyperlink" Target="mailto:katarzyna.laskowska@minrol.gov.pl" TargetMode="External"/><Relationship Id="rId4" Type="http://schemas.openxmlformats.org/officeDocument/2006/relationships/hyperlink" Target="mailto:Alina.osinska@minrol.gov.pl"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hyperlink" Target="http://ksu.parp.gov.pl/oferta_ksu/poreczenia" TargetMode="External"/><Relationship Id="rId2" Type="http://schemas.openxmlformats.org/officeDocument/2006/relationships/hyperlink" Target="http://ksu.parp.gov.pl/oferta_ksu/pozyczki" TargetMode="Externa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hyperlink" Target="https://www.inwestycjawkadry.info.p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www.jeremie.com.pl/mazowieckie/" TargetMode="Externa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www.jeremie.com.pl/mazowieckie/" TargetMode="External"/><Relationship Id="rId1" Type="http://schemas.openxmlformats.org/officeDocument/2006/relationships/slideLayout" Target="../slideLayouts/slideLayout9.xml"/><Relationship Id="rId4" Type="http://schemas.openxmlformats.org/officeDocument/2006/relationships/image" Target="../media/image79.png"/></Relationships>
</file>

<file path=ppt/slides/_rels/slide99.xml.rels><?xml version="1.0" encoding="UTF-8" standalone="yes"?>
<Relationships xmlns="http://schemas.openxmlformats.org/package/2006/relationships"><Relationship Id="rId3" Type="http://schemas.openxmlformats.org/officeDocument/2006/relationships/hyperlink" Target="http://pozyczkimazowieckie.pl/oferta/pozyczki-dla-firm-dzialajacych-do-roku" TargetMode="External"/><Relationship Id="rId2" Type="http://schemas.openxmlformats.org/officeDocument/2006/relationships/hyperlink" Target="http://pozyczkimazowieckie.pl/oferta/pozyczki-dla-firm-dzialajacych-dluzej-niz-rok" TargetMode="External"/><Relationship Id="rId1" Type="http://schemas.openxmlformats.org/officeDocument/2006/relationships/slideLayout" Target="../slideLayouts/slideLayout4.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hyperlink" Target="http://www.pozyczkimazowieckie.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3341" y="4164676"/>
            <a:ext cx="7886700" cy="1812175"/>
          </a:xfrm>
        </p:spPr>
        <p:txBody>
          <a:bodyPr>
            <a:noAutofit/>
          </a:bodyPr>
          <a:lstStyle/>
          <a:p>
            <a:pPr>
              <a:lnSpc>
                <a:spcPct val="150000"/>
              </a:lnSpc>
            </a:pPr>
            <a:r>
              <a:rPr lang="pl-PL" sz="3200" dirty="0" smtClean="0"/>
              <a:t>,,</a:t>
            </a:r>
            <a:r>
              <a:rPr lang="pl-PL" sz="3200" dirty="0" smtClean="0">
                <a:effectLst>
                  <a:outerShdw blurRad="38100" dist="38100" dir="2700000" algn="tl">
                    <a:srgbClr val="000000">
                      <a:alpha val="43137"/>
                    </a:srgbClr>
                  </a:outerShdw>
                </a:effectLst>
              </a:rPr>
              <a:t>Fundusze Europejskie </a:t>
            </a:r>
            <a:br>
              <a:rPr lang="pl-PL" sz="3200" dirty="0" smtClean="0">
                <a:effectLst>
                  <a:outerShdw blurRad="38100" dist="38100" dir="2700000" algn="tl">
                    <a:srgbClr val="000000">
                      <a:alpha val="43137"/>
                    </a:srgbClr>
                  </a:outerShdw>
                </a:effectLst>
              </a:rPr>
            </a:br>
            <a:r>
              <a:rPr lang="pl-PL" sz="3200" dirty="0" smtClean="0">
                <a:effectLst>
                  <a:outerShdw blurRad="38100" dist="38100" dir="2700000" algn="tl">
                    <a:srgbClr val="000000">
                      <a:alpha val="43137"/>
                    </a:srgbClr>
                  </a:outerShdw>
                </a:effectLst>
              </a:rPr>
              <a:t>dla przedsiębiorców na rozwój </a:t>
            </a:r>
            <a:br>
              <a:rPr lang="pl-PL" sz="3200" dirty="0" smtClean="0">
                <a:effectLst>
                  <a:outerShdw blurRad="38100" dist="38100" dir="2700000" algn="tl">
                    <a:srgbClr val="000000">
                      <a:alpha val="43137"/>
                    </a:srgbClr>
                  </a:outerShdw>
                </a:effectLst>
              </a:rPr>
            </a:br>
            <a:r>
              <a:rPr lang="pl-PL" sz="3200" dirty="0" smtClean="0">
                <a:effectLst>
                  <a:outerShdw blurRad="38100" dist="38100" dir="2700000" algn="tl">
                    <a:srgbClr val="000000">
                      <a:alpha val="43137"/>
                    </a:srgbClr>
                  </a:outerShdw>
                </a:effectLst>
              </a:rPr>
              <a:t>istniejącej działalności</a:t>
            </a:r>
            <a:r>
              <a:rPr lang="pl-PL" sz="3200" dirty="0" smtClean="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8"/>
          <p:cNvSpPr txBox="1">
            <a:spLocks/>
          </p:cNvSpPr>
          <p:nvPr/>
        </p:nvSpPr>
        <p:spPr>
          <a:xfrm>
            <a:off x="395536" y="908720"/>
            <a:ext cx="8291264" cy="576064"/>
          </a:xfrm>
          <a:prstGeom prst="rect">
            <a:avLst/>
          </a:prstGeom>
        </p:spPr>
        <p:txBody>
          <a:bodyPr>
            <a:no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pl-PL" sz="2500" b="0" i="1" u="none" strike="noStrike" kern="0" cap="none" spc="0" normalizeH="0" baseline="0" noProof="0" smtClean="0">
                <a:ln>
                  <a:noFill/>
                </a:ln>
                <a:solidFill>
                  <a:srgbClr val="0070C0"/>
                </a:solidFill>
                <a:effectLst>
                  <a:outerShdw blurRad="38100" dist="38100" dir="2700000" algn="tl">
                    <a:srgbClr val="000000">
                      <a:alpha val="43137"/>
                    </a:srgbClr>
                  </a:outerShdw>
                </a:effectLst>
                <a:uLnTx/>
                <a:uFillTx/>
                <a:latin typeface="Georgia" pitchFamily="18" charset="0"/>
                <a:ea typeface="Microsoft YaHei"/>
                <a:cs typeface="Arial" charset="0"/>
              </a:rPr>
              <a:t>Najważniejsze zasady w Funduszach Europejskich </a:t>
            </a:r>
            <a:br>
              <a:rPr kumimoji="0" lang="pl-PL" sz="2500" b="0" i="1" u="none" strike="noStrike" kern="0" cap="none" spc="0" normalizeH="0" baseline="0" noProof="0" smtClean="0">
                <a:ln>
                  <a:noFill/>
                </a:ln>
                <a:solidFill>
                  <a:srgbClr val="0070C0"/>
                </a:solidFill>
                <a:effectLst>
                  <a:outerShdw blurRad="38100" dist="38100" dir="2700000" algn="tl">
                    <a:srgbClr val="000000">
                      <a:alpha val="43137"/>
                    </a:srgbClr>
                  </a:outerShdw>
                </a:effectLst>
                <a:uLnTx/>
                <a:uFillTx/>
                <a:latin typeface="Georgia" pitchFamily="18" charset="0"/>
                <a:ea typeface="Microsoft YaHei"/>
                <a:cs typeface="Arial" charset="0"/>
              </a:rPr>
            </a:br>
            <a:r>
              <a:rPr kumimoji="0" lang="pl-PL" sz="2500" b="0" i="1" u="none" strike="noStrike" kern="0" cap="none" spc="0" normalizeH="0" baseline="0" noProof="0" smtClean="0">
                <a:ln>
                  <a:noFill/>
                </a:ln>
                <a:solidFill>
                  <a:srgbClr val="0070C0"/>
                </a:solidFill>
                <a:effectLst>
                  <a:outerShdw blurRad="38100" dist="38100" dir="2700000" algn="tl">
                    <a:srgbClr val="000000">
                      <a:alpha val="43137"/>
                    </a:srgbClr>
                  </a:outerShdw>
                </a:effectLst>
                <a:uLnTx/>
                <a:uFillTx/>
                <a:latin typeface="Georgia" pitchFamily="18" charset="0"/>
                <a:ea typeface="Microsoft YaHei"/>
                <a:cs typeface="Arial" charset="0"/>
              </a:rPr>
              <a:t>2014-2020</a:t>
            </a:r>
            <a:endParaRPr kumimoji="0" lang="pl-PL" sz="250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Georgia" pitchFamily="18" charset="0"/>
              <a:ea typeface="+mj-ea"/>
              <a:cs typeface="Times New Roman" pitchFamily="18" charset="0"/>
            </a:endParaRPr>
          </a:p>
        </p:txBody>
      </p:sp>
      <p:sp>
        <p:nvSpPr>
          <p:cNvPr id="6" name="Text Box 2"/>
          <p:cNvSpPr txBox="1">
            <a:spLocks noChangeArrowheads="1"/>
          </p:cNvSpPr>
          <p:nvPr/>
        </p:nvSpPr>
        <p:spPr bwMode="auto">
          <a:xfrm>
            <a:off x="179512" y="1844824"/>
            <a:ext cx="8784976" cy="28029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dirty="0">
                <a:solidFill>
                  <a:srgbClr val="0070C0"/>
                </a:solidFill>
                <a:latin typeface="Georgia" panose="02040502050405020303" pitchFamily="18" charset="0"/>
                <a:cs typeface="Arial" panose="020B0604020202020204" pitchFamily="34" charset="0"/>
              </a:rPr>
              <a:t>Wsparcie </a:t>
            </a:r>
            <a:r>
              <a:rPr lang="pl-PL" altLang="pl-PL" sz="1600" b="1" dirty="0" smtClean="0">
                <a:solidFill>
                  <a:srgbClr val="0070C0"/>
                </a:solidFill>
                <a:latin typeface="Georgia" panose="02040502050405020303" pitchFamily="18" charset="0"/>
                <a:cs typeface="Arial" panose="020B0604020202020204" pitchFamily="34" charset="0"/>
              </a:rPr>
              <a:t>Inteligentnych </a:t>
            </a:r>
            <a:r>
              <a:rPr lang="pl-PL" altLang="pl-PL" sz="1600" b="1" dirty="0">
                <a:solidFill>
                  <a:srgbClr val="0070C0"/>
                </a:solidFill>
                <a:latin typeface="Georgia" panose="02040502050405020303" pitchFamily="18" charset="0"/>
                <a:cs typeface="Arial" panose="020B0604020202020204" pitchFamily="34" charset="0"/>
              </a:rPr>
              <a:t>S</a:t>
            </a:r>
            <a:r>
              <a:rPr lang="pl-PL" altLang="pl-PL" sz="1600" b="1" dirty="0" smtClean="0">
                <a:solidFill>
                  <a:srgbClr val="0070C0"/>
                </a:solidFill>
                <a:latin typeface="Georgia" panose="02040502050405020303" pitchFamily="18" charset="0"/>
                <a:cs typeface="Arial" panose="020B0604020202020204" pitchFamily="34" charset="0"/>
              </a:rPr>
              <a:t>pecjalizacji </a:t>
            </a:r>
            <a:r>
              <a:rPr lang="pl-PL" altLang="pl-PL" sz="1600" b="1" dirty="0">
                <a:solidFill>
                  <a:srgbClr val="0070C0"/>
                </a:solidFill>
                <a:latin typeface="Georgia" panose="02040502050405020303" pitchFamily="18" charset="0"/>
                <a:cs typeface="Arial" panose="020B0604020202020204" pitchFamily="34" charset="0"/>
              </a:rPr>
              <a:t>(IS)</a:t>
            </a:r>
            <a:r>
              <a:rPr lang="pl-PL" altLang="pl-PL" sz="1600" b="1" dirty="0">
                <a:solidFill>
                  <a:srgbClr val="3333CC"/>
                </a:solidFill>
                <a:latin typeface="Georgia" panose="02040502050405020303" pitchFamily="18" charset="0"/>
                <a:cs typeface="Arial" panose="020B0604020202020204" pitchFamily="34" charset="0"/>
              </a:rPr>
              <a:t> </a:t>
            </a:r>
            <a:r>
              <a:rPr lang="pl-PL" altLang="pl-PL" sz="1600" dirty="0">
                <a:latin typeface="Georgia" panose="02040502050405020303" pitchFamily="18" charset="0"/>
                <a:cs typeface="Arial" panose="020B0604020202020204" pitchFamily="34" charset="0"/>
              </a:rPr>
              <a:t>– oznacza, że środki publiczne w UE </a:t>
            </a:r>
            <a:br>
              <a:rPr lang="pl-PL" altLang="pl-PL" sz="1600" dirty="0">
                <a:latin typeface="Georgia" panose="02040502050405020303" pitchFamily="18" charset="0"/>
                <a:cs typeface="Arial" panose="020B0604020202020204" pitchFamily="34" charset="0"/>
              </a:rPr>
            </a:br>
            <a:r>
              <a:rPr lang="pl-PL" altLang="pl-PL" sz="1600" dirty="0">
                <a:latin typeface="Georgia" panose="02040502050405020303" pitchFamily="18" charset="0"/>
                <a:cs typeface="Arial" panose="020B0604020202020204" pitchFamily="34" charset="0"/>
              </a:rPr>
              <a:t>w sposób szczególny kierowane będą na uruchamianie i wykorzystywanie potencjałów tych </a:t>
            </a:r>
            <a:r>
              <a:rPr lang="pl-PL" altLang="pl-PL" sz="1600" b="1" dirty="0">
                <a:latin typeface="Georgia" panose="02040502050405020303" pitchFamily="18" charset="0"/>
                <a:cs typeface="Arial" panose="020B0604020202020204" pitchFamily="34" charset="0"/>
              </a:rPr>
              <a:t>obszarów czy dziedzin gospodarki</a:t>
            </a:r>
            <a:r>
              <a:rPr lang="pl-PL" altLang="pl-PL" sz="1600" dirty="0">
                <a:latin typeface="Georgia" panose="02040502050405020303" pitchFamily="18" charset="0"/>
                <a:cs typeface="Arial" panose="020B0604020202020204" pitchFamily="34" charset="0"/>
              </a:rPr>
              <a:t>, które na danym terenie wyróżniają się na tle innych dziedzin gospodarki </a:t>
            </a:r>
            <a:r>
              <a:rPr lang="pl-PL" altLang="pl-PL" sz="1600" b="1" dirty="0">
                <a:latin typeface="Georgia" panose="02040502050405020303" pitchFamily="18" charset="0"/>
                <a:cs typeface="Arial" panose="020B0604020202020204" pitchFamily="34" charset="0"/>
              </a:rPr>
              <a:t>dużą zdolnością do dynamicznego rozwoju i ekspansji </a:t>
            </a:r>
            <a:r>
              <a:rPr lang="pl-PL" altLang="pl-PL" sz="1600" dirty="0">
                <a:latin typeface="Georgia" panose="02040502050405020303" pitchFamily="18" charset="0"/>
                <a:cs typeface="Arial" panose="020B0604020202020204" pitchFamily="34" charset="0"/>
              </a:rPr>
              <a:t>na rynki zagraniczne. </a:t>
            </a:r>
          </a:p>
          <a:p>
            <a:pPr algn="just">
              <a:buClrTx/>
              <a:buFontTx/>
              <a:buNone/>
            </a:pPr>
            <a:endParaRPr lang="pl-PL" altLang="pl-PL" sz="1600" dirty="0">
              <a:latin typeface="Georgia" panose="02040502050405020303" pitchFamily="18" charset="0"/>
              <a:cs typeface="Arial" panose="020B0604020202020204" pitchFamily="34" charset="0"/>
            </a:endParaRPr>
          </a:p>
          <a:p>
            <a:pPr algn="just">
              <a:buClrTx/>
              <a:buFontTx/>
              <a:buNone/>
            </a:pPr>
            <a:r>
              <a:rPr lang="pl-PL" altLang="pl-PL" sz="1600" dirty="0">
                <a:latin typeface="Georgia" panose="02040502050405020303" pitchFamily="18" charset="0"/>
                <a:cs typeface="Arial" panose="020B0604020202020204" pitchFamily="34" charset="0"/>
              </a:rPr>
              <a:t>Wsparcie IS skierowane będzie głównie na realizację przedsięwzięć innowacyjnych </a:t>
            </a:r>
            <a:br>
              <a:rPr lang="pl-PL" altLang="pl-PL" sz="1600" dirty="0">
                <a:latin typeface="Georgia" panose="02040502050405020303" pitchFamily="18" charset="0"/>
                <a:cs typeface="Arial" panose="020B0604020202020204" pitchFamily="34" charset="0"/>
              </a:rPr>
            </a:br>
            <a:r>
              <a:rPr lang="pl-PL" altLang="pl-PL" sz="1600" dirty="0">
                <a:latin typeface="Georgia" panose="02040502050405020303" pitchFamily="18" charset="0"/>
                <a:cs typeface="Arial" panose="020B0604020202020204" pitchFamily="34" charset="0"/>
              </a:rPr>
              <a:t> i prac badawczo-rozwojowych, wzmacniających potencjał wybranej specjalizacji. Wsparcie publiczne dla wybranych IS ma na celu budowanie przewag konkurencyjnych regionów UE </a:t>
            </a:r>
            <a:r>
              <a:rPr lang="pl-PL" altLang="pl-PL" sz="1600" dirty="0" smtClean="0">
                <a:latin typeface="Georgia" panose="02040502050405020303" pitchFamily="18" charset="0"/>
                <a:cs typeface="Arial" panose="020B0604020202020204" pitchFamily="34" charset="0"/>
              </a:rPr>
              <a:t/>
            </a:r>
            <a:br>
              <a:rPr lang="pl-PL" altLang="pl-PL" sz="1600" dirty="0" smtClean="0">
                <a:latin typeface="Georgia" panose="02040502050405020303" pitchFamily="18" charset="0"/>
                <a:cs typeface="Arial" panose="020B0604020202020204" pitchFamily="34" charset="0"/>
              </a:rPr>
            </a:br>
            <a:r>
              <a:rPr lang="pl-PL" altLang="pl-PL" sz="1600" dirty="0" smtClean="0">
                <a:latin typeface="Georgia" panose="02040502050405020303" pitchFamily="18" charset="0"/>
                <a:cs typeface="Arial" panose="020B0604020202020204" pitchFamily="34" charset="0"/>
              </a:rPr>
              <a:t>w </a:t>
            </a:r>
            <a:r>
              <a:rPr lang="pl-PL" altLang="pl-PL" sz="1600" dirty="0">
                <a:latin typeface="Georgia" panose="02040502050405020303" pitchFamily="18" charset="0"/>
                <a:cs typeface="Arial" panose="020B0604020202020204" pitchFamily="34" charset="0"/>
              </a:rPr>
              <a:t>oparciu o specyficzne potencjały ich gospodarek. </a:t>
            </a:r>
          </a:p>
          <a:p>
            <a:pPr algn="just">
              <a:buClrTx/>
              <a:buFontTx/>
              <a:buNone/>
            </a:pPr>
            <a:endParaRPr lang="pl-PL" altLang="pl-PL" sz="1600" dirty="0">
              <a:latin typeface="Georgia" panose="02040502050405020303" pitchFamily="18" charset="0"/>
              <a:cs typeface="Arial" panose="020B0604020202020204" pitchFamily="34" charset="0"/>
            </a:endParaRPr>
          </a:p>
        </p:txBody>
      </p:sp>
    </p:spTree>
    <p:extLst>
      <p:ext uri="{BB962C8B-B14F-4D97-AF65-F5344CB8AC3E}">
        <p14:creationId xmlns="" xmlns:p14="http://schemas.microsoft.com/office/powerpoint/2010/main" val="348097133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0307" y="1567543"/>
            <a:ext cx="8591550" cy="4615542"/>
          </a:xfrm>
        </p:spPr>
        <p:txBody>
          <a:bodyPr>
            <a:normAutofit fontScale="25000" lnSpcReduction="20000"/>
          </a:bodyPr>
          <a:lstStyle/>
          <a:p>
            <a:pPr>
              <a:lnSpc>
                <a:spcPct val="120000"/>
              </a:lnSpc>
              <a:spcBef>
                <a:spcPts val="0"/>
              </a:spcBef>
              <a:buNone/>
            </a:pPr>
            <a:r>
              <a:rPr lang="pl-PL" sz="6400" b="1" dirty="0" smtClean="0"/>
              <a:t>Kto może starać się o pożyczkę?</a:t>
            </a:r>
          </a:p>
          <a:p>
            <a:pPr>
              <a:lnSpc>
                <a:spcPct val="120000"/>
              </a:lnSpc>
              <a:spcBef>
                <a:spcPts val="0"/>
              </a:spcBef>
              <a:buNone/>
            </a:pPr>
            <a:endParaRPr lang="pl-PL" sz="3600" b="1" dirty="0" smtClean="0"/>
          </a:p>
          <a:p>
            <a:pPr algn="just">
              <a:lnSpc>
                <a:spcPct val="120000"/>
              </a:lnSpc>
              <a:spcBef>
                <a:spcPts val="0"/>
              </a:spcBef>
            </a:pPr>
            <a:r>
              <a:rPr lang="pl-PL" sz="6400" dirty="0" smtClean="0"/>
              <a:t>Przedsiębiorcy prowadzący działalność na terenie województwa mazowieckiego, którzy zatrudniają poniżej 250 osób i których roczne obroty są niższe niż 50 milionów Euro. </a:t>
            </a:r>
          </a:p>
          <a:p>
            <a:pPr algn="just">
              <a:lnSpc>
                <a:spcPct val="120000"/>
              </a:lnSpc>
              <a:spcBef>
                <a:spcPts val="0"/>
              </a:spcBef>
            </a:pPr>
            <a:r>
              <a:rPr lang="pl-PL" sz="6400" dirty="0" smtClean="0"/>
              <a:t>O pożyczkę mogą także starać się osoby, które </a:t>
            </a:r>
            <a:r>
              <a:rPr lang="pl-PL" sz="6400" b="1" dirty="0" smtClean="0">
                <a:solidFill>
                  <a:srgbClr val="FF0000"/>
                </a:solidFill>
              </a:rPr>
              <a:t>dopiero rozpoczynają działalność gospodarczą </a:t>
            </a:r>
            <a:r>
              <a:rPr lang="pl-PL" sz="6400" dirty="0" smtClean="0"/>
              <a:t>– w momencie podpisywania umowy pożyczki takie osoby muszą mieć już zarejestrowaną działalność.</a:t>
            </a:r>
          </a:p>
          <a:p>
            <a:pPr algn="just">
              <a:lnSpc>
                <a:spcPct val="120000"/>
              </a:lnSpc>
              <a:spcBef>
                <a:spcPts val="0"/>
              </a:spcBef>
              <a:buNone/>
            </a:pPr>
            <a:r>
              <a:rPr lang="pl-PL" sz="6400" b="1" dirty="0" smtClean="0"/>
              <a:t>Na co można przeznaczyć pożyczkę?</a:t>
            </a:r>
          </a:p>
          <a:p>
            <a:pPr algn="just">
              <a:lnSpc>
                <a:spcPct val="120000"/>
              </a:lnSpc>
              <a:spcBef>
                <a:spcPts val="0"/>
              </a:spcBef>
            </a:pPr>
            <a:r>
              <a:rPr lang="pl-PL" sz="6400" dirty="0" smtClean="0"/>
              <a:t>Wyłącznie na wydatki związane z uruchomieniem działalności gospodarczej, </a:t>
            </a:r>
            <a:br>
              <a:rPr lang="pl-PL" sz="6400" dirty="0" smtClean="0"/>
            </a:br>
            <a:r>
              <a:rPr lang="pl-PL" sz="6400" dirty="0" smtClean="0"/>
              <a:t>jej prowadzeniem lub rozwojem.</a:t>
            </a:r>
          </a:p>
          <a:p>
            <a:pPr algn="just">
              <a:lnSpc>
                <a:spcPct val="120000"/>
              </a:lnSpc>
              <a:spcBef>
                <a:spcPts val="0"/>
              </a:spcBef>
              <a:buNone/>
            </a:pPr>
            <a:r>
              <a:rPr lang="pl-PL" sz="6400" b="1" dirty="0" smtClean="0"/>
              <a:t>Na jakich warunkach udzielane są pożyczki?</a:t>
            </a:r>
          </a:p>
          <a:p>
            <a:pPr algn="just">
              <a:lnSpc>
                <a:spcPct val="120000"/>
              </a:lnSpc>
              <a:spcBef>
                <a:spcPts val="0"/>
              </a:spcBef>
            </a:pPr>
            <a:r>
              <a:rPr lang="pl-PL" sz="6400" dirty="0" smtClean="0"/>
              <a:t>To zależy od konkretnej sytuacji. Generalnie udzielane są pożyczki do </a:t>
            </a:r>
            <a:r>
              <a:rPr lang="pl-PL" sz="6400" b="1" dirty="0" smtClean="0">
                <a:solidFill>
                  <a:srgbClr val="FF0000"/>
                </a:solidFill>
              </a:rPr>
              <a:t>500 000,00zł </a:t>
            </a:r>
            <a:br>
              <a:rPr lang="pl-PL" sz="6400" b="1" dirty="0" smtClean="0">
                <a:solidFill>
                  <a:srgbClr val="FF0000"/>
                </a:solidFill>
              </a:rPr>
            </a:br>
            <a:r>
              <a:rPr lang="pl-PL" sz="6400" dirty="0" smtClean="0"/>
              <a:t>z okresem spłaty do</a:t>
            </a:r>
            <a:r>
              <a:rPr lang="pl-PL" sz="6400" b="1" dirty="0" smtClean="0">
                <a:solidFill>
                  <a:srgbClr val="FF0000"/>
                </a:solidFill>
              </a:rPr>
              <a:t> 5 lat. </a:t>
            </a:r>
          </a:p>
          <a:p>
            <a:pPr algn="just">
              <a:lnSpc>
                <a:spcPct val="120000"/>
              </a:lnSpc>
              <a:spcBef>
                <a:spcPts val="0"/>
              </a:spcBef>
            </a:pPr>
            <a:r>
              <a:rPr lang="pl-PL" sz="6400" dirty="0" smtClean="0"/>
              <a:t>Dla podmiotów działających do roku - w tym </a:t>
            </a:r>
            <a:r>
              <a:rPr lang="pl-PL" sz="6400" b="1" dirty="0" smtClean="0">
                <a:solidFill>
                  <a:srgbClr val="FF0000"/>
                </a:solidFill>
              </a:rPr>
              <a:t>dopiero rozpoczynających działalność gospodarczą</a:t>
            </a:r>
            <a:r>
              <a:rPr lang="pl-PL" sz="6400" dirty="0" smtClean="0"/>
              <a:t> - maksymalna wartość pożyczki wynosi </a:t>
            </a:r>
            <a:r>
              <a:rPr lang="pl-PL" sz="6400" b="1" dirty="0" smtClean="0">
                <a:solidFill>
                  <a:srgbClr val="FF0000"/>
                </a:solidFill>
              </a:rPr>
              <a:t>120 000,00zł.</a:t>
            </a:r>
          </a:p>
          <a:p>
            <a:pPr algn="just">
              <a:lnSpc>
                <a:spcPct val="120000"/>
              </a:lnSpc>
              <a:spcBef>
                <a:spcPts val="0"/>
              </a:spcBef>
              <a:buNone/>
            </a:pPr>
            <a:endParaRPr lang="pl-PL" sz="3600" dirty="0" smtClean="0"/>
          </a:p>
          <a:p>
            <a:pPr algn="just">
              <a:lnSpc>
                <a:spcPct val="120000"/>
              </a:lnSpc>
              <a:spcBef>
                <a:spcPts val="0"/>
              </a:spcBef>
              <a:buNone/>
            </a:pPr>
            <a:r>
              <a:rPr lang="pl-PL" sz="6400" b="1" dirty="0" smtClean="0"/>
              <a:t>Zabezpieczenie?</a:t>
            </a:r>
          </a:p>
          <a:p>
            <a:pPr algn="just">
              <a:lnSpc>
                <a:spcPct val="120000"/>
              </a:lnSpc>
              <a:spcBef>
                <a:spcPts val="0"/>
              </a:spcBef>
            </a:pPr>
            <a:r>
              <a:rPr lang="pl-PL" sz="6400" dirty="0" smtClean="0"/>
              <a:t>pożyczka zabezpieczona jest wekslem </a:t>
            </a:r>
            <a:r>
              <a:rPr lang="pl-PL" sz="6400" dirty="0" err="1" smtClean="0"/>
              <a:t>in</a:t>
            </a:r>
            <a:r>
              <a:rPr lang="pl-PL" sz="6400" dirty="0" smtClean="0"/>
              <a:t> blanco pożyczkobiorcy i dodatkowym wspólnie uzgodnionym zabezpieczeniem pokrywającym wartość pożyczki (np. poręczeniem, hipoteką, przewłaszczeniem ruchomości).</a:t>
            </a:r>
          </a:p>
          <a:p>
            <a:endParaRPr lang="pl-PL" dirty="0"/>
          </a:p>
        </p:txBody>
      </p:sp>
      <p:pic>
        <p:nvPicPr>
          <p:cNvPr id="5" name="Obraz 4" descr="pożyczki mazowiecki.logo.jpg"/>
          <p:cNvPicPr>
            <a:picLocks noChangeAspect="1"/>
          </p:cNvPicPr>
          <p:nvPr/>
        </p:nvPicPr>
        <p:blipFill>
          <a:blip r:embed="rId2" cstate="print"/>
          <a:stretch>
            <a:fillRect/>
          </a:stretch>
        </p:blipFill>
        <p:spPr>
          <a:xfrm>
            <a:off x="7019925" y="6102133"/>
            <a:ext cx="1714500" cy="567518"/>
          </a:xfrm>
          <a:prstGeom prst="rect">
            <a:avLst/>
          </a:prstGeom>
        </p:spPr>
      </p:pic>
      <p:sp>
        <p:nvSpPr>
          <p:cNvPr id="6" name="Prostokąt 5"/>
          <p:cNvSpPr/>
          <p:nvPr/>
        </p:nvSpPr>
        <p:spPr>
          <a:xfrm>
            <a:off x="261258" y="1088571"/>
            <a:ext cx="8643256" cy="369332"/>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rgbClr val="33CCCC"/>
                </a:solidFill>
              </a:rPr>
              <a:t>MAZOWIECKI REGIONALNY FUNDUSZ POŻYCZKOWY</a:t>
            </a:r>
            <a:endParaRPr lang="pl-PL" b="1" dirty="0">
              <a:solidFill>
                <a:srgbClr val="33CCCC"/>
              </a:solidFill>
              <a:latin typeface="Georgia" pitchFamily="18" charset="0"/>
              <a:cs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4" name="Symbol zastępczy zawartości 3"/>
          <p:cNvPicPr>
            <a:picLocks noGrp="1"/>
          </p:cNvPicPr>
          <p:nvPr>
            <p:ph idx="1"/>
          </p:nvPr>
        </p:nvPicPr>
        <p:blipFill>
          <a:blip r:embed="rId2" cstate="print"/>
          <a:srcRect l="24314" t="11115" r="25570" b="5789"/>
          <a:stretch>
            <a:fillRect/>
          </a:stretch>
        </p:blipFill>
        <p:spPr bwMode="auto">
          <a:xfrm>
            <a:off x="593766" y="973777"/>
            <a:ext cx="7944592" cy="568828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81084" y="2424232"/>
            <a:ext cx="7772400" cy="1033983"/>
          </a:xfrm>
        </p:spPr>
        <p:txBody>
          <a:bodyPr/>
          <a:lstStyle/>
          <a:p>
            <a:r>
              <a:rPr lang="pl-PL" dirty="0" smtClean="0">
                <a:solidFill>
                  <a:srgbClr val="C00000"/>
                </a:solidFill>
              </a:rPr>
              <a:t>Pamiętajmy!</a:t>
            </a:r>
            <a:r>
              <a:rPr lang="pl-PL" dirty="0" smtClean="0">
                <a:solidFill>
                  <a:srgbClr val="FF0000"/>
                </a:solidFill>
              </a:rPr>
              <a:t> </a:t>
            </a:r>
            <a:br>
              <a:rPr lang="pl-PL" dirty="0" smtClean="0">
                <a:solidFill>
                  <a:srgbClr val="FF0000"/>
                </a:solidFill>
              </a:rPr>
            </a:br>
            <a:r>
              <a:rPr lang="pl-PL" dirty="0" smtClean="0">
                <a:solidFill>
                  <a:srgbClr val="FF0000"/>
                </a:solidFill>
              </a:rPr>
              <a:t/>
            </a:r>
            <a:br>
              <a:rPr lang="pl-PL" dirty="0" smtClean="0">
                <a:solidFill>
                  <a:srgbClr val="FF0000"/>
                </a:solidFill>
              </a:rPr>
            </a:br>
            <a:endParaRPr lang="pl-PL" dirty="0"/>
          </a:p>
        </p:txBody>
      </p:sp>
      <p:sp>
        <p:nvSpPr>
          <p:cNvPr id="3" name="Podtytuł 2"/>
          <p:cNvSpPr>
            <a:spLocks noGrp="1"/>
          </p:cNvSpPr>
          <p:nvPr>
            <p:ph type="subTitle" idx="1"/>
          </p:nvPr>
        </p:nvSpPr>
        <p:spPr>
          <a:xfrm>
            <a:off x="163774" y="1902891"/>
            <a:ext cx="8598089" cy="2812411"/>
          </a:xfrm>
        </p:spPr>
        <p:txBody>
          <a:bodyPr/>
          <a:lstStyle/>
          <a:p>
            <a:pPr marL="342900" indent="-342900" algn="l"/>
            <a:r>
              <a:rPr lang="pl-PL" sz="2000" dirty="0" smtClean="0">
                <a:latin typeface="+mj-lt"/>
              </a:rPr>
              <a:t>Gdy piszemy wniosek…..</a:t>
            </a:r>
          </a:p>
          <a:p>
            <a:pPr marL="342900" lvl="1" indent="-342900" algn="l">
              <a:spcBef>
                <a:spcPts val="1000"/>
              </a:spcBef>
              <a:buFont typeface="Arial" pitchFamily="34" charset="0"/>
              <a:buChar char="•"/>
            </a:pPr>
            <a:r>
              <a:rPr lang="pl-PL" dirty="0" smtClean="0">
                <a:latin typeface="+mj-lt"/>
              </a:rPr>
              <a:t>W tracie konkursu sprawdzamy stronę z ogłoszeniem, czyli dokumentacją, </a:t>
            </a:r>
          </a:p>
          <a:p>
            <a:pPr marL="342900" indent="-342900" algn="l">
              <a:buFont typeface="Arial" pitchFamily="34" charset="0"/>
              <a:buChar char="•"/>
            </a:pPr>
            <a:r>
              <a:rPr lang="pl-PL" sz="2000" dirty="0" smtClean="0">
                <a:latin typeface="+mj-lt"/>
              </a:rPr>
              <a:t>Sprawdźmy dostępność Pytań </a:t>
            </a:r>
            <a:r>
              <a:rPr lang="pl-PL" sz="2000" dirty="0">
                <a:latin typeface="+mj-lt"/>
              </a:rPr>
              <a:t>i</a:t>
            </a:r>
            <a:r>
              <a:rPr lang="pl-PL" sz="2000" dirty="0" smtClean="0">
                <a:latin typeface="+mj-lt"/>
              </a:rPr>
              <a:t> odpowiedzi (powstałych w trakcie konkursu),</a:t>
            </a:r>
          </a:p>
          <a:p>
            <a:pPr marL="342900" indent="-342900" algn="l">
              <a:buFont typeface="Arial" pitchFamily="34" charset="0"/>
              <a:buChar char="•"/>
            </a:pPr>
            <a:r>
              <a:rPr lang="pl-PL" sz="2000" dirty="0" smtClean="0">
                <a:latin typeface="+mj-lt"/>
              </a:rPr>
              <a:t>Aktualizacja zapisów dokumentacji,</a:t>
            </a:r>
          </a:p>
          <a:p>
            <a:pPr marL="342900" indent="-342900" algn="l">
              <a:buFont typeface="Arial" pitchFamily="34" charset="0"/>
              <a:buChar char="•"/>
            </a:pPr>
            <a:r>
              <a:rPr lang="pl-PL" sz="2000" dirty="0" smtClean="0">
                <a:latin typeface="+mj-lt"/>
              </a:rPr>
              <a:t>Wniosku nie składany w ostatniej chwili (brak czasu na ew. pomoc techniczną),</a:t>
            </a:r>
          </a:p>
          <a:p>
            <a:pPr marL="342900" indent="-342900" algn="l">
              <a:buFont typeface="Arial" pitchFamily="34" charset="0"/>
              <a:buChar char="•"/>
            </a:pPr>
            <a:r>
              <a:rPr lang="pl-PL" sz="2000" dirty="0" smtClean="0">
                <a:latin typeface="+mj-lt"/>
              </a:rPr>
              <a:t>Przetestujmy podpis elektroniczny (o ile jest wymagany podpis tego typu)</a:t>
            </a:r>
            <a:endParaRPr lang="pl-PL" sz="2000" dirty="0">
              <a:latin typeface="+mj-lt"/>
            </a:endParaRPr>
          </a:p>
        </p:txBody>
      </p:sp>
      <p:sp>
        <p:nvSpPr>
          <p:cNvPr id="4" name="Prostokąt 3"/>
          <p:cNvSpPr/>
          <p:nvPr/>
        </p:nvSpPr>
        <p:spPr>
          <a:xfrm>
            <a:off x="0" y="4796123"/>
            <a:ext cx="9144000" cy="1631216"/>
          </a:xfrm>
          <a:prstGeom prst="rect">
            <a:avLst/>
          </a:prstGeom>
        </p:spPr>
        <p:txBody>
          <a:bodyPr wrap="square">
            <a:spAutoFit/>
          </a:bodyPr>
          <a:lstStyle/>
          <a:p>
            <a:pPr algn="ctr"/>
            <a:r>
              <a:rPr lang="pl-PL" sz="2000" dirty="0" smtClean="0"/>
              <a:t>Korzystanie z unijnego wsparcia niesie ze sobą </a:t>
            </a:r>
            <a:r>
              <a:rPr lang="pl-PL" sz="2000" b="1" dirty="0" smtClean="0"/>
              <a:t>wiele korzyści</a:t>
            </a:r>
            <a:r>
              <a:rPr lang="pl-PL" sz="2000" dirty="0" smtClean="0"/>
              <a:t>. </a:t>
            </a:r>
          </a:p>
          <a:p>
            <a:pPr algn="ctr"/>
            <a:r>
              <a:rPr lang="pl-PL" sz="2000" dirty="0" smtClean="0"/>
              <a:t>Jednak otrzymanie wsparcia z unijnych dotacji wiąże się również z </a:t>
            </a:r>
            <a:r>
              <a:rPr lang="pl-PL" sz="2000" b="1" dirty="0" smtClean="0"/>
              <a:t>licznymi obowiązkami</a:t>
            </a:r>
            <a:r>
              <a:rPr lang="pl-PL" sz="2000" dirty="0" smtClean="0"/>
              <a:t>. </a:t>
            </a:r>
          </a:p>
          <a:p>
            <a:pPr algn="ctr"/>
            <a:r>
              <a:rPr lang="pl-PL" sz="2000" dirty="0" smtClean="0"/>
              <a:t>Przede wszystkim trzeba zrealizować inwestycję zgodnie z wnioskiem, przestrzegać terminów i prawidłowo ją rozliczyć.</a:t>
            </a:r>
            <a:endParaRPr lang="pl-PL" sz="2000" dirty="0"/>
          </a:p>
        </p:txBody>
      </p:sp>
    </p:spTree>
    <p:extLst>
      <p:ext uri="{BB962C8B-B14F-4D97-AF65-F5344CB8AC3E}">
        <p14:creationId xmlns:p14="http://schemas.microsoft.com/office/powerpoint/2010/main" xmlns="" val="21048820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3071813"/>
            <a:ext cx="8801100" cy="3486150"/>
          </a:xfrm>
        </p:spPr>
        <p:txBody>
          <a:bodyPr/>
          <a:lstStyle/>
          <a:p>
            <a:pPr algn="l"/>
            <a:r>
              <a:rPr lang="pl-PL" sz="1800" dirty="0" smtClean="0"/>
              <a:t/>
            </a:r>
            <a:br>
              <a:rPr lang="pl-PL" sz="1800" dirty="0" smtClean="0"/>
            </a:br>
            <a:r>
              <a:rPr lang="pl-PL" sz="1800" dirty="0"/>
              <a:t/>
            </a:r>
            <a:br>
              <a:rPr lang="pl-PL" sz="1800" dirty="0"/>
            </a:br>
            <a:r>
              <a:rPr lang="pl-PL" sz="1800" dirty="0" smtClean="0"/>
              <a:t/>
            </a:r>
            <a:br>
              <a:rPr lang="pl-PL" sz="1800" dirty="0" smtClean="0"/>
            </a:br>
            <a:r>
              <a:rPr lang="pl-PL" sz="1800" dirty="0" smtClean="0"/>
              <a:t/>
            </a:r>
            <a:br>
              <a:rPr lang="pl-PL" sz="1800" dirty="0" smtClean="0"/>
            </a:br>
            <a:r>
              <a:rPr lang="pl-PL" sz="1800" dirty="0" smtClean="0"/>
              <a:t/>
            </a:r>
            <a:br>
              <a:rPr lang="pl-PL" sz="1800" dirty="0" smtClean="0"/>
            </a:br>
            <a:r>
              <a:rPr lang="pl-PL" sz="1800" dirty="0" smtClean="0"/>
              <a:t>*sprawdźmy w dokumentacji konkursowej, który podmiot jest odpowiedzialny za przyjmowanie wniosków</a:t>
            </a:r>
            <a:br>
              <a:rPr lang="pl-PL" sz="1800" dirty="0" smtClean="0"/>
            </a:br>
            <a:r>
              <a:rPr lang="pl-PL" sz="1800" dirty="0" smtClean="0"/>
              <a:t/>
            </a:r>
            <a:br>
              <a:rPr lang="pl-PL" sz="1800" dirty="0" smtClean="0"/>
            </a:br>
            <a:r>
              <a:rPr lang="pl-PL" sz="1800" dirty="0" smtClean="0"/>
              <a:t/>
            </a:r>
            <a:br>
              <a:rPr lang="pl-PL" sz="1800" dirty="0" smtClean="0"/>
            </a:br>
            <a:r>
              <a:rPr lang="pl-PL" sz="1800" b="1" i="1" dirty="0" smtClean="0"/>
              <a:t>Regionalny </a:t>
            </a:r>
            <a:r>
              <a:rPr lang="pl-PL" sz="1800" b="1" i="1" dirty="0"/>
              <a:t>Program Operacyjny Województwa Mazowieckiego </a:t>
            </a:r>
            <a:r>
              <a:rPr lang="pl-PL" sz="1800" b="1" dirty="0" smtClean="0"/>
              <a:t> Mazowiecka Jednostka Wdrażania Programów Unijnych)</a:t>
            </a:r>
            <a:br>
              <a:rPr lang="pl-PL" sz="1800" b="1" dirty="0" smtClean="0"/>
            </a:br>
            <a:r>
              <a:rPr lang="pl-PL" sz="1800" b="1" dirty="0" smtClean="0"/>
              <a:t/>
            </a:r>
            <a:br>
              <a:rPr lang="pl-PL" sz="1800" b="1" dirty="0" smtClean="0"/>
            </a:br>
            <a:r>
              <a:rPr lang="pl-PL" sz="1800" b="1" dirty="0" smtClean="0"/>
              <a:t/>
            </a:r>
            <a:br>
              <a:rPr lang="pl-PL" sz="1800" b="1" dirty="0" smtClean="0"/>
            </a:br>
            <a:r>
              <a:rPr lang="pl-PL" sz="1800" b="1" i="1" dirty="0" smtClean="0"/>
              <a:t>Program </a:t>
            </a:r>
            <a:r>
              <a:rPr lang="pl-PL" sz="1800" b="1" i="1" dirty="0"/>
              <a:t>Operacyjny Wiedza Edukacja </a:t>
            </a:r>
            <a:r>
              <a:rPr lang="pl-PL" sz="1800" b="1" i="1" dirty="0" smtClean="0"/>
              <a:t>Rozwój</a:t>
            </a:r>
            <a:br>
              <a:rPr lang="pl-PL" sz="1800" b="1" i="1" dirty="0" smtClean="0"/>
            </a:br>
            <a:r>
              <a:rPr lang="pl-PL" sz="1800" b="1" dirty="0" smtClean="0"/>
              <a:t>( wskazuje dokumentacja konkursowa danego działania)</a:t>
            </a:r>
            <a:br>
              <a:rPr lang="pl-PL" sz="1800" b="1" dirty="0" smtClean="0"/>
            </a:br>
            <a:r>
              <a:rPr lang="pl-PL" sz="1800" b="1" dirty="0"/>
              <a:t/>
            </a:r>
            <a:br>
              <a:rPr lang="pl-PL" sz="1800" b="1" dirty="0"/>
            </a:br>
            <a:r>
              <a:rPr lang="pl-PL" sz="1800" b="1" i="1" dirty="0"/>
              <a:t>Program Operacyjny  Inteligentny </a:t>
            </a:r>
            <a:r>
              <a:rPr lang="pl-PL" sz="1800" b="1" i="1" dirty="0" smtClean="0"/>
              <a:t>Rozwój</a:t>
            </a:r>
            <a:r>
              <a:rPr lang="pl-PL" sz="1800" b="1" dirty="0" smtClean="0"/>
              <a:t/>
            </a:r>
            <a:br>
              <a:rPr lang="pl-PL" sz="1800" b="1" dirty="0" smtClean="0"/>
            </a:br>
            <a:r>
              <a:rPr lang="pl-PL" sz="1800" b="1" dirty="0" smtClean="0"/>
              <a:t>( PARP lub inny podmiot – dokumentacja konkursowa)</a:t>
            </a:r>
            <a:br>
              <a:rPr lang="pl-PL" sz="1800" b="1" dirty="0" smtClean="0"/>
            </a:br>
            <a:endParaRPr lang="pl-PL" sz="1800" dirty="0"/>
          </a:p>
        </p:txBody>
      </p:sp>
      <p:sp>
        <p:nvSpPr>
          <p:cNvPr id="3" name="Podtytuł 2"/>
          <p:cNvSpPr>
            <a:spLocks noGrp="1"/>
          </p:cNvSpPr>
          <p:nvPr>
            <p:ph type="subTitle" idx="1"/>
          </p:nvPr>
        </p:nvSpPr>
        <p:spPr>
          <a:xfrm>
            <a:off x="-366713" y="1262903"/>
            <a:ext cx="7239000" cy="1137397"/>
          </a:xfrm>
        </p:spPr>
        <p:txBody>
          <a:bodyPr/>
          <a:lstStyle/>
          <a:p>
            <a:endParaRPr lang="pl-PL" sz="3200" b="1" i="1" dirty="0" smtClean="0"/>
          </a:p>
          <a:p>
            <a:r>
              <a:rPr lang="pl-PL" sz="3200" dirty="0" smtClean="0">
                <a:solidFill>
                  <a:srgbClr val="C00000"/>
                </a:solidFill>
              </a:rPr>
              <a:t>DO KOGO SKŁADAMY WNIOSKI </a:t>
            </a:r>
            <a:endParaRPr lang="pl-PL" sz="3200" dirty="0">
              <a:solidFill>
                <a:srgbClr val="C00000"/>
              </a:solidFill>
            </a:endParaRPr>
          </a:p>
        </p:txBody>
      </p:sp>
      <p:pic>
        <p:nvPicPr>
          <p:cNvPr id="10242" name="Picture 2" descr="https://pixabay.com/static/uploads/photo/2012/11/03/06/23/road-sign-63983_960_720.jpg"/>
          <p:cNvPicPr>
            <a:picLocks noChangeAspect="1" noChangeArrowheads="1"/>
          </p:cNvPicPr>
          <p:nvPr/>
        </p:nvPicPr>
        <p:blipFill>
          <a:blip r:embed="rId2" cstate="print"/>
          <a:srcRect/>
          <a:stretch>
            <a:fillRect/>
          </a:stretch>
        </p:blipFill>
        <p:spPr bwMode="auto">
          <a:xfrm>
            <a:off x="6652993" y="1128713"/>
            <a:ext cx="2305270" cy="1730376"/>
          </a:xfrm>
          <a:prstGeom prst="rect">
            <a:avLst/>
          </a:prstGeom>
          <a:noFill/>
        </p:spPr>
      </p:pic>
    </p:spTree>
    <p:extLst>
      <p:ext uri="{BB962C8B-B14F-4D97-AF65-F5344CB8AC3E}">
        <p14:creationId xmlns:p14="http://schemas.microsoft.com/office/powerpoint/2010/main" xmlns="" val="3723223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396314"/>
            <a:ext cx="7772400" cy="4226010"/>
          </a:xfrm>
        </p:spPr>
        <p:txBody>
          <a:bodyPr anchor="ctr"/>
          <a:lstStyle/>
          <a:p>
            <a:r>
              <a:rPr lang="pl-PL" sz="2400" b="1" u="sng" dirty="0" smtClean="0">
                <a:solidFill>
                  <a:schemeClr val="tx2"/>
                </a:solidFill>
              </a:rPr>
              <a:t>Ułatwienia:</a:t>
            </a:r>
            <a:r>
              <a:rPr lang="pl-PL" sz="2400" b="1" dirty="0" smtClean="0"/>
              <a:t/>
            </a:r>
            <a:br>
              <a:rPr lang="pl-PL" sz="2400" b="1" dirty="0" smtClean="0"/>
            </a:br>
            <a:r>
              <a:rPr lang="pl-PL" sz="2400" dirty="0" smtClean="0"/>
              <a:t/>
            </a:r>
            <a:br>
              <a:rPr lang="pl-PL" sz="2400" dirty="0" smtClean="0"/>
            </a:br>
            <a:r>
              <a:rPr lang="pl-PL" sz="2400" dirty="0" smtClean="0"/>
              <a:t>-Harmonogram na kolejny rok ukazuje się do 30.11 </a:t>
            </a:r>
            <a:br>
              <a:rPr lang="pl-PL" sz="2400" dirty="0" smtClean="0"/>
            </a:br>
            <a:r>
              <a:rPr lang="pl-PL" sz="2400" dirty="0" smtClean="0"/>
              <a:t/>
            </a:r>
            <a:br>
              <a:rPr lang="pl-PL" sz="2400" dirty="0" smtClean="0"/>
            </a:br>
            <a:r>
              <a:rPr lang="pl-PL" sz="2400" dirty="0" smtClean="0"/>
              <a:t>- Dokumentacja publikowana jest na miesiąc przed konkursem </a:t>
            </a:r>
            <a:br>
              <a:rPr lang="pl-PL" sz="2400" dirty="0" smtClean="0"/>
            </a:br>
            <a:r>
              <a:rPr lang="pl-PL" sz="2400" dirty="0" smtClean="0"/>
              <a:t/>
            </a:r>
            <a:br>
              <a:rPr lang="pl-PL" sz="2400" dirty="0" smtClean="0"/>
            </a:br>
            <a:r>
              <a:rPr lang="pl-PL" sz="2400" dirty="0" smtClean="0"/>
              <a:t>- Informatyzacja aplikowania i rozliczania – generatory</a:t>
            </a:r>
            <a:br>
              <a:rPr lang="pl-PL" sz="2400" dirty="0" smtClean="0"/>
            </a:br>
            <a:r>
              <a:rPr lang="pl-PL" sz="2400" dirty="0" smtClean="0"/>
              <a:t/>
            </a:r>
            <a:br>
              <a:rPr lang="pl-PL" sz="2400" dirty="0" smtClean="0"/>
            </a:br>
            <a:r>
              <a:rPr lang="pl-PL" sz="2400" dirty="0" smtClean="0"/>
              <a:t>- Więcej oświadczeń</a:t>
            </a:r>
            <a:endParaRPr lang="pl-PL" sz="2400" dirty="0"/>
          </a:p>
        </p:txBody>
      </p:sp>
    </p:spTree>
    <p:extLst>
      <p:ext uri="{BB962C8B-B14F-4D97-AF65-F5344CB8AC3E}">
        <p14:creationId xmlns:p14="http://schemas.microsoft.com/office/powerpoint/2010/main" xmlns="" val="96730833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73968" y="1499841"/>
            <a:ext cx="8229600" cy="4752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pl-PL" sz="1800" b="1" dirty="0" smtClean="0">
                <a:solidFill>
                  <a:srgbClr val="002060"/>
                </a:solidFill>
                <a:latin typeface="Arial" panose="020B0604020202020204" pitchFamily="34" charset="0"/>
                <a:cs typeface="Arial" panose="020B0604020202020204" pitchFamily="34" charset="0"/>
              </a:rPr>
              <a:t>Portale internetowe</a:t>
            </a:r>
          </a:p>
          <a:p>
            <a:pPr marL="0" indent="0" algn="ctr">
              <a:buFont typeface="Arial" charset="0"/>
              <a:buNone/>
            </a:pPr>
            <a:endParaRPr lang="pl-PL" sz="1800" dirty="0">
              <a:solidFill>
                <a:prstClr val="black"/>
              </a:solidFill>
              <a:latin typeface="Arial" panose="020B0604020202020204" pitchFamily="34" charset="0"/>
              <a:cs typeface="Arial" panose="020B0604020202020204" pitchFamily="34" charset="0"/>
            </a:endParaRPr>
          </a:p>
          <a:p>
            <a:pPr marL="0" indent="0">
              <a:buNone/>
            </a:pPr>
            <a:r>
              <a:rPr lang="pl-PL" sz="1800" dirty="0" smtClean="0">
                <a:solidFill>
                  <a:prstClr val="black"/>
                </a:solidFill>
                <a:latin typeface="+mj-lt"/>
                <a:cs typeface="Arial" panose="020B0604020202020204" pitchFamily="34" charset="0"/>
              </a:rPr>
              <a:t>Ministerstwo Rozwoju </a:t>
            </a:r>
          </a:p>
          <a:p>
            <a:pPr marL="447675" lvl="1" indent="0">
              <a:buNone/>
            </a:pPr>
            <a:r>
              <a:rPr lang="pl-PL" sz="1800" dirty="0" smtClean="0">
                <a:solidFill>
                  <a:prstClr val="black"/>
                </a:solidFill>
                <a:latin typeface="+mj-lt"/>
                <a:cs typeface="Arial" panose="020B0604020202020204" pitchFamily="34" charset="0"/>
                <a:hlinkClick r:id="rId2"/>
              </a:rPr>
              <a:t>http</a:t>
            </a:r>
            <a:r>
              <a:rPr lang="pl-PL" sz="1800" dirty="0">
                <a:solidFill>
                  <a:prstClr val="black"/>
                </a:solidFill>
                <a:latin typeface="+mj-lt"/>
                <a:cs typeface="Arial" panose="020B0604020202020204" pitchFamily="34" charset="0"/>
                <a:hlinkClick r:id="rId2"/>
              </a:rPr>
              <a:t>://</a:t>
            </a:r>
            <a:r>
              <a:rPr lang="pl-PL" sz="1800" dirty="0" smtClean="0">
                <a:solidFill>
                  <a:prstClr val="black"/>
                </a:solidFill>
                <a:latin typeface="+mj-lt"/>
                <a:cs typeface="Arial" panose="020B0604020202020204" pitchFamily="34" charset="0"/>
                <a:hlinkClick r:id="rId2"/>
              </a:rPr>
              <a:t>www.mr.gov.pl/</a:t>
            </a:r>
            <a:r>
              <a:rPr lang="pl-PL" sz="1800" dirty="0" smtClean="0">
                <a:solidFill>
                  <a:prstClr val="black"/>
                </a:solidFill>
                <a:latin typeface="+mj-lt"/>
                <a:cs typeface="Arial" panose="020B0604020202020204" pitchFamily="34" charset="0"/>
              </a:rPr>
              <a:t> </a:t>
            </a:r>
          </a:p>
          <a:p>
            <a:pPr marL="0" indent="0">
              <a:buNone/>
            </a:pPr>
            <a:r>
              <a:rPr lang="pl-PL" sz="1800" dirty="0" smtClean="0">
                <a:solidFill>
                  <a:prstClr val="black"/>
                </a:solidFill>
                <a:latin typeface="+mj-lt"/>
                <a:cs typeface="Arial" panose="020B0604020202020204" pitchFamily="34" charset="0"/>
              </a:rPr>
              <a:t>Samorząd Województwa Mazowieckiego</a:t>
            </a:r>
          </a:p>
          <a:p>
            <a:pPr marL="447675" lvl="1" indent="0">
              <a:buNone/>
            </a:pPr>
            <a:r>
              <a:rPr lang="pl-PL" sz="1800" dirty="0" err="1" smtClean="0">
                <a:latin typeface="+mj-lt"/>
                <a:hlinkClick r:id="rId3"/>
              </a:rPr>
              <a:t>www.mazovia.pl</a:t>
            </a:r>
            <a:r>
              <a:rPr lang="pl-PL" sz="1800" dirty="0" smtClean="0">
                <a:latin typeface="+mj-lt"/>
                <a:hlinkClick r:id="rId3"/>
              </a:rPr>
              <a:t>/</a:t>
            </a:r>
            <a:endParaRPr lang="pl-PL" sz="1800" dirty="0" smtClean="0">
              <a:latin typeface="+mj-lt"/>
            </a:endParaRPr>
          </a:p>
          <a:p>
            <a:pPr marL="0" lvl="1" indent="0">
              <a:buNone/>
            </a:pPr>
            <a:r>
              <a:rPr lang="pl-PL" sz="1800" dirty="0" smtClean="0">
                <a:solidFill>
                  <a:prstClr val="black"/>
                </a:solidFill>
                <a:latin typeface="+mj-lt"/>
                <a:cs typeface="Arial" panose="020B0604020202020204" pitchFamily="34" charset="0"/>
              </a:rPr>
              <a:t>Mazowiecka Jednostka Wdrażania Programów Unijnych </a:t>
            </a:r>
          </a:p>
          <a:p>
            <a:pPr marL="447675" indent="0">
              <a:buNone/>
            </a:pPr>
            <a:r>
              <a:rPr lang="pl-PL" sz="1800" dirty="0" smtClean="0">
                <a:solidFill>
                  <a:prstClr val="black"/>
                </a:solidFill>
                <a:latin typeface="+mj-lt"/>
                <a:cs typeface="Arial" panose="020B0604020202020204" pitchFamily="34" charset="0"/>
                <a:hlinkClick r:id="rId4"/>
              </a:rPr>
              <a:t>http://www.funduszedlamazowsza.eu/</a:t>
            </a:r>
            <a:endParaRPr lang="pl-PL" sz="1800" dirty="0" smtClean="0">
              <a:solidFill>
                <a:prstClr val="black"/>
              </a:solidFill>
              <a:latin typeface="+mj-lt"/>
              <a:cs typeface="Arial" panose="020B0604020202020204" pitchFamily="34" charset="0"/>
            </a:endParaRPr>
          </a:p>
          <a:p>
            <a:pPr marL="447675" lvl="1" indent="0">
              <a:buNone/>
            </a:pPr>
            <a:r>
              <a:rPr lang="pl-PL" sz="1800" dirty="0" smtClean="0">
                <a:solidFill>
                  <a:prstClr val="black"/>
                </a:solidFill>
                <a:latin typeface="+mj-lt"/>
                <a:cs typeface="Arial" panose="020B0604020202020204" pitchFamily="34" charset="0"/>
                <a:hlinkClick r:id="rId5"/>
              </a:rPr>
              <a:t>http</a:t>
            </a:r>
            <a:r>
              <a:rPr lang="pl-PL" sz="1800" dirty="0">
                <a:solidFill>
                  <a:prstClr val="black"/>
                </a:solidFill>
                <a:latin typeface="+mj-lt"/>
                <a:cs typeface="Arial" panose="020B0604020202020204" pitchFamily="34" charset="0"/>
                <a:hlinkClick r:id="rId5"/>
              </a:rPr>
              <a:t>://</a:t>
            </a:r>
            <a:r>
              <a:rPr lang="pl-PL" sz="1800" dirty="0" smtClean="0">
                <a:solidFill>
                  <a:prstClr val="black"/>
                </a:solidFill>
                <a:latin typeface="+mj-lt"/>
                <a:cs typeface="Arial" panose="020B0604020202020204" pitchFamily="34" charset="0"/>
                <a:hlinkClick r:id="rId5"/>
              </a:rPr>
              <a:t>mazowia.eu/</a:t>
            </a:r>
            <a:endParaRPr lang="pl-PL" sz="1800" dirty="0" smtClean="0">
              <a:solidFill>
                <a:prstClr val="black"/>
              </a:solidFill>
              <a:latin typeface="+mj-lt"/>
              <a:cs typeface="Arial" panose="020B0604020202020204" pitchFamily="34" charset="0"/>
            </a:endParaRPr>
          </a:p>
          <a:p>
            <a:pPr marL="400050" lvl="1" indent="0">
              <a:buNone/>
            </a:pPr>
            <a:endParaRPr lang="pl-PL" sz="1800" dirty="0">
              <a:solidFill>
                <a:prstClr val="black"/>
              </a:solidFill>
              <a:latin typeface="+mj-lt"/>
              <a:cs typeface="Arial" panose="020B0604020202020204" pitchFamily="34" charset="0"/>
            </a:endParaRPr>
          </a:p>
          <a:p>
            <a:pPr marL="0" lvl="1" indent="0">
              <a:buNone/>
              <a:tabLst>
                <a:tab pos="0" algn="l"/>
              </a:tabLst>
            </a:pPr>
            <a:r>
              <a:rPr lang="pl-PL" sz="1800" dirty="0" smtClean="0">
                <a:latin typeface="+mj-lt"/>
                <a:cs typeface="Arial" panose="020B0604020202020204" pitchFamily="34" charset="0"/>
              </a:rPr>
              <a:t>nowy </a:t>
            </a:r>
            <a:r>
              <a:rPr lang="pl-PL" sz="1800" dirty="0">
                <a:latin typeface="+mj-lt"/>
                <a:cs typeface="Arial" panose="020B0604020202020204" pitchFamily="34" charset="0"/>
              </a:rPr>
              <a:t>wygląd posiadają także strony internetowe wszystkich krajowych programów operacyjnych:</a:t>
            </a:r>
            <a:br>
              <a:rPr lang="pl-PL" sz="1800" dirty="0">
                <a:latin typeface="+mj-lt"/>
                <a:cs typeface="Arial" panose="020B0604020202020204" pitchFamily="34" charset="0"/>
              </a:rPr>
            </a:br>
            <a:r>
              <a:rPr lang="pl-PL" sz="1800" dirty="0">
                <a:latin typeface="+mj-lt"/>
                <a:cs typeface="Arial" panose="020B0604020202020204" pitchFamily="34" charset="0"/>
                <a:hlinkClick r:id="rId6"/>
              </a:rPr>
              <a:t>www.pois.gov.pl</a:t>
            </a:r>
            <a:r>
              <a:rPr lang="pl-PL" sz="1800" dirty="0">
                <a:latin typeface="+mj-lt"/>
                <a:cs typeface="Arial" panose="020B0604020202020204" pitchFamily="34" charset="0"/>
              </a:rPr>
              <a:t> (Infrastruktura i Środowisko)</a:t>
            </a:r>
            <a:br>
              <a:rPr lang="pl-PL" sz="1800" dirty="0">
                <a:latin typeface="+mj-lt"/>
                <a:cs typeface="Arial" panose="020B0604020202020204" pitchFamily="34" charset="0"/>
              </a:rPr>
            </a:br>
            <a:r>
              <a:rPr lang="pl-PL" sz="1800" dirty="0">
                <a:latin typeface="+mj-lt"/>
                <a:cs typeface="Arial" panose="020B0604020202020204" pitchFamily="34" charset="0"/>
                <a:hlinkClick r:id="rId7"/>
              </a:rPr>
              <a:t>www.poir.gov.pl</a:t>
            </a:r>
            <a:r>
              <a:rPr lang="pl-PL" sz="1800" dirty="0">
                <a:latin typeface="+mj-lt"/>
                <a:cs typeface="Arial" panose="020B0604020202020204" pitchFamily="34" charset="0"/>
              </a:rPr>
              <a:t> (Inteligentny Rozwój)</a:t>
            </a:r>
            <a:br>
              <a:rPr lang="pl-PL" sz="1800" dirty="0">
                <a:latin typeface="+mj-lt"/>
                <a:cs typeface="Arial" panose="020B0604020202020204" pitchFamily="34" charset="0"/>
              </a:rPr>
            </a:br>
            <a:r>
              <a:rPr lang="pl-PL" sz="1800" dirty="0">
                <a:latin typeface="+mj-lt"/>
                <a:cs typeface="Arial" panose="020B0604020202020204" pitchFamily="34" charset="0"/>
                <a:hlinkClick r:id="rId8"/>
              </a:rPr>
              <a:t>www.popc.gov.pl</a:t>
            </a:r>
            <a:r>
              <a:rPr lang="pl-PL" sz="1800" dirty="0">
                <a:latin typeface="+mj-lt"/>
                <a:cs typeface="Arial" panose="020B0604020202020204" pitchFamily="34" charset="0"/>
              </a:rPr>
              <a:t> (Polska Cyfrowa)</a:t>
            </a:r>
            <a:br>
              <a:rPr lang="pl-PL" sz="1800" dirty="0">
                <a:latin typeface="+mj-lt"/>
                <a:cs typeface="Arial" panose="020B0604020202020204" pitchFamily="34" charset="0"/>
              </a:rPr>
            </a:br>
            <a:r>
              <a:rPr lang="pl-PL" sz="1800" dirty="0">
                <a:latin typeface="+mj-lt"/>
                <a:cs typeface="Arial" panose="020B0604020202020204" pitchFamily="34" charset="0"/>
                <a:hlinkClick r:id="rId9"/>
              </a:rPr>
              <a:t>www.power.gov.pl</a:t>
            </a:r>
            <a:r>
              <a:rPr lang="pl-PL" sz="1800" dirty="0">
                <a:latin typeface="+mj-lt"/>
                <a:cs typeface="Arial" panose="020B0604020202020204" pitchFamily="34" charset="0"/>
              </a:rPr>
              <a:t> (Wiedza Edukacja Rozwój</a:t>
            </a:r>
            <a:r>
              <a:rPr lang="pl-PL" sz="1800" dirty="0" smtClean="0">
                <a:latin typeface="+mj-lt"/>
                <a:cs typeface="Arial" panose="020B0604020202020204" pitchFamily="34" charset="0"/>
              </a:rPr>
              <a:t>)</a:t>
            </a:r>
            <a:r>
              <a:rPr lang="pl-PL" sz="1800" dirty="0">
                <a:latin typeface="+mj-lt"/>
                <a:cs typeface="Arial" panose="020B0604020202020204" pitchFamily="34" charset="0"/>
              </a:rPr>
              <a:t/>
            </a:r>
            <a:br>
              <a:rPr lang="pl-PL" sz="1800" dirty="0">
                <a:latin typeface="+mj-lt"/>
                <a:cs typeface="Arial" panose="020B0604020202020204" pitchFamily="34" charset="0"/>
              </a:rPr>
            </a:br>
            <a:r>
              <a:rPr lang="pl-PL" sz="1800" dirty="0">
                <a:latin typeface="+mj-lt"/>
                <a:cs typeface="Arial" panose="020B0604020202020204" pitchFamily="34" charset="0"/>
                <a:hlinkClick r:id="rId10"/>
              </a:rPr>
              <a:t>www.polskawschodnia.gov.pl</a:t>
            </a:r>
            <a:r>
              <a:rPr lang="pl-PL" sz="1800" dirty="0">
                <a:latin typeface="+mj-lt"/>
                <a:cs typeface="Arial" panose="020B0604020202020204" pitchFamily="34" charset="0"/>
              </a:rPr>
              <a:t> (Polska Wschodnia)</a:t>
            </a:r>
            <a:br>
              <a:rPr lang="pl-PL" sz="1800" dirty="0">
                <a:latin typeface="+mj-lt"/>
                <a:cs typeface="Arial" panose="020B0604020202020204" pitchFamily="34" charset="0"/>
              </a:rPr>
            </a:br>
            <a:r>
              <a:rPr lang="pl-PL" sz="1800" dirty="0">
                <a:latin typeface="+mj-lt"/>
                <a:cs typeface="Arial" panose="020B0604020202020204" pitchFamily="34" charset="0"/>
                <a:hlinkClick r:id="rId11"/>
              </a:rPr>
              <a:t>www.popt.gov.pl</a:t>
            </a:r>
            <a:r>
              <a:rPr lang="pl-PL" sz="1800" dirty="0">
                <a:latin typeface="+mj-lt"/>
                <a:cs typeface="Arial" panose="020B0604020202020204" pitchFamily="34" charset="0"/>
              </a:rPr>
              <a:t> (Pomoc Techniczna)</a:t>
            </a:r>
            <a:endParaRPr lang="pl-PL" sz="1800" dirty="0" smtClean="0">
              <a:solidFill>
                <a:prstClr val="black"/>
              </a:solidFill>
              <a:latin typeface="+mj-lt"/>
              <a:cs typeface="Arial" panose="020B0604020202020204" pitchFamily="34" charset="0"/>
            </a:endParaRPr>
          </a:p>
          <a:p>
            <a:pPr marL="0" indent="0">
              <a:buNone/>
            </a:pPr>
            <a:endParaRPr lang="pl-PL" sz="1800" dirty="0">
              <a:solidFill>
                <a:prstClr val="black"/>
              </a:solidFill>
            </a:endParaRPr>
          </a:p>
        </p:txBody>
      </p:sp>
      <p:pic>
        <p:nvPicPr>
          <p:cNvPr id="7" name="Obraz 6" descr="2014-10-07-MIR-Banner-300x250.jpg"/>
          <p:cNvPicPr>
            <a:picLocks noChangeAspect="1"/>
          </p:cNvPicPr>
          <p:nvPr/>
        </p:nvPicPr>
        <p:blipFill>
          <a:blip r:embed="rId12" cstate="print"/>
          <a:srcRect b="16736"/>
          <a:stretch>
            <a:fillRect/>
          </a:stretch>
        </p:blipFill>
        <p:spPr>
          <a:xfrm>
            <a:off x="6041876" y="4626471"/>
            <a:ext cx="2857500" cy="1982713"/>
          </a:xfrm>
          <a:prstGeom prst="rect">
            <a:avLst/>
          </a:prstGeom>
        </p:spPr>
      </p:pic>
    </p:spTree>
    <p:extLst>
      <p:ext uri="{BB962C8B-B14F-4D97-AF65-F5344CB8AC3E}">
        <p14:creationId xmlns:p14="http://schemas.microsoft.com/office/powerpoint/2010/main" xmlns="" val="27949341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l="10880" r="12513"/>
          <a:stretch>
            <a:fillRect/>
          </a:stretch>
        </p:blipFill>
        <p:spPr bwMode="auto">
          <a:xfrm>
            <a:off x="0" y="999621"/>
            <a:ext cx="9144000" cy="5643227"/>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52736"/>
            <a:ext cx="9144000" cy="532859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txBox="1">
            <a:spLocks/>
          </p:cNvSpPr>
          <p:nvPr/>
        </p:nvSpPr>
        <p:spPr>
          <a:xfrm>
            <a:off x="457200" y="908720"/>
            <a:ext cx="8219256" cy="720080"/>
          </a:xfrm>
          <a:prstGeom prst="rect">
            <a:avLst/>
          </a:prstGeom>
        </p:spPr>
        <p:txBody>
          <a:bodyPr>
            <a:normAutofit fontScale="90000" lnSpcReduction="10000"/>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2800" b="0" i="1"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rPr>
              <a:t>Portal Funduszy Europejskich -</a:t>
            </a:r>
            <a:r>
              <a:rPr kumimoji="0" lang="pl-PL" sz="2800" b="0" i="1" u="none" strike="noStrike" kern="1200" cap="none" spc="0" normalizeH="0" baseline="0" noProof="0" smtClean="0">
                <a:ln>
                  <a:noFill/>
                </a:ln>
                <a:solidFill>
                  <a:srgbClr val="0070C0"/>
                </a:solidFill>
                <a:effectLst>
                  <a:outerShdw blurRad="38100" dist="38100" dir="2700000" algn="tl">
                    <a:srgbClr val="000000">
                      <a:alpha val="43137"/>
                    </a:srgbClr>
                  </a:outerShdw>
                </a:effectLst>
                <a:uLnTx/>
                <a:uFillTx/>
                <a:latin typeface="Georgia" pitchFamily="18" charset="0"/>
                <a:ea typeface="+mj-ea"/>
                <a:cs typeface="+mj-cs"/>
              </a:rPr>
              <a:t>www.funduszeeuropejskie.gov.pl</a:t>
            </a:r>
            <a:endParaRPr kumimoji="0" lang="pl-PL" sz="25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Georgia" pitchFamily="18" charset="0"/>
              <a:ea typeface="+mj-ea"/>
              <a:cs typeface="+mj-cs"/>
            </a:endParaRPr>
          </a:p>
        </p:txBody>
      </p:sp>
      <p:sp>
        <p:nvSpPr>
          <p:cNvPr id="3" name="Symbol zastępczy zawartości 3"/>
          <p:cNvSpPr txBox="1">
            <a:spLocks/>
          </p:cNvSpPr>
          <p:nvPr/>
        </p:nvSpPr>
        <p:spPr>
          <a:xfrm>
            <a:off x="0" y="1746502"/>
            <a:ext cx="4104456" cy="4065728"/>
          </a:xfrm>
          <a:prstGeom prst="rect">
            <a:avLst/>
          </a:prstGeom>
          <a:noFill/>
        </p:spPr>
        <p:txBody>
          <a:bodyPr wrap="square">
            <a:spAutoFit/>
          </a:bodyPr>
          <a:lstStyle/>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informacje w formie </a:t>
            </a: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instrukcji i poradników </a:t>
            </a: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ułatwiających zrozumienie zagadnień związanych z Funduszami Europejskimi oraz ubieganiem się o dotacje,</a:t>
            </a:r>
          </a:p>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3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180975" marR="0" lvl="0" indent="-180975" algn="l" defTabSz="914400" rtl="0" eaLnBrk="0" fontAlgn="base" latinLnBrk="0" hangingPunct="0">
              <a:lnSpc>
                <a:spcPct val="90000"/>
              </a:lnSpc>
              <a:spcBef>
                <a:spcPts val="1000"/>
              </a:spcBef>
              <a:spcAft>
                <a:spcPct val="0"/>
              </a:spcAft>
              <a:buClrTx/>
              <a:buSzTx/>
              <a:buFont typeface="Arial"/>
              <a:buChar char="•"/>
              <a:tabLst/>
              <a:defRPr/>
            </a:pP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wyszukiwarka szkoleń i konferencji </a:t>
            </a: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na temat funduszy,</a:t>
            </a:r>
          </a:p>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3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180975" marR="0" lvl="0" indent="-180975" algn="l" defTabSz="914400" rtl="0" eaLnBrk="0" fontAlgn="base" latinLnBrk="0" hangingPunct="0">
              <a:lnSpc>
                <a:spcPct val="90000"/>
              </a:lnSpc>
              <a:spcBef>
                <a:spcPts val="1000"/>
              </a:spcBef>
              <a:spcAft>
                <a:spcPct val="0"/>
              </a:spcAft>
              <a:buClrTx/>
              <a:buSzTx/>
              <a:buFont typeface="Arial"/>
              <a:buChar char="•"/>
              <a:tabLst/>
              <a:defRPr/>
            </a:pP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lista ogłoszeń o naborach wniosków,</a:t>
            </a:r>
          </a:p>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3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180975" marR="0" lvl="0" indent="-180975" algn="l" defTabSz="914400" rtl="0" eaLnBrk="0" fontAlgn="base" latinLnBrk="0" hangingPunct="0">
              <a:lnSpc>
                <a:spcPct val="90000"/>
              </a:lnSpc>
              <a:spcBef>
                <a:spcPts val="1000"/>
              </a:spcBef>
              <a:spcAft>
                <a:spcPct val="0"/>
              </a:spcAft>
              <a:buClrTx/>
              <a:buSzTx/>
              <a:buFont typeface="Arial"/>
              <a:buChar char="•"/>
              <a:tabLst/>
              <a:defRPr/>
            </a:pP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dokumenty i publikacje i</a:t>
            </a: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nformacyjne o środkach europejskich,</a:t>
            </a:r>
          </a:p>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3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180975" marR="0" lvl="0" indent="-180975" algn="l" defTabSz="914400" rtl="0" eaLnBrk="0" fontAlgn="base" latinLnBrk="0" hangingPunct="0">
              <a:lnSpc>
                <a:spcPct val="90000"/>
              </a:lnSpc>
              <a:spcBef>
                <a:spcPts val="1000"/>
              </a:spcBef>
              <a:spcAft>
                <a:spcPct val="0"/>
              </a:spcAft>
              <a:buClrTx/>
              <a:buSzTx/>
              <a:buFont typeface="Arial"/>
              <a:buChar char="•"/>
              <a:tabLst/>
              <a:defRPr/>
            </a:pP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dane kontaktowe Punktów Informacyjnych Funduszy Europejskich</a:t>
            </a: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a:t>
            </a:r>
          </a:p>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3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180975" marR="0" lvl="0" indent="-180975" algn="l" defTabSz="914400" rtl="0" eaLnBrk="0" fontAlgn="base" latinLnBrk="0" hangingPunct="0">
              <a:lnSpc>
                <a:spcPct val="90000"/>
              </a:lnSpc>
              <a:spcBef>
                <a:spcPts val="1000"/>
              </a:spcBef>
              <a:spcAft>
                <a:spcPct val="0"/>
              </a:spcAft>
              <a:buClrTx/>
              <a:buSzTx/>
              <a:buFont typeface="Arial"/>
              <a:buChar char="•"/>
              <a:tabLst/>
              <a:defRPr/>
            </a:pP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informacje o </a:t>
            </a: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efektach Funduszy Europejskich </a:t>
            </a: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oraz dane o projektach, które otrzymały dofinansowanie </a:t>
            </a:r>
            <a:b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b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z Funduszy Europejskich,</a:t>
            </a:r>
          </a:p>
          <a:p>
            <a:pPr marL="180975" marR="0" lvl="0" indent="-180975" algn="l"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3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180975" marR="0" lvl="0" indent="-180975" algn="l" defTabSz="914400" rtl="0" eaLnBrk="0" fontAlgn="base" latinLnBrk="0" hangingPunct="0">
              <a:lnSpc>
                <a:spcPct val="90000"/>
              </a:lnSpc>
              <a:spcBef>
                <a:spcPts val="1000"/>
              </a:spcBef>
              <a:spcAft>
                <a:spcPct val="0"/>
              </a:spcAft>
              <a:buClrTx/>
              <a:buSzTx/>
              <a:buFont typeface="Arial"/>
              <a:buChar char="•"/>
              <a:tabLst/>
              <a:defRPr/>
            </a:pPr>
            <a:r>
              <a:rPr kumimoji="0" lang="pl-PL" sz="1300" b="1" i="0" u="none" strike="noStrike" kern="1200" cap="none" spc="0" normalizeH="0" baseline="0" noProof="0" dirty="0" smtClean="0">
                <a:ln>
                  <a:noFill/>
                </a:ln>
                <a:solidFill>
                  <a:schemeClr val="tx1"/>
                </a:solidFill>
                <a:effectLst/>
                <a:uLnTx/>
                <a:uFillTx/>
                <a:latin typeface="Georgia" pitchFamily="18" charset="0"/>
                <a:ea typeface="+mn-ea"/>
                <a:cs typeface="+mn-cs"/>
              </a:rPr>
              <a:t>możliwość oceny </a:t>
            </a:r>
            <a:r>
              <a:rPr kumimoji="0" lang="pl-PL" sz="1300" b="0" i="0" u="none" strike="noStrike" kern="1200" cap="none" spc="0" normalizeH="0" baseline="0" noProof="0" dirty="0" smtClean="0">
                <a:ln>
                  <a:noFill/>
                </a:ln>
                <a:solidFill>
                  <a:schemeClr val="tx1"/>
                </a:solidFill>
                <a:effectLst/>
                <a:uLnTx/>
                <a:uFillTx/>
                <a:latin typeface="Georgia" pitchFamily="18" charset="0"/>
                <a:ea typeface="+mn-ea"/>
                <a:cs typeface="+mn-cs"/>
              </a:rPr>
              <a:t>przydatności poszczególnych informacji zawartych na stronach.</a:t>
            </a:r>
            <a:endParaRPr kumimoji="0" lang="pl-PL" sz="13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pic>
        <p:nvPicPr>
          <p:cNvPr id="4" name="Picture 33"/>
          <p:cNvPicPr>
            <a:picLocks noChangeAspect="1" noChangeArrowheads="1"/>
          </p:cNvPicPr>
          <p:nvPr/>
        </p:nvPicPr>
        <p:blipFill>
          <a:blip r:embed="rId2" cstate="print"/>
          <a:srcRect/>
          <a:stretch>
            <a:fillRect/>
          </a:stretch>
        </p:blipFill>
        <p:spPr bwMode="auto">
          <a:xfrm>
            <a:off x="4272753" y="1916832"/>
            <a:ext cx="4848493" cy="328699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descr="http://bip.mazowia.eu/g2/oryginal/2011_06/588c473c576eaa8d587312bd5f9aa1d5.gif"/>
          <p:cNvPicPr/>
          <p:nvPr/>
        </p:nvPicPr>
        <p:blipFill>
          <a:blip r:embed="rId2" cstate="print"/>
          <a:srcRect/>
          <a:stretch>
            <a:fillRect/>
          </a:stretch>
        </p:blipFill>
        <p:spPr bwMode="auto">
          <a:xfrm>
            <a:off x="5220072" y="1268760"/>
            <a:ext cx="3923928" cy="4536504"/>
          </a:xfrm>
          <a:prstGeom prst="rect">
            <a:avLst/>
          </a:prstGeom>
          <a:noFill/>
          <a:ln w="9525">
            <a:noFill/>
            <a:miter lim="800000"/>
            <a:headEnd/>
            <a:tailEnd/>
          </a:ln>
        </p:spPr>
      </p:pic>
      <p:sp>
        <p:nvSpPr>
          <p:cNvPr id="3" name="Tytuł 8"/>
          <p:cNvSpPr txBox="1">
            <a:spLocks/>
          </p:cNvSpPr>
          <p:nvPr/>
        </p:nvSpPr>
        <p:spPr>
          <a:xfrm>
            <a:off x="179512" y="939114"/>
            <a:ext cx="8784976" cy="473662"/>
          </a:xfrm>
          <a:prstGeom prst="rect">
            <a:avLst/>
          </a:prstGeom>
        </p:spPr>
        <p:txBody>
          <a:bodyPr>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altLang="pl-PL" sz="24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j-ea"/>
                <a:cs typeface="Arial" panose="020B0604020202020204" pitchFamily="34" charset="0"/>
              </a:rPr>
              <a:t>Sieć Punktów Informacyjnych Funduszy Europejskich na Mazowszu</a:t>
            </a:r>
            <a:endParaRPr kumimoji="0" lang="pl-PL" sz="2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j-ea"/>
              <a:cs typeface="Arial" panose="020B0604020202020204" pitchFamily="34" charset="0"/>
            </a:endParaRPr>
          </a:p>
        </p:txBody>
      </p:sp>
      <p:sp>
        <p:nvSpPr>
          <p:cNvPr id="4" name="Prostokąt 3"/>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lnSpc>
                <a:spcPct val="150000"/>
              </a:lnSpc>
              <a:buNone/>
            </a:pPr>
            <a:r>
              <a:rPr lang="pl-PL" sz="1050" b="1" dirty="0" smtClean="0">
                <a:cs typeface="Arial" panose="020B0604020202020204" pitchFamily="34" charset="0"/>
              </a:rPr>
              <a:t>Główny Punkt Informacyjny w Warszawie oraz Lokalne Punkty Informacyjne w Ostrołęce, Radomiu, Siedlcach, Płocku i Ciechanowie od 2010 roku są częścią ogólnopolskiej sieci PIFE koordynowanej przez Ministerstwo  i Rozwoju - zastąpiły Punkty Kontaktowe działające na Mazowszu od 2005 roku. </a:t>
            </a:r>
          </a:p>
        </p:txBody>
      </p:sp>
      <p:graphicFrame>
        <p:nvGraphicFramePr>
          <p:cNvPr id="5" name="Diagram 4"/>
          <p:cNvGraphicFramePr/>
          <p:nvPr/>
        </p:nvGraphicFramePr>
        <p:xfrm>
          <a:off x="-540568" y="1484784"/>
          <a:ext cx="691276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zaokrąglony 1"/>
          <p:cNvSpPr/>
          <p:nvPr/>
        </p:nvSpPr>
        <p:spPr>
          <a:xfrm>
            <a:off x="188260" y="1632857"/>
            <a:ext cx="4449054" cy="449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pl-PL" sz="1600" b="1" dirty="0" smtClean="0">
                <a:latin typeface="Georgia" pitchFamily="18" charset="0"/>
              </a:rPr>
              <a:t>Bezpieczna żywność</a:t>
            </a:r>
          </a:p>
          <a:p>
            <a:pPr marL="342900" indent="-342900"/>
            <a:endParaRPr lang="pl-PL" sz="1600" b="1" dirty="0" smtClean="0">
              <a:latin typeface="Georgia" pitchFamily="18" charset="0"/>
            </a:endParaRPr>
          </a:p>
          <a:p>
            <a:pPr marL="627063" indent="-268288">
              <a:buAutoNum type="alphaLcPeriod"/>
            </a:pPr>
            <a:r>
              <a:rPr lang="pl-PL" sz="1600" dirty="0" smtClean="0">
                <a:latin typeface="Georgia" pitchFamily="18" charset="0"/>
              </a:rPr>
              <a:t>Produkcja żywności</a:t>
            </a:r>
          </a:p>
          <a:p>
            <a:pPr marL="627063" indent="-268288">
              <a:buAutoNum type="alphaLcPeriod"/>
            </a:pPr>
            <a:r>
              <a:rPr lang="pl-PL" sz="1600" dirty="0" smtClean="0">
                <a:latin typeface="Georgia" pitchFamily="18" charset="0"/>
              </a:rPr>
              <a:t>Dystrybucja</a:t>
            </a:r>
          </a:p>
          <a:p>
            <a:pPr marL="627063" indent="-268288">
              <a:buAutoNum type="alphaLcPeriod"/>
            </a:pPr>
            <a:r>
              <a:rPr lang="pl-PL" sz="1600" dirty="0" smtClean="0">
                <a:latin typeface="Georgia" pitchFamily="18" charset="0"/>
              </a:rPr>
              <a:t>Żywność wysokiej jakości</a:t>
            </a:r>
          </a:p>
          <a:p>
            <a:pPr marL="627063" indent="-268288">
              <a:buAutoNum type="alphaLcPeriod"/>
            </a:pPr>
            <a:r>
              <a:rPr lang="pl-PL" sz="1600" dirty="0" smtClean="0">
                <a:latin typeface="Georgia" pitchFamily="18" charset="0"/>
              </a:rPr>
              <a:t>Minimalizowanie wpływu na środowisko</a:t>
            </a:r>
          </a:p>
          <a:p>
            <a:pPr marL="627063" indent="-268288">
              <a:buAutoNum type="alphaLcPeriod"/>
            </a:pPr>
            <a:r>
              <a:rPr lang="pl-PL" sz="1600" dirty="0" smtClean="0">
                <a:latin typeface="Georgia" pitchFamily="18" charset="0"/>
              </a:rPr>
              <a:t>Bezpieczeństwo odbiorcy</a:t>
            </a:r>
          </a:p>
          <a:p>
            <a:endParaRPr lang="pl-PL" sz="1600" dirty="0" smtClean="0">
              <a:latin typeface="Georgia" pitchFamily="18" charset="0"/>
            </a:endParaRPr>
          </a:p>
          <a:p>
            <a:r>
              <a:rPr lang="pl-PL" sz="1600" b="1" dirty="0" smtClean="0">
                <a:latin typeface="Georgia" pitchFamily="18" charset="0"/>
              </a:rPr>
              <a:t>2.  Inteligentne systemy zarządzania</a:t>
            </a:r>
          </a:p>
          <a:p>
            <a:endParaRPr lang="pl-PL" sz="1600" dirty="0" smtClean="0">
              <a:latin typeface="Georgia" pitchFamily="18" charset="0"/>
            </a:endParaRPr>
          </a:p>
          <a:p>
            <a:pPr indent="358775"/>
            <a:r>
              <a:rPr lang="pl-PL" sz="1600" dirty="0" smtClean="0">
                <a:latin typeface="Georgia" pitchFamily="18" charset="0"/>
              </a:rPr>
              <a:t>a. Rozwiązania infrastrukturalne</a:t>
            </a:r>
          </a:p>
          <a:p>
            <a:pPr indent="358775"/>
            <a:r>
              <a:rPr lang="pl-PL" sz="1600" dirty="0" smtClean="0">
                <a:latin typeface="Georgia" pitchFamily="18" charset="0"/>
              </a:rPr>
              <a:t>b. Bezpieczeństwo i monitoring</a:t>
            </a:r>
          </a:p>
          <a:p>
            <a:pPr indent="358775"/>
            <a:r>
              <a:rPr lang="pl-PL" sz="1600" dirty="0" smtClean="0">
                <a:latin typeface="Georgia" pitchFamily="18" charset="0"/>
              </a:rPr>
              <a:t>c. Efektywność surowca i energetyczna</a:t>
            </a:r>
          </a:p>
          <a:p>
            <a:endParaRPr lang="pl-PL" dirty="0"/>
          </a:p>
        </p:txBody>
      </p:sp>
      <p:sp>
        <p:nvSpPr>
          <p:cNvPr id="3" name="Prostokąt zaokrąglony 2"/>
          <p:cNvSpPr/>
          <p:nvPr/>
        </p:nvSpPr>
        <p:spPr>
          <a:xfrm>
            <a:off x="4724401" y="1621971"/>
            <a:ext cx="4239664" cy="455022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pl-PL" b="1" dirty="0" smtClean="0"/>
          </a:p>
          <a:p>
            <a:endParaRPr lang="pl-PL" sz="1600" b="1" dirty="0" smtClean="0">
              <a:latin typeface="Georgia" pitchFamily="18" charset="0"/>
            </a:endParaRPr>
          </a:p>
          <a:p>
            <a:r>
              <a:rPr lang="pl-PL" sz="1600" b="1" dirty="0" smtClean="0">
                <a:latin typeface="Georgia" pitchFamily="18" charset="0"/>
              </a:rPr>
              <a:t>3.   Nowoczesne usługi dla biznesu</a:t>
            </a:r>
          </a:p>
          <a:p>
            <a:endParaRPr lang="pl-PL" sz="1600" b="1" dirty="0" smtClean="0">
              <a:latin typeface="Georgia" pitchFamily="18" charset="0"/>
            </a:endParaRPr>
          </a:p>
          <a:p>
            <a:r>
              <a:rPr lang="pl-PL" sz="1600" dirty="0" smtClean="0">
                <a:latin typeface="Georgia" pitchFamily="18" charset="0"/>
              </a:rPr>
              <a:t>       a.  Wsparcie kapitałowe </a:t>
            </a:r>
            <a:br>
              <a:rPr lang="pl-PL" sz="1600" dirty="0" smtClean="0">
                <a:latin typeface="Georgia" pitchFamily="18" charset="0"/>
              </a:rPr>
            </a:br>
            <a:r>
              <a:rPr lang="pl-PL" sz="1600" dirty="0" smtClean="0">
                <a:latin typeface="Georgia" pitchFamily="18" charset="0"/>
              </a:rPr>
              <a:t>             i infrastrukturalne</a:t>
            </a:r>
          </a:p>
          <a:p>
            <a:pPr marL="174625" indent="-174625">
              <a:tabLst>
                <a:tab pos="174625" algn="l"/>
              </a:tabLst>
            </a:pPr>
            <a:r>
              <a:rPr lang="pl-PL" sz="1600" dirty="0" smtClean="0">
                <a:latin typeface="Georgia" pitchFamily="18" charset="0"/>
              </a:rPr>
              <a:t>       b.  Zasób wiedzy</a:t>
            </a:r>
          </a:p>
          <a:p>
            <a:pPr marL="174625" indent="-174625">
              <a:tabLst>
                <a:tab pos="174625" algn="l"/>
              </a:tabLst>
            </a:pPr>
            <a:r>
              <a:rPr lang="pl-PL" sz="1600" dirty="0" smtClean="0">
                <a:latin typeface="Georgia" pitchFamily="18" charset="0"/>
              </a:rPr>
              <a:t>       c.  Usprawnianie procesów</a:t>
            </a:r>
          </a:p>
          <a:p>
            <a:endParaRPr lang="pl-PL" sz="1600" dirty="0" smtClean="0">
              <a:latin typeface="Georgia" pitchFamily="18" charset="0"/>
            </a:endParaRPr>
          </a:p>
          <a:p>
            <a:endParaRPr lang="pl-PL" sz="1600" b="1" dirty="0" smtClean="0">
              <a:latin typeface="Georgia" pitchFamily="18" charset="0"/>
            </a:endParaRPr>
          </a:p>
          <a:p>
            <a:endParaRPr lang="pl-PL" sz="1600" b="1" dirty="0" smtClean="0">
              <a:latin typeface="Georgia" pitchFamily="18" charset="0"/>
            </a:endParaRPr>
          </a:p>
          <a:p>
            <a:r>
              <a:rPr lang="pl-PL" sz="1600" b="1" dirty="0" smtClean="0">
                <a:latin typeface="Georgia" pitchFamily="18" charset="0"/>
              </a:rPr>
              <a:t>4.   Wysoka jakość życia</a:t>
            </a:r>
          </a:p>
          <a:p>
            <a:endParaRPr lang="pl-PL" sz="1600" dirty="0" smtClean="0">
              <a:latin typeface="Georgia" pitchFamily="18" charset="0"/>
            </a:endParaRPr>
          </a:p>
          <a:p>
            <a:r>
              <a:rPr lang="pl-PL" sz="1600" dirty="0" smtClean="0">
                <a:latin typeface="Georgia" pitchFamily="18" charset="0"/>
              </a:rPr>
              <a:t>       a.  Edukacja</a:t>
            </a:r>
          </a:p>
          <a:p>
            <a:r>
              <a:rPr lang="pl-PL" sz="1600" dirty="0" smtClean="0">
                <a:latin typeface="Georgia" pitchFamily="18" charset="0"/>
              </a:rPr>
              <a:t>       b.  Zdrowie</a:t>
            </a:r>
          </a:p>
          <a:p>
            <a:r>
              <a:rPr lang="pl-PL" sz="1600" dirty="0" smtClean="0">
                <a:latin typeface="Georgia" pitchFamily="18" charset="0"/>
              </a:rPr>
              <a:t>       c.  Bezpieczeństwo</a:t>
            </a:r>
          </a:p>
          <a:p>
            <a:r>
              <a:rPr lang="pl-PL" sz="1600" dirty="0" smtClean="0">
                <a:latin typeface="Georgia" pitchFamily="18" charset="0"/>
              </a:rPr>
              <a:t>       d.  Praca</a:t>
            </a:r>
          </a:p>
          <a:p>
            <a:r>
              <a:rPr lang="pl-PL" sz="1600" dirty="0" smtClean="0">
                <a:latin typeface="Georgia" pitchFamily="18" charset="0"/>
              </a:rPr>
              <a:t>       e.  Czas wolny</a:t>
            </a:r>
          </a:p>
          <a:p>
            <a:endParaRPr lang="pl-PL" dirty="0"/>
          </a:p>
        </p:txBody>
      </p:sp>
      <p:sp>
        <p:nvSpPr>
          <p:cNvPr id="5" name="Prostokąt 4"/>
          <p:cNvSpPr/>
          <p:nvPr/>
        </p:nvSpPr>
        <p:spPr>
          <a:xfrm>
            <a:off x="217714" y="1121228"/>
            <a:ext cx="8773887" cy="369332"/>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pl-PL" b="1" dirty="0" smtClean="0">
                <a:solidFill>
                  <a:srgbClr val="FF0000"/>
                </a:solidFill>
                <a:latin typeface="+mj-lt"/>
              </a:rPr>
              <a:t>REGIONALNE INTELIGENTNE SPECJALIZACJE – OBSZARY WSPARCIA</a:t>
            </a:r>
            <a:endParaRPr lang="pl-PL" dirty="0">
              <a:solidFill>
                <a:srgbClr val="FF0000"/>
              </a:solidFill>
              <a:latin typeface="+mj-lt"/>
            </a:endParaRPr>
          </a:p>
        </p:txBody>
      </p:sp>
      <p:sp>
        <p:nvSpPr>
          <p:cNvPr id="7" name="Prostokąt 6"/>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pl-PL" altLang="pl-PL" sz="1600" b="1" dirty="0" smtClean="0">
                <a:solidFill>
                  <a:schemeClr val="bg1"/>
                </a:solidFill>
                <a:latin typeface="+mj-lt"/>
                <a:cs typeface="Arial" panose="020B0604020202020204" pitchFamily="34" charset="0"/>
              </a:rPr>
              <a:t>Regionalne Inteligentne Specjalizacje </a:t>
            </a:r>
            <a:r>
              <a:rPr lang="pl-PL" altLang="pl-PL" sz="1600" dirty="0" smtClean="0">
                <a:solidFill>
                  <a:schemeClr val="bg1"/>
                </a:solidFill>
                <a:latin typeface="+mj-lt"/>
                <a:cs typeface="Arial" panose="020B0604020202020204" pitchFamily="34" charset="0"/>
              </a:rPr>
              <a:t>(</a:t>
            </a:r>
            <a:r>
              <a:rPr lang="pl-PL" altLang="pl-PL" sz="1600" b="1" dirty="0" smtClean="0">
                <a:solidFill>
                  <a:schemeClr val="bg1"/>
                </a:solidFill>
                <a:latin typeface="+mj-lt"/>
                <a:cs typeface="Arial" panose="020B0604020202020204" pitchFamily="34" charset="0"/>
              </a:rPr>
              <a:t>RIS</a:t>
            </a:r>
            <a:r>
              <a:rPr lang="pl-PL" altLang="pl-PL" sz="1600" dirty="0" smtClean="0">
                <a:solidFill>
                  <a:schemeClr val="bg1"/>
                </a:solidFill>
                <a:latin typeface="+mj-lt"/>
                <a:cs typeface="Arial" panose="020B0604020202020204" pitchFamily="34" charset="0"/>
              </a:rPr>
              <a:t>) - </a:t>
            </a:r>
            <a:r>
              <a:rPr lang="pl-PL" sz="1600" dirty="0" smtClean="0">
                <a:latin typeface="+mj-lt"/>
              </a:rPr>
              <a:t>Załącznik do uchwały Nr 23/15 Sejmiku Województwa Mazowieckiego z dnia 16 marca 2015 r. </a:t>
            </a:r>
            <a:endParaRPr lang="pl-PL" altLang="pl-PL" dirty="0">
              <a:solidFill>
                <a:srgbClr val="0070C0"/>
              </a:solidFill>
              <a:latin typeface="+mj-lt"/>
            </a:endParaRPr>
          </a:p>
        </p:txBody>
      </p:sp>
      <p:sp>
        <p:nvSpPr>
          <p:cNvPr id="8" name="Prostokąt 7"/>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pl-PL" altLang="pl-PL" sz="1600" b="1" i="1" dirty="0" smtClean="0">
                <a:solidFill>
                  <a:schemeClr val="bg1"/>
                </a:solidFill>
                <a:latin typeface="Georgia" pitchFamily="18" charset="0"/>
                <a:cs typeface="Arial" panose="020B0604020202020204" pitchFamily="34" charset="0"/>
              </a:rPr>
              <a:t>*Regionalne Inteligentne Specjalizacje </a:t>
            </a:r>
            <a:r>
              <a:rPr lang="pl-PL" altLang="pl-PL" sz="1600" i="1" dirty="0" smtClean="0">
                <a:solidFill>
                  <a:schemeClr val="bg1"/>
                </a:solidFill>
                <a:latin typeface="Georgia" pitchFamily="18" charset="0"/>
                <a:cs typeface="Arial" panose="020B0604020202020204" pitchFamily="34" charset="0"/>
              </a:rPr>
              <a:t>(</a:t>
            </a:r>
            <a:r>
              <a:rPr lang="pl-PL" altLang="pl-PL" sz="1600" b="1" i="1" dirty="0" smtClean="0">
                <a:solidFill>
                  <a:schemeClr val="bg1"/>
                </a:solidFill>
                <a:latin typeface="Georgia" pitchFamily="18" charset="0"/>
                <a:cs typeface="Arial" panose="020B0604020202020204" pitchFamily="34" charset="0"/>
              </a:rPr>
              <a:t>RIS</a:t>
            </a:r>
            <a:r>
              <a:rPr lang="pl-PL" altLang="pl-PL" sz="1600" i="1" dirty="0" smtClean="0">
                <a:solidFill>
                  <a:schemeClr val="bg1"/>
                </a:solidFill>
                <a:latin typeface="Georgia" pitchFamily="18" charset="0"/>
                <a:cs typeface="Arial" panose="020B0604020202020204" pitchFamily="34" charset="0"/>
              </a:rPr>
              <a:t>) </a:t>
            </a:r>
          </a:p>
          <a:p>
            <a:pPr algn="just"/>
            <a:r>
              <a:rPr lang="pl-PL" altLang="pl-PL" sz="1600" i="1" dirty="0" smtClean="0">
                <a:solidFill>
                  <a:schemeClr val="bg1"/>
                </a:solidFill>
                <a:latin typeface="Georgia" pitchFamily="18" charset="0"/>
                <a:cs typeface="Arial" panose="020B0604020202020204" pitchFamily="34" charset="0"/>
              </a:rPr>
              <a:t>- </a:t>
            </a:r>
            <a:r>
              <a:rPr lang="pl-PL" sz="1600" i="1" dirty="0" smtClean="0">
                <a:latin typeface="Georgia" pitchFamily="18" charset="0"/>
              </a:rPr>
              <a:t>Załącznik do uchwały Nr 23/15 Sejmiku Województwa  Mazowieckiego  z dnia 16 marca 2015 r. </a:t>
            </a:r>
            <a:endParaRPr lang="pl-PL" altLang="pl-PL" i="1" dirty="0">
              <a:solidFill>
                <a:srgbClr val="0070C0"/>
              </a:solidFill>
              <a:latin typeface="Georgia"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omek\AppData\Local\Microsoft\Windows\Temporary Internet Files\Content.Outlook\X5TDEMVA\Gwiazdy1 (2).jpg"/>
          <p:cNvPicPr>
            <a:picLocks noChangeAspect="1" noChangeArrowheads="1"/>
          </p:cNvPicPr>
          <p:nvPr/>
        </p:nvPicPr>
        <p:blipFill>
          <a:blip r:embed="rId2" cstate="print"/>
          <a:srcRect/>
          <a:stretch>
            <a:fillRect/>
          </a:stretch>
        </p:blipFill>
        <p:spPr bwMode="auto">
          <a:xfrm>
            <a:off x="5759450" y="1916113"/>
            <a:ext cx="3384550" cy="4013200"/>
          </a:xfrm>
          <a:prstGeom prst="rect">
            <a:avLst/>
          </a:prstGeom>
          <a:noFill/>
          <a:ln w="9525">
            <a:noFill/>
            <a:miter lim="800000"/>
            <a:headEnd/>
            <a:tailEnd/>
          </a:ln>
        </p:spPr>
      </p:pic>
      <p:sp>
        <p:nvSpPr>
          <p:cNvPr id="3" name="Prostokąt 2"/>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aphicFrame>
        <p:nvGraphicFramePr>
          <p:cNvPr id="4" name="Diagram 3"/>
          <p:cNvGraphicFramePr/>
          <p:nvPr/>
        </p:nvGraphicFramePr>
        <p:xfrm>
          <a:off x="-468560" y="1484784"/>
          <a:ext cx="806489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8"/>
          <p:cNvSpPr txBox="1">
            <a:spLocks/>
          </p:cNvSpPr>
          <p:nvPr/>
        </p:nvSpPr>
        <p:spPr>
          <a:xfrm>
            <a:off x="251520" y="908720"/>
            <a:ext cx="8712968" cy="792088"/>
          </a:xfrm>
          <a:prstGeom prst="rect">
            <a:avLst/>
          </a:prstGeom>
        </p:spPr>
        <p:txBody>
          <a:bodyPr>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altLang="pl-PL" sz="24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Georgia" pitchFamily="18" charset="0"/>
                <a:ea typeface="+mj-ea"/>
                <a:cs typeface="Arial" panose="020B0604020202020204" pitchFamily="34" charset="0"/>
              </a:rPr>
              <a:t>Sieć Punktów Informacyjnych Funduszy Europejskich na Mazowszu  - zakres usług -</a:t>
            </a:r>
            <a:endParaRPr kumimoji="0" lang="pl-PL" sz="2400" b="1" i="1"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Georgia" pitchFamily="18" charset="0"/>
              <a:ea typeface="+mj-ea"/>
              <a:cs typeface="Arial" panose="020B0604020202020204" pitchFamily="34" charset="0"/>
            </a:endParaRPr>
          </a:p>
        </p:txBody>
      </p:sp>
      <p:sp>
        <p:nvSpPr>
          <p:cNvPr id="6" name="Prostokąt 5"/>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lgn="just">
              <a:lnSpc>
                <a:spcPct val="150000"/>
              </a:lnSpc>
              <a:buNone/>
            </a:pPr>
            <a:r>
              <a:rPr lang="pl-PL" sz="1050" b="1" dirty="0" smtClean="0">
                <a:cs typeface="Arial" panose="020B0604020202020204" pitchFamily="34" charset="0"/>
              </a:rPr>
              <a:t>Główny Punkt Informacyjny w Warszawie oraz Lokalne Punkty Informacyjne w Ostrołęce, Radomiu, Siedlcach, Płocku i Ciechanowie od 2010 roku są częścią ogólnopolskiej sieci PIFE koordynowanej przez Ministerstwo Infrastruktury i Rozwoju - zastąpiły Punkty Kontaktowe działające na Mazowszu od 2005 roku.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omek\AppData\Local\Microsoft\Windows\Temporary Internet Files\Content.Outlook\X5TDEMVA\Gwiazdy1 (2).jpg"/>
          <p:cNvPicPr>
            <a:picLocks noChangeAspect="1" noChangeArrowheads="1"/>
          </p:cNvPicPr>
          <p:nvPr/>
        </p:nvPicPr>
        <p:blipFill>
          <a:blip r:embed="rId2" cstate="print"/>
          <a:srcRect/>
          <a:stretch>
            <a:fillRect/>
          </a:stretch>
        </p:blipFill>
        <p:spPr bwMode="auto">
          <a:xfrm>
            <a:off x="5759533" y="2671948"/>
            <a:ext cx="3384468" cy="3857439"/>
          </a:xfrm>
          <a:prstGeom prst="rect">
            <a:avLst/>
          </a:prstGeom>
          <a:noFill/>
          <a:ln w="9525">
            <a:noFill/>
            <a:miter lim="800000"/>
            <a:headEnd/>
            <a:tailEnd/>
          </a:ln>
        </p:spPr>
      </p:pic>
      <p:sp>
        <p:nvSpPr>
          <p:cNvPr id="2" name="Prostokąt 1"/>
          <p:cNvSpPr/>
          <p:nvPr/>
        </p:nvSpPr>
        <p:spPr>
          <a:xfrm>
            <a:off x="724393" y="2714625"/>
            <a:ext cx="6436427" cy="3046988"/>
          </a:xfrm>
          <a:prstGeom prst="rect">
            <a:avLst/>
          </a:prstGeom>
        </p:spPr>
        <p:txBody>
          <a:bodyPr wrap="square">
            <a:spAutoFit/>
          </a:bodyPr>
          <a:lstStyle/>
          <a:p>
            <a:pPr lvl="0" algn="ctr">
              <a:buNone/>
            </a:pPr>
            <a:endParaRPr lang="pl-PL" sz="2400" b="1" dirty="0" smtClean="0">
              <a:solidFill>
                <a:prstClr val="black"/>
              </a:solidFill>
              <a:latin typeface="Arial" pitchFamily="34" charset="0"/>
              <a:cs typeface="Arial" pitchFamily="34" charset="0"/>
            </a:endParaRPr>
          </a:p>
          <a:p>
            <a:pPr lvl="0" algn="ctr">
              <a:buNone/>
            </a:pPr>
            <a:endParaRPr lang="pl-PL" sz="2400" b="1" dirty="0" smtClean="0">
              <a:solidFill>
                <a:prstClr val="black"/>
              </a:solidFill>
              <a:latin typeface="Arial" pitchFamily="34" charset="0"/>
              <a:cs typeface="Arial" pitchFamily="34" charset="0"/>
            </a:endParaRPr>
          </a:p>
          <a:p>
            <a:pPr lvl="0" algn="ctr">
              <a:buNone/>
            </a:pPr>
            <a:r>
              <a:rPr lang="pl-PL" sz="2400" b="1" dirty="0" smtClean="0">
                <a:solidFill>
                  <a:prstClr val="black"/>
                </a:solidFill>
                <a:latin typeface="Arial" pitchFamily="34" charset="0"/>
                <a:cs typeface="Arial" pitchFamily="34" charset="0"/>
              </a:rPr>
              <a:t>infolinia  801 101 </a:t>
            </a:r>
            <a:r>
              <a:rPr lang="pl-PL" sz="2400" b="1" dirty="0" err="1" smtClean="0">
                <a:solidFill>
                  <a:prstClr val="black"/>
                </a:solidFill>
                <a:latin typeface="Arial" pitchFamily="34" charset="0"/>
                <a:cs typeface="Arial" pitchFamily="34" charset="0"/>
              </a:rPr>
              <a:t>101</a:t>
            </a:r>
            <a:endParaRPr lang="pl-PL" sz="2400" b="1" dirty="0" smtClean="0">
              <a:solidFill>
                <a:prstClr val="black"/>
              </a:solidFill>
              <a:latin typeface="Arial" pitchFamily="34" charset="0"/>
              <a:cs typeface="Arial" pitchFamily="34" charset="0"/>
            </a:endParaRPr>
          </a:p>
          <a:p>
            <a:pPr lvl="0" algn="ctr">
              <a:buNone/>
            </a:pPr>
            <a:r>
              <a:rPr lang="pl-PL" sz="2400" b="1" dirty="0" err="1" smtClean="0">
                <a:solidFill>
                  <a:prstClr val="black"/>
                </a:solidFill>
                <a:latin typeface="Arial" pitchFamily="34" charset="0"/>
                <a:cs typeface="Arial" pitchFamily="34" charset="0"/>
                <a:hlinkClick r:id="rId3"/>
              </a:rPr>
              <a:t>punkt_kontaktowy@mazowia.eu</a:t>
            </a:r>
            <a:endParaRPr lang="pl-PL" sz="2400" b="1" dirty="0" smtClean="0">
              <a:solidFill>
                <a:prstClr val="black"/>
              </a:solidFill>
              <a:latin typeface="Arial" pitchFamily="34" charset="0"/>
              <a:cs typeface="Arial" pitchFamily="34" charset="0"/>
            </a:endParaRPr>
          </a:p>
          <a:p>
            <a:pPr lvl="0" algn="ctr">
              <a:buNone/>
            </a:pPr>
            <a:endParaRPr lang="pl-PL" sz="2400" b="1" dirty="0" smtClean="0">
              <a:solidFill>
                <a:prstClr val="black"/>
              </a:solidFill>
              <a:latin typeface="Arial" pitchFamily="34" charset="0"/>
              <a:cs typeface="Arial" pitchFamily="34" charset="0"/>
            </a:endParaRPr>
          </a:p>
          <a:p>
            <a:pPr lvl="0" algn="ctr">
              <a:buNone/>
            </a:pPr>
            <a:r>
              <a:rPr lang="pl-PL" sz="2400" b="1" dirty="0" smtClean="0">
                <a:solidFill>
                  <a:prstClr val="black"/>
                </a:solidFill>
                <a:latin typeface="Arial" pitchFamily="34" charset="0"/>
                <a:cs typeface="Arial" pitchFamily="34" charset="0"/>
              </a:rPr>
              <a:t> </a:t>
            </a:r>
          </a:p>
          <a:p>
            <a:pPr lvl="0" algn="ctr">
              <a:buNone/>
            </a:pPr>
            <a:r>
              <a:rPr lang="pl-PL" sz="2400" b="1" dirty="0" err="1" smtClean="0">
                <a:solidFill>
                  <a:prstClr val="black"/>
                </a:solidFill>
                <a:latin typeface="Arial" pitchFamily="34" charset="0"/>
                <a:cs typeface="Arial" pitchFamily="34" charset="0"/>
              </a:rPr>
              <a:t>www.funduszedlamazowsza.eu</a:t>
            </a:r>
            <a:endParaRPr lang="pl-PL" sz="2400" b="1" dirty="0" smtClean="0">
              <a:solidFill>
                <a:prstClr val="black"/>
              </a:solidFill>
              <a:latin typeface="Arial" pitchFamily="34" charset="0"/>
              <a:cs typeface="Arial" pitchFamily="34" charset="0"/>
            </a:endParaRPr>
          </a:p>
          <a:p>
            <a:pPr lvl="0" algn="ctr">
              <a:buNone/>
            </a:pPr>
            <a:endParaRPr lang="pl-PL" sz="2400" b="1" dirty="0" smtClean="0">
              <a:solidFill>
                <a:prstClr val="black"/>
              </a:solidFill>
              <a:latin typeface="Arial" pitchFamily="34" charset="0"/>
              <a:cs typeface="Arial" pitchFamily="34" charset="0"/>
            </a:endParaRPr>
          </a:p>
        </p:txBody>
      </p:sp>
      <p:sp>
        <p:nvSpPr>
          <p:cNvPr id="3" name="Prostokąt 2"/>
          <p:cNvSpPr/>
          <p:nvPr/>
        </p:nvSpPr>
        <p:spPr>
          <a:xfrm>
            <a:off x="1698171" y="1825362"/>
            <a:ext cx="4997904" cy="861774"/>
          </a:xfrm>
          <a:prstGeom prst="rect">
            <a:avLst/>
          </a:prstGeom>
        </p:spPr>
        <p:txBody>
          <a:bodyPr wrap="square">
            <a:spAutoFit/>
          </a:bodyPr>
          <a:lstStyle/>
          <a:p>
            <a:pPr lvl="0" algn="ctr">
              <a:buNone/>
            </a:pPr>
            <a:r>
              <a:rPr lang="pl-PL" sz="2500" b="1" dirty="0" smtClean="0">
                <a:solidFill>
                  <a:prstClr val="black"/>
                </a:solidFill>
                <a:latin typeface="Arial" pitchFamily="34" charset="0"/>
                <a:cs typeface="Arial" pitchFamily="34" charset="0"/>
              </a:rPr>
              <a:t>Dziękujemy </a:t>
            </a:r>
            <a:r>
              <a:rPr lang="pl-PL" sz="2500" b="1" dirty="0" smtClean="0">
                <a:solidFill>
                  <a:prstClr val="black"/>
                </a:solidFill>
                <a:latin typeface="Arial" pitchFamily="34" charset="0"/>
                <a:cs typeface="Arial" pitchFamily="34" charset="0"/>
              </a:rPr>
              <a:t>za uwagę</a:t>
            </a:r>
          </a:p>
          <a:p>
            <a:pPr lvl="0" algn="ctr">
              <a:buNone/>
            </a:pPr>
            <a:endParaRPr lang="pl-PL" sz="2500" b="1" dirty="0" smtClean="0">
              <a:solidFill>
                <a:prstClr val="black"/>
              </a:solidFill>
              <a:latin typeface="Arial" pitchFamily="34" charset="0"/>
              <a:cs typeface="Arial" pitchFamily="34" charset="0"/>
            </a:endParaRPr>
          </a:p>
        </p:txBody>
      </p:sp>
      <p:sp>
        <p:nvSpPr>
          <p:cNvPr id="5" name="Prostokąt 4"/>
          <p:cNvSpPr/>
          <p:nvPr/>
        </p:nvSpPr>
        <p:spPr>
          <a:xfrm>
            <a:off x="293298" y="6312803"/>
            <a:ext cx="8557404" cy="369332"/>
          </a:xfrm>
          <a:prstGeom prst="rect">
            <a:avLst/>
          </a:prstGeom>
        </p:spPr>
        <p:txBody>
          <a:bodyPr wrap="square">
            <a:spAutoFit/>
          </a:bodyPr>
          <a:lstStyle/>
          <a:p>
            <a:pPr algn="ctr">
              <a:lnSpc>
                <a:spcPct val="150000"/>
              </a:lnSpc>
            </a:pPr>
            <a:r>
              <a:rPr lang="pl-PL" sz="1200" dirty="0" smtClean="0"/>
              <a:t>Projekt współfinansowany z Funduszu Spójności Unii Europejskiej w ramach Programu Pomoc Techniczna 2014-2020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31104" t="19394" r="15779" b="13940"/>
          <a:stretch>
            <a:fillRect/>
          </a:stretch>
        </p:blipFill>
        <p:spPr bwMode="auto">
          <a:xfrm>
            <a:off x="0" y="0"/>
            <a:ext cx="9714015"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225535" y="1130318"/>
            <a:ext cx="7886700" cy="924819"/>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2800" b="0" i="0" u="none" strike="noStrike" kern="1200" cap="none" spc="0" normalizeH="0" baseline="0" noProof="0" smtClean="0">
                <a:ln>
                  <a:noFill/>
                </a:ln>
                <a:solidFill>
                  <a:srgbClr val="002060"/>
                </a:solidFill>
                <a:effectLst/>
                <a:uLnTx/>
                <a:uFillTx/>
                <a:latin typeface="+mn-lt"/>
                <a:ea typeface="+mn-ea"/>
                <a:cs typeface="+mn-cs"/>
              </a:rPr>
              <a:t>Działania dla przedsiębiorców w ramach RPO WM 2014 -2020:</a:t>
            </a:r>
            <a:endParaRPr kumimoji="0" lang="pl-PL" sz="2800" b="0" i="0" u="none" strike="noStrike" kern="1200" cap="none" spc="0" normalizeH="0" baseline="0" noProof="0" dirty="0">
              <a:ln>
                <a:noFill/>
              </a:ln>
              <a:solidFill>
                <a:srgbClr val="002060"/>
              </a:solidFill>
              <a:effectLst/>
              <a:uLnTx/>
              <a:uFillTx/>
              <a:latin typeface="+mn-lt"/>
              <a:ea typeface="+mn-ea"/>
              <a:cs typeface="+mn-cs"/>
            </a:endParaRPr>
          </a:p>
        </p:txBody>
      </p:sp>
      <p:sp>
        <p:nvSpPr>
          <p:cNvPr id="6" name="Tytuł 1"/>
          <p:cNvSpPr txBox="1">
            <a:spLocks/>
          </p:cNvSpPr>
          <p:nvPr/>
        </p:nvSpPr>
        <p:spPr>
          <a:xfrm>
            <a:off x="242888" y="2335213"/>
            <a:ext cx="7886700" cy="1500187"/>
          </a:xfrm>
          <a:prstGeom prst="rect">
            <a:avLst/>
          </a:prstGeom>
        </p:spPr>
        <p:txBody>
          <a:bodyPr anchor="t">
            <a:noAutofit/>
          </a:bodyPr>
          <a:lstStyle/>
          <a:p>
            <a:pPr marL="228600" marR="0" lvl="0" indent="-228600" algn="l" defTabSz="914400" rtl="0" eaLnBrk="0" fontAlgn="base" latinLnBrk="0" hangingPunct="0">
              <a:lnSpc>
                <a:spcPct val="150000"/>
              </a:lnSpc>
              <a:spcBef>
                <a:spcPct val="20000"/>
              </a:spcBef>
              <a:spcAft>
                <a:spcPct val="0"/>
              </a:spcAft>
              <a:buClrTx/>
              <a:buSzTx/>
              <a:tabLst/>
              <a:defRPr/>
            </a:pPr>
            <a:r>
              <a:rPr kumimoji="0" 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	OP I - Wykorzystanie działalności badawczo-rozwojowej w gospodarce </a:t>
            </a:r>
            <a:r>
              <a:rPr kumimoji="0" lang="pl-PL" alt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278 217 130  € (EFRR)</a:t>
            </a:r>
            <a:r>
              <a:rPr kumimoji="0" 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
            </a:r>
            <a:br>
              <a:rPr kumimoji="0" 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II</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 Wzrost e-potencjału Mazowsza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153 599 843  € (EFRR)</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OP III - Rozwój potencjału innowacyjnego i przedsiębiorczości </a:t>
            </a:r>
            <a:r>
              <a:rPr kumimoji="0" lang="pl-PL" alt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213 369 786 € (EFRR)</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OP IV - Przejście na gospodarkę niskoemisyjną </a:t>
            </a:r>
            <a:r>
              <a:rPr kumimoji="0" lang="pl-PL" alt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324 359 153 € (EFRR)</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V</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 Gospodarka przyjazna środowisku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91 442 566  € (EFRR) </a:t>
            </a: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VI</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 Jakość życia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116 411 947 € (EFRR)</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VII</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 Rozwój regionalnego systemu transportowego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367 285 892 € (EFRR)</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VIII - </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Rozwój rynku pracy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137 885 055 € (EFS)</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IX - </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Wspieranie włączenia społecznego i walka z ubóstwem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172 375 061</a:t>
            </a:r>
            <a:r>
              <a:rPr kumimoji="0" lang="pl-PL" alt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 (EFS)</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OP X - Edukacja dla rozwoju regionu </a:t>
            </a:r>
            <a:r>
              <a:rPr kumimoji="0" lang="pl-PL" altLang="pl-PL" sz="1400" b="1" i="0" u="none" strike="noStrike" kern="1200" cap="none" spc="0" normalizeH="0" baseline="0" noProof="0" dirty="0" smtClean="0">
                <a:ln>
                  <a:noFill/>
                </a:ln>
                <a:solidFill>
                  <a:srgbClr val="C00000"/>
                </a:solidFill>
                <a:effectLst/>
                <a:uLnTx/>
                <a:uFillTx/>
                <a:latin typeface="+mn-lt"/>
                <a:ea typeface="+mn-ea"/>
                <a:cs typeface="Arial" pitchFamily="34" charset="0"/>
              </a:rPr>
              <a:t>161 901 986 € (EFS )</a:t>
            </a:r>
            <a: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alt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1" i="0" u="none" strike="noStrike" kern="1200" cap="none" spc="0" normalizeH="0" baseline="0" noProof="0" dirty="0" smtClean="0">
                <a:ln>
                  <a:noFill/>
                </a:ln>
                <a:solidFill>
                  <a:prstClr val="black"/>
                </a:solidFill>
                <a:effectLst/>
                <a:uLnTx/>
                <a:uFillTx/>
                <a:latin typeface="+mn-lt"/>
                <a:ea typeface="+mn-ea"/>
                <a:cs typeface="Arial" pitchFamily="34" charset="0"/>
              </a:rPr>
              <a:t>OP XI </a:t>
            </a: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Pomoc techniczna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t/>
            </a:r>
            <a:br>
              <a:rPr kumimoji="0" lang="pl-PL" sz="1400" b="0" i="0" u="none" strike="noStrike" kern="1200" cap="none" spc="0" normalizeH="0" baseline="0" noProof="0" dirty="0" smtClean="0">
                <a:ln>
                  <a:noFill/>
                </a:ln>
                <a:solidFill>
                  <a:prstClr val="black"/>
                </a:solidFill>
                <a:effectLst/>
                <a:uLnTx/>
                <a:uFillTx/>
                <a:latin typeface="+mn-lt"/>
                <a:ea typeface="+mn-ea"/>
                <a:cs typeface="Arial" pitchFamily="34" charset="0"/>
              </a:rPr>
            </a:br>
            <a:endParaRPr kumimoji="0" lang="pl-PL" sz="14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extLst>
      <p:ext uri="{BB962C8B-B14F-4D97-AF65-F5344CB8AC3E}">
        <p14:creationId xmlns="" xmlns:p14="http://schemas.microsoft.com/office/powerpoint/2010/main" val="3627576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3"/>
          <p:cNvSpPr txBox="1">
            <a:spLocks/>
          </p:cNvSpPr>
          <p:nvPr/>
        </p:nvSpPr>
        <p:spPr>
          <a:xfrm>
            <a:off x="610721" y="1111250"/>
            <a:ext cx="7886700" cy="93345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1000" b="0" i="0" u="none" strike="noStrike" kern="1200" cap="none" spc="0" normalizeH="0" baseline="0" noProof="0" smtClean="0">
                <a:ln>
                  <a:noFill/>
                </a:ln>
                <a:solidFill>
                  <a:schemeClr val="tx1"/>
                </a:solidFill>
                <a:effectLst/>
                <a:uLnTx/>
                <a:uFillTx/>
                <a:latin typeface="Georgia" pitchFamily="18" charset="0"/>
                <a:ea typeface="+mj-ea"/>
                <a:cs typeface="+mj-cs"/>
              </a:rPr>
              <a:t> </a:t>
            </a:r>
            <a:r>
              <a:rPr kumimoji="0" lang="pl-PL" sz="1400" b="1" i="0" u="none" strike="noStrike" kern="1200" cap="none" spc="0" normalizeH="0" baseline="0" noProof="0" smtClean="0">
                <a:ln>
                  <a:noFill/>
                </a:ln>
                <a:solidFill>
                  <a:schemeClr val="tx1"/>
                </a:solidFill>
                <a:effectLst/>
                <a:uLnTx/>
                <a:uFillTx/>
                <a:latin typeface="Georgia" pitchFamily="18" charset="0"/>
                <a:ea typeface="+mj-ea"/>
                <a:cs typeface="+mj-cs"/>
              </a:rPr>
              <a:t>Podział alokacji dla Mazowsza</a:t>
            </a:r>
            <a:br>
              <a:rPr kumimoji="0" lang="pl-PL" sz="1400" b="1" i="0" u="none" strike="noStrike" kern="1200" cap="none" spc="0" normalizeH="0" baseline="0" noProof="0" smtClean="0">
                <a:ln>
                  <a:noFill/>
                </a:ln>
                <a:solidFill>
                  <a:schemeClr val="tx1"/>
                </a:solidFill>
                <a:effectLst/>
                <a:uLnTx/>
                <a:uFillTx/>
                <a:latin typeface="Georgia" pitchFamily="18" charset="0"/>
                <a:ea typeface="+mj-ea"/>
                <a:cs typeface="+mj-cs"/>
              </a:rPr>
            </a:br>
            <a:r>
              <a:rPr kumimoji="0" lang="pl-PL" sz="1400" b="1" i="0" u="none" strike="noStrike" kern="1200" cap="none" spc="0" normalizeH="0" baseline="0" noProof="0" smtClean="0">
                <a:ln>
                  <a:noFill/>
                </a:ln>
                <a:solidFill>
                  <a:schemeClr val="tx1"/>
                </a:solidFill>
                <a:effectLst/>
                <a:uLnTx/>
                <a:uFillTx/>
                <a:latin typeface="Georgia" pitchFamily="18" charset="0"/>
                <a:ea typeface="+mj-ea"/>
                <a:cs typeface="+mj-cs"/>
              </a:rPr>
              <a:t> Kraj/Region w poszczególnych programach operacyjnych</a:t>
            </a:r>
            <a: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br>
            <a: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t/>
            </a:r>
            <a:br>
              <a:rPr kumimoji="0" lang="pl-PL" sz="1000" b="1" i="0" u="none" strike="noStrike" kern="1200" cap="none" spc="0" normalizeH="0" baseline="0" noProof="0" smtClean="0">
                <a:ln>
                  <a:noFill/>
                </a:ln>
                <a:solidFill>
                  <a:schemeClr val="tx1"/>
                </a:solidFill>
                <a:effectLst/>
                <a:uLnTx/>
                <a:uFillTx/>
                <a:latin typeface="Georgia" pitchFamily="18" charset="0"/>
                <a:ea typeface="+mj-ea"/>
                <a:cs typeface="+mj-cs"/>
              </a:rPr>
            </a:br>
            <a:endParaRPr kumimoji="0" lang="pl-PL" sz="10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graphicFrame>
        <p:nvGraphicFramePr>
          <p:cNvPr id="3" name="Diagram 2"/>
          <p:cNvGraphicFramePr>
            <a:graphicFrameLocks noChangeAspect="1"/>
          </p:cNvGraphicFramePr>
          <p:nvPr>
            <p:extLst>
              <p:ext uri="{D42A27DB-BD31-4B8C-83A1-F6EECF244321}">
                <p14:modId xmlns="" xmlns:p14="http://schemas.microsoft.com/office/powerpoint/2010/main" val="1862656628"/>
              </p:ext>
            </p:extLst>
          </p:nvPr>
        </p:nvGraphicFramePr>
        <p:xfrm>
          <a:off x="523082" y="1921341"/>
          <a:ext cx="7849636" cy="449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71604" y="1146463"/>
            <a:ext cx="6560457" cy="2862322"/>
          </a:xfrm>
          <a:prstGeom prst="rect">
            <a:avLst/>
          </a:prstGeom>
        </p:spPr>
        <p:txBody>
          <a:bodyPr wrap="square">
            <a:spAutoFit/>
          </a:bodyPr>
          <a:lstStyle/>
          <a:p>
            <a:r>
              <a:rPr lang="pl-PL" sz="3600" b="1" dirty="0"/>
              <a:t>Oś Priorytetowa I</a:t>
            </a:r>
          </a:p>
          <a:p>
            <a:r>
              <a:rPr lang="pl-PL" sz="3600" dirty="0"/>
              <a:t>Wykorzystanie działalności badawczo-rozwojowej </a:t>
            </a:r>
            <a:r>
              <a:rPr lang="pl-PL" sz="3600" dirty="0" smtClean="0"/>
              <a:t/>
            </a:r>
            <a:br>
              <a:rPr lang="pl-PL" sz="3600" dirty="0" smtClean="0"/>
            </a:br>
            <a:r>
              <a:rPr lang="pl-PL" sz="3600" dirty="0" smtClean="0"/>
              <a:t>w </a:t>
            </a:r>
            <a:r>
              <a:rPr lang="pl-PL" sz="3600" dirty="0"/>
              <a:t>gospodarce </a:t>
            </a:r>
          </a:p>
          <a:p>
            <a:endParaRPr lang="pl-PL" sz="3600" dirty="0"/>
          </a:p>
        </p:txBody>
      </p:sp>
      <p:pic>
        <p:nvPicPr>
          <p:cNvPr id="6" name="Obraz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6853" y="3162604"/>
            <a:ext cx="4455885" cy="3466678"/>
          </a:xfrm>
          <a:prstGeom prst="rect">
            <a:avLst/>
          </a:prstGeom>
          <a:effectLst>
            <a:outerShdw blurRad="50800" dist="38100" dir="5400000" algn="t" rotWithShape="0">
              <a:prstClr val="black">
                <a:alpha val="40000"/>
              </a:prstClr>
            </a:outerShdw>
          </a:effectLst>
        </p:spPr>
      </p:pic>
    </p:spTree>
    <p:extLst>
      <p:ext uri="{BB962C8B-B14F-4D97-AF65-F5344CB8AC3E}">
        <p14:creationId xmlns="" xmlns:p14="http://schemas.microsoft.com/office/powerpoint/2010/main" val="1217905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534390" y="940741"/>
            <a:ext cx="7352310" cy="57217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I</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600" b="0" i="0" u="none" strike="noStrike" kern="1200" cap="none" spc="0" normalizeH="0" baseline="0" noProof="0" dirty="0" smtClean="0">
                <a:ln>
                  <a:noFill/>
                </a:ln>
                <a:solidFill>
                  <a:schemeClr val="tx1"/>
                </a:solidFill>
                <a:effectLst/>
                <a:uLnTx/>
                <a:uFillTx/>
                <a:latin typeface="Georgia" pitchFamily="18" charset="0"/>
                <a:ea typeface="+mj-ea"/>
                <a:cs typeface="+mj-cs"/>
              </a:rPr>
              <a:t>Wykorzystanie działalności badawczo-rozwojowej w gospodarce</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6" name="Symbol zastępczy zawartości 2"/>
          <p:cNvSpPr txBox="1">
            <a:spLocks/>
          </p:cNvSpPr>
          <p:nvPr/>
        </p:nvSpPr>
        <p:spPr bwMode="auto">
          <a:xfrm>
            <a:off x="479834" y="1637607"/>
            <a:ext cx="7886700" cy="4912822"/>
          </a:xfrm>
          <a:prstGeom prst="rect">
            <a:avLst/>
          </a:prstGeom>
          <a:ln w="6350" cap="flat" cmpd="sng" algn="ctr">
            <a:solidFill>
              <a:schemeClr val="accent4"/>
            </a:solidFill>
            <a:prstDash val="solid"/>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normAutofit fontScale="85000" lnSpcReduction="20000"/>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1" i="0" u="none" strike="noStrike" kern="1200" cap="none" spc="0" normalizeH="0" baseline="0" noProof="0" dirty="0" smtClean="0">
                <a:ln>
                  <a:noFill/>
                </a:ln>
                <a:solidFill>
                  <a:schemeClr val="dk1"/>
                </a:solidFill>
                <a:effectLst/>
                <a:uLnTx/>
                <a:uFillTx/>
                <a:latin typeface="+mn-lt"/>
                <a:ea typeface="+mn-ea"/>
                <a:cs typeface="+mn-cs"/>
              </a:rPr>
              <a:t>Cel Tematyczny: Wzmacnianie badań naukowych, rozwoju technologicznego i innowacji </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DZIAŁANIE 1.2 Działalność badawczo - rozwojowa przedsiębiorstw</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400" b="1" i="0" u="none" strike="noStrike" kern="1200" cap="none" spc="0" normalizeH="0" baseline="0" noProof="0" dirty="0" smtClean="0">
              <a:ln>
                <a:noFill/>
              </a:ln>
              <a:solidFill>
                <a:schemeClr val="dk1"/>
              </a:solidFill>
              <a:effectLst/>
              <a:uLnTx/>
              <a:uFillTx/>
              <a:latin typeface="+mn-lt"/>
              <a:ea typeface="+mn-ea"/>
              <a:cs typeface="+mn-cs"/>
            </a:endParaRPr>
          </a:p>
          <a:p>
            <a:r>
              <a:rPr lang="pl-PL" dirty="0" smtClean="0"/>
              <a:t>Istotnym problemem gospodarki województwa mazowieckiego jest ograniczony zakres podejmowania przez przedsiębiorstwa prac badawczo-rozwojowych prowadzących do wdrażania innowacji i w konsekwencji niewielkie nakłady prywatne na </a:t>
            </a:r>
            <a:r>
              <a:rPr lang="pl-PL" dirty="0" err="1" smtClean="0"/>
              <a:t>B+R</a:t>
            </a:r>
            <a:r>
              <a:rPr lang="pl-PL" dirty="0" smtClean="0"/>
              <a:t>. Dotyczy to zarówno prac </a:t>
            </a:r>
            <a:r>
              <a:rPr lang="pl-PL" dirty="0" err="1" smtClean="0"/>
              <a:t>B+R</a:t>
            </a:r>
            <a:r>
              <a:rPr lang="pl-PL" dirty="0" smtClean="0"/>
              <a:t> prowadzonych samodzielnie przez przedsiębiorstwa, jak i podejmowania współpracy z instytucjami naukowymi, bądź wdrożenia wyników badań opracowanych przez instytucje naukowe. </a:t>
            </a:r>
          </a:p>
          <a:p>
            <a:endParaRPr lang="pl-PL" dirty="0" smtClean="0"/>
          </a:p>
          <a:p>
            <a:r>
              <a:rPr lang="pl-PL" dirty="0" smtClean="0"/>
              <a:t>Wsparcie w ramach działania ma na celu zwiększenie liczby przedsiębiorstw podejmujących działania badawczo-rozwojowe, prowadzące do powstania innowacji oraz zwiększenie ich zakresu </a:t>
            </a:r>
            <a:br>
              <a:rPr lang="pl-PL" dirty="0" smtClean="0"/>
            </a:br>
            <a:r>
              <a:rPr lang="pl-PL" dirty="0" smtClean="0"/>
              <a:t>i intensywności poprzez dostęp do finansowania: </a:t>
            </a:r>
          </a:p>
          <a:p>
            <a:r>
              <a:rPr lang="pl-PL" dirty="0" smtClean="0"/>
              <a:t>- realizacji projektów badawczo-rozwojowych przedsiębiorstw, </a:t>
            </a:r>
          </a:p>
          <a:p>
            <a:r>
              <a:rPr lang="pl-PL" dirty="0" smtClean="0"/>
              <a:t>- pozwalającego na tworzenie lub rozwój zaplecza infrastrukturalnego </a:t>
            </a:r>
            <a:r>
              <a:rPr lang="pl-PL" dirty="0" err="1" smtClean="0"/>
              <a:t>B+R</a:t>
            </a:r>
            <a:r>
              <a:rPr lang="pl-PL" dirty="0" smtClean="0"/>
              <a:t> przedsiębiorstw, </a:t>
            </a:r>
          </a:p>
          <a:p>
            <a:r>
              <a:rPr lang="pl-PL" dirty="0" smtClean="0"/>
              <a:t>- nawiązania i wzmocnienia współpracy z instytucjami naukowymi w ramach realizacji małych projektów badawczych. </a:t>
            </a:r>
          </a:p>
          <a:p>
            <a:endParaRPr lang="pl-PL" dirty="0" smtClean="0"/>
          </a:p>
          <a:p>
            <a:r>
              <a:rPr lang="pl-PL" dirty="0" smtClean="0"/>
              <a:t>Wsparciem zostaną objęte również działania wzmacniające procesy kooperacji przedsiębiorstw </a:t>
            </a:r>
            <a:br>
              <a:rPr lang="pl-PL" dirty="0" smtClean="0"/>
            </a:br>
            <a:r>
              <a:rPr lang="pl-PL" dirty="0" smtClean="0"/>
              <a:t>i sektora nauki prowadzące do zwiększenia współpracy, poznania potrzeb i wspólnego definiowania priorytetowych kierunków badawczych skutkujących wynikami badań, które mają zastosowanie </a:t>
            </a:r>
            <a:br>
              <a:rPr lang="pl-PL" dirty="0" smtClean="0"/>
            </a:br>
            <a:r>
              <a:rPr lang="pl-PL" dirty="0" smtClean="0"/>
              <a:t>w gospodarce. </a:t>
            </a:r>
          </a:p>
          <a:p>
            <a:r>
              <a:rPr lang="pl-PL" dirty="0" smtClean="0"/>
              <a:t>	</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797924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1" y="2447424"/>
            <a:ext cx="9395469" cy="4449024"/>
          </a:xfrm>
          <a:prstGeom prst="rect">
            <a:avLst/>
          </a:prstGeom>
        </p:spPr>
        <p:txBody>
          <a:bodyPr>
            <a:noAutofit/>
          </a:bodyPr>
          <a:lstStyle/>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0" marR="0" lvl="0" indent="0" algn="just" defTabSz="449263" rtl="0" eaLnBrk="1" fontAlgn="base" latinLnBrk="0" hangingPunct="0">
              <a:lnSpc>
                <a:spcPct val="100000"/>
              </a:lnSpc>
              <a:spcBef>
                <a:spcPts val="638"/>
              </a:spcBef>
              <a:spcAft>
                <a:spcPct val="0"/>
              </a:spcAft>
              <a:buClrTx/>
              <a:buSzTx/>
              <a:buFontTx/>
              <a:buNone/>
              <a:tabLst/>
              <a:defRPr/>
            </a:pPr>
            <a:endParaRPr kumimoji="0" lang="pl-PL" altLang="pl-PL" sz="1400" b="0" i="0" u="none" strike="noStrike" kern="0" cap="none" spc="0" normalizeH="0" baseline="0" noProof="0" smtClean="0">
              <a:ln>
                <a:noFill/>
              </a:ln>
              <a:solidFill>
                <a:schemeClr val="tx1"/>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0" cap="none" spc="0" normalizeH="0" baseline="0" noProof="0" smtClean="0">
              <a:ln>
                <a:noFill/>
              </a:ln>
              <a:solidFill>
                <a:schemeClr val="tx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chemeClr val="tx1"/>
              </a:solidFill>
              <a:effectLst/>
              <a:uLnTx/>
              <a:uFillTx/>
              <a:latin typeface="Georgia" pitchFamily="18" charset="0"/>
              <a:ea typeface="+mn-ea"/>
              <a:cs typeface="+mn-cs"/>
            </a:endParaRPr>
          </a:p>
        </p:txBody>
      </p:sp>
      <p:graphicFrame>
        <p:nvGraphicFramePr>
          <p:cNvPr id="6" name="Diagram 5"/>
          <p:cNvGraphicFramePr/>
          <p:nvPr>
            <p:extLst>
              <p:ext uri="{D42A27DB-BD31-4B8C-83A1-F6EECF244321}">
                <p14:modId xmlns:p14="http://schemas.microsoft.com/office/powerpoint/2010/main" xmlns="" val="1299621045"/>
              </p:ext>
            </p:extLst>
          </p:nvPr>
        </p:nvGraphicFramePr>
        <p:xfrm>
          <a:off x="142505" y="1258784"/>
          <a:ext cx="8858992" cy="532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15843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1" y="2447424"/>
            <a:ext cx="9395469" cy="4449024"/>
          </a:xfrm>
          <a:prstGeom prst="rect">
            <a:avLst/>
          </a:prstGeom>
        </p:spPr>
        <p:txBody>
          <a:bodyPr>
            <a:noAutofit/>
          </a:bodyPr>
          <a:lstStyle/>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0" marR="0" lvl="0" indent="0" algn="just" defTabSz="449263" rtl="0" eaLnBrk="1" fontAlgn="base" latinLnBrk="0" hangingPunct="0">
              <a:lnSpc>
                <a:spcPct val="100000"/>
              </a:lnSpc>
              <a:spcBef>
                <a:spcPts val="638"/>
              </a:spcBef>
              <a:spcAft>
                <a:spcPct val="0"/>
              </a:spcAft>
              <a:buClrTx/>
              <a:buSzTx/>
              <a:buFontTx/>
              <a:buNone/>
              <a:tabLst/>
              <a:defRPr/>
            </a:pPr>
            <a:endParaRPr kumimoji="0" lang="pl-PL" altLang="pl-PL" sz="1400" b="0" i="0" u="none" strike="noStrike" kern="0" cap="none" spc="0" normalizeH="0" baseline="0" noProof="0" smtClean="0">
              <a:ln>
                <a:noFill/>
              </a:ln>
              <a:solidFill>
                <a:schemeClr val="tx1"/>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0" cap="none" spc="0" normalizeH="0" baseline="0" noProof="0" smtClean="0">
              <a:ln>
                <a:noFill/>
              </a:ln>
              <a:solidFill>
                <a:schemeClr val="tx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chemeClr val="tx1"/>
              </a:solidFill>
              <a:effectLst/>
              <a:uLnTx/>
              <a:uFillTx/>
              <a:latin typeface="Georgia" pitchFamily="18" charset="0"/>
              <a:ea typeface="+mn-ea"/>
              <a:cs typeface="+mn-cs"/>
            </a:endParaRPr>
          </a:p>
        </p:txBody>
      </p:sp>
      <p:graphicFrame>
        <p:nvGraphicFramePr>
          <p:cNvPr id="6" name="Diagram 5"/>
          <p:cNvGraphicFramePr/>
          <p:nvPr>
            <p:extLst>
              <p:ext uri="{D42A27DB-BD31-4B8C-83A1-F6EECF244321}">
                <p14:modId xmlns:p14="http://schemas.microsoft.com/office/powerpoint/2010/main" xmlns="" val="1299621045"/>
              </p:ext>
            </p:extLst>
          </p:nvPr>
        </p:nvGraphicFramePr>
        <p:xfrm>
          <a:off x="216130" y="1030777"/>
          <a:ext cx="8801992" cy="563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15843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1" y="2447424"/>
            <a:ext cx="9395469" cy="4449024"/>
          </a:xfrm>
          <a:prstGeom prst="rect">
            <a:avLst/>
          </a:prstGeom>
        </p:spPr>
        <p:txBody>
          <a:bodyPr>
            <a:noAutofit/>
          </a:bodyPr>
          <a:lstStyle/>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0" marR="0" lvl="0" indent="0" algn="just" defTabSz="449263" rtl="0" eaLnBrk="1" fontAlgn="base" latinLnBrk="0" hangingPunct="0">
              <a:lnSpc>
                <a:spcPct val="100000"/>
              </a:lnSpc>
              <a:spcBef>
                <a:spcPts val="638"/>
              </a:spcBef>
              <a:spcAft>
                <a:spcPct val="0"/>
              </a:spcAft>
              <a:buClrTx/>
              <a:buSzTx/>
              <a:buFontTx/>
              <a:buNone/>
              <a:tabLst/>
              <a:defRPr/>
            </a:pPr>
            <a:endParaRPr kumimoji="0" lang="pl-PL" altLang="pl-PL" sz="1400" b="0" i="0" u="none" strike="noStrike" kern="0" cap="none" spc="0" normalizeH="0" baseline="0" noProof="0" smtClean="0">
              <a:ln>
                <a:noFill/>
              </a:ln>
              <a:solidFill>
                <a:schemeClr val="tx1"/>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0" cap="none" spc="0" normalizeH="0" baseline="0" noProof="0" smtClean="0">
              <a:ln>
                <a:noFill/>
              </a:ln>
              <a:solidFill>
                <a:schemeClr val="tx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chemeClr val="tx1"/>
              </a:solidFill>
              <a:effectLst/>
              <a:uLnTx/>
              <a:uFillTx/>
              <a:latin typeface="Georgia" pitchFamily="18" charset="0"/>
              <a:ea typeface="+mn-ea"/>
              <a:cs typeface="+mn-cs"/>
            </a:endParaRPr>
          </a:p>
        </p:txBody>
      </p:sp>
      <p:graphicFrame>
        <p:nvGraphicFramePr>
          <p:cNvPr id="6" name="Diagram 5"/>
          <p:cNvGraphicFramePr/>
          <p:nvPr>
            <p:extLst>
              <p:ext uri="{D42A27DB-BD31-4B8C-83A1-F6EECF244321}">
                <p14:modId xmlns:p14="http://schemas.microsoft.com/office/powerpoint/2010/main" xmlns="" val="1299621045"/>
              </p:ext>
            </p:extLst>
          </p:nvPr>
        </p:nvGraphicFramePr>
        <p:xfrm>
          <a:off x="216130" y="1030777"/>
          <a:ext cx="8801992" cy="563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15843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685800" y="1122363"/>
            <a:ext cx="7772400" cy="697472"/>
          </a:xfrm>
        </p:spPr>
        <p:txBody>
          <a:bodyPr/>
          <a:lstStyle/>
          <a:p>
            <a:r>
              <a:rPr lang="pl-PL" sz="2400" i="1" dirty="0" smtClean="0">
                <a:solidFill>
                  <a:srgbClr val="0070C0"/>
                </a:solidFill>
                <a:effectLst>
                  <a:outerShdw blurRad="38100" dist="38100" dir="2700000" algn="tl">
                    <a:srgbClr val="000000">
                      <a:alpha val="43137"/>
                    </a:srgbClr>
                  </a:outerShdw>
                </a:effectLst>
              </a:rPr>
              <a:t>Strategia Europa 2020 – priorytety:</a:t>
            </a:r>
            <a:br>
              <a:rPr lang="pl-PL" sz="2400" i="1" dirty="0" smtClean="0">
                <a:solidFill>
                  <a:srgbClr val="0070C0"/>
                </a:solidFill>
                <a:effectLst>
                  <a:outerShdw blurRad="38100" dist="38100" dir="2700000" algn="tl">
                    <a:srgbClr val="000000">
                      <a:alpha val="43137"/>
                    </a:srgbClr>
                  </a:outerShdw>
                </a:effectLst>
              </a:rPr>
            </a:br>
            <a:endParaRPr lang="pl-PL" sz="2400" dirty="0"/>
          </a:p>
        </p:txBody>
      </p:sp>
      <p:sp>
        <p:nvSpPr>
          <p:cNvPr id="5" name="Podtytuł 4"/>
          <p:cNvSpPr>
            <a:spLocks noGrp="1"/>
          </p:cNvSpPr>
          <p:nvPr>
            <p:ph type="subTitle" idx="1"/>
          </p:nvPr>
        </p:nvSpPr>
        <p:spPr>
          <a:xfrm>
            <a:off x="954741" y="1710485"/>
            <a:ext cx="6858000" cy="1655762"/>
          </a:xfrm>
        </p:spPr>
        <p:txBody>
          <a:bodyPr/>
          <a:lstStyle/>
          <a:p>
            <a:r>
              <a:rPr lang="pl-PL" sz="1100" b="1" dirty="0" smtClean="0"/>
              <a:t>Trzy główne priorytety: </a:t>
            </a:r>
          </a:p>
          <a:p>
            <a:pPr algn="l"/>
            <a:endParaRPr lang="pl-PL" sz="1100" b="1" dirty="0" smtClean="0"/>
          </a:p>
          <a:p>
            <a:pPr marL="3157537" indent="-285750" algn="just">
              <a:lnSpc>
                <a:spcPct val="150000"/>
              </a:lnSpc>
              <a:buFont typeface="Wingdings" panose="05000000000000000000" pitchFamily="2" charset="2"/>
              <a:buChar char="Ø"/>
            </a:pPr>
            <a:r>
              <a:rPr lang="pl-PL" sz="1100" b="1" i="1" dirty="0" smtClean="0"/>
              <a:t>Wzrost inteligentny - </a:t>
            </a:r>
            <a:r>
              <a:rPr lang="pl-PL" sz="1100" i="1" dirty="0" smtClean="0"/>
              <a:t> </a:t>
            </a:r>
            <a:r>
              <a:rPr lang="pl-PL" sz="1100" dirty="0" smtClean="0"/>
              <a:t>zwiększenie roli wiedzy, innowacji, kształcenia i technologii cyfrowych</a:t>
            </a:r>
            <a:r>
              <a:rPr lang="pl-PL" sz="1100" i="1" dirty="0" smtClean="0"/>
              <a:t>.</a:t>
            </a:r>
          </a:p>
          <a:p>
            <a:pPr marL="3157537" indent="-285750" algn="just">
              <a:lnSpc>
                <a:spcPct val="150000"/>
              </a:lnSpc>
              <a:buFont typeface="Wingdings" panose="05000000000000000000" pitchFamily="2" charset="2"/>
              <a:buChar char="Ø"/>
            </a:pPr>
            <a:r>
              <a:rPr lang="pl-PL" sz="1100" b="1" i="1" dirty="0" smtClean="0"/>
              <a:t>Wzrost zrównoważony -</a:t>
            </a:r>
            <a:r>
              <a:rPr lang="pl-PL" sz="1100" b="1" dirty="0" smtClean="0"/>
              <a:t> </a:t>
            </a:r>
            <a:r>
              <a:rPr lang="pl-PL" sz="1100" dirty="0" smtClean="0"/>
              <a:t>bardziej efektywne wykorzystywanie zasobów przy jednoczesnym zwiększeniu konkurencyjności.</a:t>
            </a:r>
          </a:p>
          <a:p>
            <a:pPr marL="3157537" indent="-285750" algn="just">
              <a:lnSpc>
                <a:spcPct val="150000"/>
              </a:lnSpc>
              <a:buFont typeface="Wingdings" panose="05000000000000000000" pitchFamily="2" charset="2"/>
              <a:buChar char="Ø"/>
            </a:pPr>
            <a:r>
              <a:rPr lang="pl-PL" sz="1100" b="1" i="1" dirty="0" smtClean="0"/>
              <a:t>Wzrost sprzyjający włączeniu społecznemu -  </a:t>
            </a:r>
            <a:r>
              <a:rPr lang="pl-PL" sz="1100" i="1" dirty="0" smtClean="0"/>
              <a:t> </a:t>
            </a:r>
            <a:r>
              <a:rPr lang="pl-PL" sz="1100" dirty="0" smtClean="0"/>
              <a:t>zwiększenie aktywności zawodowej społeczeństw UE, podnoszenie kwalifikacji obywateli oraz walka </a:t>
            </a:r>
            <a:br>
              <a:rPr lang="pl-PL" sz="1100" dirty="0" smtClean="0"/>
            </a:br>
            <a:r>
              <a:rPr lang="pl-PL" sz="1100" dirty="0" smtClean="0"/>
              <a:t>z ubóstwem.</a:t>
            </a:r>
          </a:p>
          <a:p>
            <a:endParaRPr lang="pl-PL" sz="1100" dirty="0">
              <a:solidFill>
                <a:schemeClr val="accent2">
                  <a:lumMod val="75000"/>
                </a:schemeClr>
              </a:solidFill>
            </a:endParaRPr>
          </a:p>
        </p:txBody>
      </p:sp>
      <p:pic>
        <p:nvPicPr>
          <p:cNvPr id="6" name="Picture 2" descr="C:\Users\a.wodzynski\Desktop\strategia_UE_2020_02_LOG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844" y="2441687"/>
            <a:ext cx="3372651" cy="316125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1" y="2447424"/>
            <a:ext cx="9395469" cy="4449024"/>
          </a:xfrm>
          <a:prstGeom prst="rect">
            <a:avLst/>
          </a:prstGeom>
        </p:spPr>
        <p:txBody>
          <a:bodyPr>
            <a:noAutofit/>
          </a:bodyPr>
          <a:lstStyle/>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0" marR="0" lvl="0" indent="0" algn="just" defTabSz="449263" rtl="0" eaLnBrk="1" fontAlgn="base" latinLnBrk="0" hangingPunct="0">
              <a:lnSpc>
                <a:spcPct val="100000"/>
              </a:lnSpc>
              <a:spcBef>
                <a:spcPts val="638"/>
              </a:spcBef>
              <a:spcAft>
                <a:spcPct val="0"/>
              </a:spcAft>
              <a:buClrTx/>
              <a:buSzTx/>
              <a:buFontTx/>
              <a:buNone/>
              <a:tabLst/>
              <a:defRPr/>
            </a:pPr>
            <a:endParaRPr kumimoji="0" lang="pl-PL" altLang="pl-PL" sz="1400" b="0" i="0" u="none" strike="noStrike" kern="0" cap="none" spc="0" normalizeH="0" baseline="0" noProof="0" smtClean="0">
              <a:ln>
                <a:noFill/>
              </a:ln>
              <a:solidFill>
                <a:schemeClr val="tx1"/>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0" cap="none" spc="0" normalizeH="0" baseline="0" noProof="0" smtClean="0">
              <a:ln>
                <a:noFill/>
              </a:ln>
              <a:solidFill>
                <a:schemeClr val="tx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chemeClr val="tx1"/>
              </a:solidFill>
              <a:effectLst/>
              <a:uLnTx/>
              <a:uFillTx/>
              <a:latin typeface="Georgia" pitchFamily="18" charset="0"/>
              <a:ea typeface="+mn-ea"/>
              <a:cs typeface="+mn-cs"/>
            </a:endParaRPr>
          </a:p>
        </p:txBody>
      </p:sp>
      <p:graphicFrame>
        <p:nvGraphicFramePr>
          <p:cNvPr id="6" name="Diagram 5"/>
          <p:cNvGraphicFramePr/>
          <p:nvPr>
            <p:extLst>
              <p:ext uri="{D42A27DB-BD31-4B8C-83A1-F6EECF244321}">
                <p14:modId xmlns:p14="http://schemas.microsoft.com/office/powerpoint/2010/main" xmlns="" val="1299621045"/>
              </p:ext>
            </p:extLst>
          </p:nvPr>
        </p:nvGraphicFramePr>
        <p:xfrm>
          <a:off x="216130" y="1030777"/>
          <a:ext cx="8801992" cy="563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15843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1" y="2447424"/>
            <a:ext cx="9395469" cy="4449024"/>
          </a:xfrm>
          <a:prstGeom prst="rect">
            <a:avLst/>
          </a:prstGeom>
        </p:spPr>
        <p:txBody>
          <a:bodyPr>
            <a:noAutofit/>
          </a:bodyPr>
          <a:lstStyle/>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0" marR="0" lvl="0" indent="0" algn="just" defTabSz="449263" rtl="0" eaLnBrk="1" fontAlgn="base" latinLnBrk="0" hangingPunct="0">
              <a:lnSpc>
                <a:spcPct val="100000"/>
              </a:lnSpc>
              <a:spcBef>
                <a:spcPts val="638"/>
              </a:spcBef>
              <a:spcAft>
                <a:spcPct val="0"/>
              </a:spcAft>
              <a:buClrTx/>
              <a:buSzTx/>
              <a:buFontTx/>
              <a:buNone/>
              <a:tabLst/>
              <a:defRPr/>
            </a:pPr>
            <a:endParaRPr kumimoji="0" lang="pl-PL" altLang="pl-PL" sz="1400" b="0" i="0" u="none" strike="noStrike" kern="0" cap="none" spc="0" normalizeH="0" baseline="0" noProof="0" smtClean="0">
              <a:ln>
                <a:noFill/>
              </a:ln>
              <a:solidFill>
                <a:schemeClr val="tx1"/>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0" cap="none" spc="0" normalizeH="0" baseline="0" noProof="0" smtClean="0">
              <a:ln>
                <a:noFill/>
              </a:ln>
              <a:solidFill>
                <a:schemeClr val="tx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chemeClr val="tx1"/>
              </a:solidFill>
              <a:effectLst/>
              <a:uLnTx/>
              <a:uFillTx/>
              <a:latin typeface="Georgia" pitchFamily="18" charset="0"/>
              <a:ea typeface="+mn-ea"/>
              <a:cs typeface="+mn-cs"/>
            </a:endParaRPr>
          </a:p>
        </p:txBody>
      </p:sp>
      <p:graphicFrame>
        <p:nvGraphicFramePr>
          <p:cNvPr id="6" name="Diagram 5"/>
          <p:cNvGraphicFramePr/>
          <p:nvPr>
            <p:extLst>
              <p:ext uri="{D42A27DB-BD31-4B8C-83A1-F6EECF244321}">
                <p14:modId xmlns:p14="http://schemas.microsoft.com/office/powerpoint/2010/main" xmlns="" val="1299621045"/>
              </p:ext>
            </p:extLst>
          </p:nvPr>
        </p:nvGraphicFramePr>
        <p:xfrm>
          <a:off x="216130" y="1030777"/>
          <a:ext cx="8801992" cy="563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15843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1" y="2447424"/>
            <a:ext cx="9395469" cy="4449024"/>
          </a:xfrm>
          <a:prstGeom prst="rect">
            <a:avLst/>
          </a:prstGeom>
        </p:spPr>
        <p:txBody>
          <a:bodyPr>
            <a:noAutofit/>
          </a:bodyPr>
          <a:lstStyle/>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228600" marR="0" lvl="0" indent="-228600" algn="just"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400" b="0" i="1" u="none" strike="noStrike" kern="1200" cap="none" spc="0" normalizeH="0" baseline="0" noProof="0" smtClean="0">
              <a:ln>
                <a:noFill/>
              </a:ln>
              <a:solidFill>
                <a:schemeClr val="tx1"/>
              </a:solidFill>
              <a:effectLst/>
              <a:uLnTx/>
              <a:uFillTx/>
              <a:latin typeface="Georgia" pitchFamily="18" charset="0"/>
              <a:ea typeface="+mn-ea"/>
              <a:cs typeface="+mn-cs"/>
            </a:endParaRPr>
          </a:p>
          <a:p>
            <a:pPr marL="0" marR="0" lvl="0" indent="0" algn="just" defTabSz="449263" rtl="0" eaLnBrk="1" fontAlgn="base" latinLnBrk="0" hangingPunct="0">
              <a:lnSpc>
                <a:spcPct val="100000"/>
              </a:lnSpc>
              <a:spcBef>
                <a:spcPts val="638"/>
              </a:spcBef>
              <a:spcAft>
                <a:spcPct val="0"/>
              </a:spcAft>
              <a:buClrTx/>
              <a:buSzTx/>
              <a:buFontTx/>
              <a:buNone/>
              <a:tabLst/>
              <a:defRPr/>
            </a:pPr>
            <a:endParaRPr kumimoji="0" lang="pl-PL" altLang="pl-PL" sz="1400" b="0" i="0" u="none" strike="noStrike" kern="0" cap="none" spc="0" normalizeH="0" baseline="0" noProof="0" smtClean="0">
              <a:ln>
                <a:noFill/>
              </a:ln>
              <a:solidFill>
                <a:schemeClr val="tx1"/>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400" b="0" i="0" u="none" strike="noStrike" kern="0" cap="none" spc="0" normalizeH="0" baseline="0" noProof="0" smtClean="0">
              <a:ln>
                <a:noFill/>
              </a:ln>
              <a:solidFill>
                <a:schemeClr val="tx1"/>
              </a:solidFill>
              <a:effectLst/>
              <a:uLnTx/>
              <a:uFillTx/>
              <a:latin typeface="Georgia"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0" cap="none" spc="0" normalizeH="0" baseline="0" noProof="0" dirty="0">
              <a:ln>
                <a:noFill/>
              </a:ln>
              <a:solidFill>
                <a:schemeClr val="tx1"/>
              </a:solidFill>
              <a:effectLst/>
              <a:uLnTx/>
              <a:uFillTx/>
              <a:latin typeface="Georgia" pitchFamily="18" charset="0"/>
              <a:ea typeface="+mn-ea"/>
              <a:cs typeface="+mn-cs"/>
            </a:endParaRPr>
          </a:p>
        </p:txBody>
      </p:sp>
      <p:graphicFrame>
        <p:nvGraphicFramePr>
          <p:cNvPr id="6" name="Diagram 5"/>
          <p:cNvGraphicFramePr/>
          <p:nvPr>
            <p:extLst>
              <p:ext uri="{D42A27DB-BD31-4B8C-83A1-F6EECF244321}">
                <p14:modId xmlns:p14="http://schemas.microsoft.com/office/powerpoint/2010/main" xmlns="" val="1299621045"/>
              </p:ext>
            </p:extLst>
          </p:nvPr>
        </p:nvGraphicFramePr>
        <p:xfrm>
          <a:off x="216130" y="1030777"/>
          <a:ext cx="8801992" cy="563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8158436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819397" y="968188"/>
            <a:ext cx="7338951" cy="6447919"/>
          </a:xfrm>
          <a:prstGeom prst="rect">
            <a:avLst/>
          </a:prstGeom>
        </p:spPr>
        <p:txBody>
          <a:bodyPr wrap="square">
            <a:spAutoFit/>
          </a:bodyPr>
          <a:lstStyle/>
          <a:p>
            <a:pPr marL="0" indent="0" algn="ctr">
              <a:buNone/>
            </a:pPr>
            <a:r>
              <a:rPr lang="pl-PL" sz="3200" b="1" dirty="0" smtClean="0"/>
              <a:t>Preferowane będą: </a:t>
            </a:r>
          </a:p>
          <a:p>
            <a:pPr marL="0" indent="0" algn="ctr">
              <a:buNone/>
            </a:pPr>
            <a:endParaRPr lang="pl-PL" sz="1600" dirty="0" smtClean="0"/>
          </a:p>
          <a:p>
            <a:pPr algn="ctr">
              <a:buClr>
                <a:schemeClr val="accent4">
                  <a:lumMod val="50000"/>
                </a:schemeClr>
              </a:buClr>
              <a:buFont typeface="Wingdings" panose="05000000000000000000" pitchFamily="2" charset="2"/>
              <a:buChar char="Ø"/>
            </a:pPr>
            <a:r>
              <a:rPr lang="pl-PL" dirty="0" smtClean="0"/>
              <a:t>projekty zgodne z celami RIS w zakresie kooperacji, tj. przewidujące współpracę z innymi podmiotami, </a:t>
            </a:r>
            <a:br>
              <a:rPr lang="pl-PL" dirty="0" smtClean="0"/>
            </a:br>
            <a:r>
              <a:rPr lang="pl-PL" dirty="0" smtClean="0"/>
              <a:t>w szczególności z przedsiębiorstwami i instytucjami naukowymi; </a:t>
            </a:r>
          </a:p>
          <a:p>
            <a:pPr algn="ctr">
              <a:buClr>
                <a:schemeClr val="accent4">
                  <a:lumMod val="50000"/>
                </a:schemeClr>
              </a:buClr>
              <a:buFont typeface="Wingdings" panose="05000000000000000000" pitchFamily="2" charset="2"/>
              <a:buChar char="Ø"/>
            </a:pPr>
            <a:r>
              <a:rPr lang="pl-PL" dirty="0" smtClean="0"/>
              <a:t>projekty zgodne z założeniami polityki klastrowej zawartej w RIS; </a:t>
            </a:r>
          </a:p>
          <a:p>
            <a:pPr algn="ctr">
              <a:buClr>
                <a:schemeClr val="accent4">
                  <a:lumMod val="50000"/>
                </a:schemeClr>
              </a:buClr>
              <a:buFont typeface="Wingdings" panose="05000000000000000000" pitchFamily="2" charset="2"/>
              <a:buChar char="Ø"/>
            </a:pPr>
            <a:r>
              <a:rPr lang="pl-PL" dirty="0" smtClean="0"/>
              <a:t>projekty realizowane w partnerstwie, oparte na współpracy przedsiębiorstw oraz jednostek naukowych i/lub wzmacniające współpracę sieciową; </a:t>
            </a:r>
          </a:p>
          <a:p>
            <a:pPr algn="ctr">
              <a:buClr>
                <a:schemeClr val="accent4">
                  <a:lumMod val="50000"/>
                </a:schemeClr>
              </a:buClr>
              <a:buFont typeface="Wingdings" panose="05000000000000000000" pitchFamily="2" charset="2"/>
              <a:buChar char="Ø"/>
            </a:pPr>
            <a:r>
              <a:rPr lang="pl-PL" dirty="0" smtClean="0"/>
              <a:t>w przypadku projektów realizowanych przez duże przedsiębiorstwa - projekty podejmowane wspólnie </a:t>
            </a:r>
            <a:br>
              <a:rPr lang="pl-PL" dirty="0" smtClean="0"/>
            </a:br>
            <a:r>
              <a:rPr lang="pl-PL" dirty="0" smtClean="0"/>
              <a:t>z MŚP lub przewidujące współpracę z MŚP, NGO i instytucjami badawczymi; </a:t>
            </a:r>
          </a:p>
          <a:p>
            <a:pPr algn="ctr">
              <a:buClr>
                <a:schemeClr val="accent4">
                  <a:lumMod val="50000"/>
                </a:schemeClr>
              </a:buClr>
              <a:buFont typeface="Wingdings" panose="05000000000000000000" pitchFamily="2" charset="2"/>
              <a:buChar char="Ø"/>
            </a:pPr>
            <a:r>
              <a:rPr lang="pl-PL" dirty="0" smtClean="0"/>
              <a:t>w przypadku projektów infrastrukturalnych - projekty powiązane </a:t>
            </a:r>
            <a:br>
              <a:rPr lang="pl-PL" dirty="0" smtClean="0"/>
            </a:br>
            <a:r>
              <a:rPr lang="pl-PL" dirty="0" smtClean="0"/>
              <a:t>z realizowanymi pracami </a:t>
            </a:r>
            <a:r>
              <a:rPr lang="pl-PL" dirty="0" err="1" smtClean="0"/>
              <a:t>B+R</a:t>
            </a:r>
            <a:r>
              <a:rPr lang="pl-PL" dirty="0" smtClean="0"/>
              <a:t>; </a:t>
            </a:r>
          </a:p>
          <a:p>
            <a:pPr algn="ctr">
              <a:buClr>
                <a:schemeClr val="accent4">
                  <a:lumMod val="50000"/>
                </a:schemeClr>
              </a:buClr>
              <a:buFont typeface="Wingdings" panose="05000000000000000000" pitchFamily="2" charset="2"/>
              <a:buChar char="Ø"/>
            </a:pPr>
            <a:r>
              <a:rPr lang="pl-PL" dirty="0" smtClean="0"/>
              <a:t>projekty promujące niskoemisyjność, oszczędność energii i efektywne wykorzystanie zasobów naturalnych; </a:t>
            </a:r>
          </a:p>
          <a:p>
            <a:pPr algn="ctr">
              <a:buClr>
                <a:schemeClr val="accent4">
                  <a:lumMod val="50000"/>
                </a:schemeClr>
              </a:buClr>
              <a:buFont typeface="Wingdings" panose="05000000000000000000" pitchFamily="2" charset="2"/>
              <a:buChar char="Ø"/>
            </a:pPr>
            <a:r>
              <a:rPr lang="pl-PL" dirty="0" smtClean="0"/>
              <a:t>projekty promujące staże dla studentów i pracowników naukowych </a:t>
            </a:r>
            <a:br>
              <a:rPr lang="pl-PL" dirty="0" smtClean="0"/>
            </a:br>
            <a:r>
              <a:rPr lang="pl-PL" dirty="0" smtClean="0"/>
              <a:t>w przedsiębiorstwach. </a:t>
            </a:r>
          </a:p>
          <a:p>
            <a:endParaRPr lang="pl-PL" sz="1400" dirty="0" smtClean="0"/>
          </a:p>
          <a:p>
            <a:pPr marL="0" indent="0">
              <a:buNone/>
            </a:pPr>
            <a:endParaRPr lang="pl-PL" sz="1400" dirty="0" smtClean="0"/>
          </a:p>
          <a:p>
            <a:endParaRPr lang="pl-PL" altLang="pl-PL" sz="1400" kern="0" dirty="0" smtClean="0">
              <a:solidFill>
                <a:srgbClr val="000000"/>
              </a:solidFill>
              <a:ea typeface="Microsoft YaHei" pitchFamily="34" charset="-122"/>
              <a:cs typeface="Arial" panose="020B0604020202020204" pitchFamily="34" charset="0"/>
            </a:endParaRPr>
          </a:p>
          <a:p>
            <a:pPr marL="0" marR="0" lvl="0" indent="0" algn="just" defTabSz="914400" eaLnBrk="1" fontAlgn="auto" latinLnBrk="0" hangingPunct="1">
              <a:lnSpc>
                <a:spcPct val="150000"/>
              </a:lnSpc>
              <a:spcBef>
                <a:spcPts val="0"/>
              </a:spcBef>
              <a:spcAft>
                <a:spcPts val="0"/>
              </a:spcAft>
              <a:buClrTx/>
              <a:buSzTx/>
              <a:buFontTx/>
              <a:buNone/>
              <a:tabLst/>
              <a:defRPr/>
            </a:pPr>
            <a:endParaRPr lang="pl-PL" sz="1400" kern="0" dirty="0" smtClean="0">
              <a:solidFill>
                <a:sysClr val="windowText" lastClr="000000"/>
              </a:solidFil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lang="pl-PL" sz="1400" kern="0" dirty="0">
              <a:solidFill>
                <a:sysClr val="windowText" lastClr="000000"/>
              </a:solidFill>
            </a:endParaRPr>
          </a:p>
        </p:txBody>
      </p:sp>
    </p:spTree>
    <p:extLst>
      <p:ext uri="{BB962C8B-B14F-4D97-AF65-F5344CB8AC3E}">
        <p14:creationId xmlns="" xmlns:p14="http://schemas.microsoft.com/office/powerpoint/2010/main" val="2368645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bwMode="auto">
          <a:xfrm>
            <a:off x="0" y="1064533"/>
            <a:ext cx="9144000" cy="5633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beneficjentów: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przedsiębiorstwa;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powiązania kooperacyjne;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Samorząd Województwa Mazowieckiego, w tym w partnerstwie z: </a:t>
            </a:r>
          </a:p>
          <a:p>
            <a:pPr marL="711200" marR="0" lvl="0" indent="-347663"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instytucjami otoczenia biznesu; </a:t>
            </a:r>
          </a:p>
          <a:p>
            <a:pPr marL="711200" marR="0" lvl="0" indent="-347663"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jednostkami naukowymi. </a:t>
            </a:r>
          </a:p>
          <a:p>
            <a:pPr marL="285750" marR="0" lvl="0" indent="-285750" algn="ctr" defTabSz="914400" rtl="0" eaLnBrk="0" fontAlgn="base" latinLnBrk="0" hangingPunct="0">
              <a:lnSpc>
                <a:spcPct val="90000"/>
              </a:lnSpc>
              <a:spcBef>
                <a:spcPts val="1000"/>
              </a:spcBef>
              <a:spcAft>
                <a:spcPct val="0"/>
              </a:spcAft>
              <a:buClr>
                <a:schemeClr val="accent1">
                  <a:lumMod val="50000"/>
                </a:schemeClr>
              </a:buClr>
              <a:buSzTx/>
              <a:buFont typeface="Wingdings" panose="05000000000000000000" pitchFamily="2" charset="2"/>
              <a:buChar char="ü"/>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docelowych: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przedsiębiorstwa;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osoby i instytucje z województwa mazowieckiego.</a:t>
            </a:r>
          </a:p>
          <a:p>
            <a:pPr marL="0" marR="0" lvl="0" indent="0" algn="ctr" defTabSz="914400" rtl="0" eaLnBrk="0" fontAlgn="base" latinLnBrk="0" hangingPunct="0">
              <a:lnSpc>
                <a:spcPct val="90000"/>
              </a:lnSpc>
              <a:spcBef>
                <a:spcPts val="1000"/>
              </a:spcBef>
              <a:spcAft>
                <a:spcPct val="0"/>
              </a:spcAft>
              <a:buClr>
                <a:schemeClr val="accent1">
                  <a:lumMod val="50000"/>
                </a:schemeClr>
              </a:buClr>
              <a:buSzTx/>
              <a:buFont typeface="Wingdings" panose="05000000000000000000" pitchFamily="2" charset="2"/>
              <a:buChar char="q"/>
              <a:tabLst/>
              <a:defRPr/>
            </a:pPr>
            <a:endParaRPr kumimoji="0" lang="pl-PL" sz="9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Kierunkowe kryteria: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zgodne ze strategią na rzecz inteligentnej specjalizacji regionu, włącznie z procesem </a:t>
            </a:r>
            <a:r>
              <a:rPr lang="pl-PL" sz="1600" dirty="0" smtClean="0">
                <a:latin typeface="Georgia" pitchFamily="18" charset="0"/>
              </a:rPr>
              <a:t>           </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eksperymentowania;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które bez wsparcia środkami publicznymi nie mogłyby osiągnąć zakładanych celów;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charakteryzujące się utrzymaniem pozytywnych efektów inwestycji w przyszłości.</a:t>
            </a:r>
          </a:p>
          <a:p>
            <a:pPr marL="0" marR="0" lvl="0" indent="0" algn="ctr" defTabSz="914400" rtl="0" eaLnBrk="0" fontAlgn="base" latinLnBrk="0" hangingPunct="0">
              <a:lnSpc>
                <a:spcPct val="90000"/>
              </a:lnSpc>
              <a:spcBef>
                <a:spcPts val="1000"/>
              </a:spcBef>
              <a:spcAft>
                <a:spcPct val="0"/>
              </a:spcAft>
              <a:buClr>
                <a:schemeClr val="accent1">
                  <a:lumMod val="50000"/>
                </a:schemeClr>
              </a:buClr>
              <a:buSzTx/>
              <a:buFont typeface="Wingdings" panose="05000000000000000000" pitchFamily="2" charset="2"/>
              <a:buChar char="q"/>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449263" rtl="0" eaLnBrk="1" fontAlgn="base" latinLnBrk="0" hangingPunct="0">
              <a:lnSpc>
                <a:spcPct val="100000"/>
              </a:lnSpc>
              <a:spcBef>
                <a:spcPts val="638"/>
              </a:spcBef>
              <a:spcAft>
                <a:spcPct val="0"/>
              </a:spcAft>
              <a:buClrTx/>
              <a:buSzTx/>
              <a:buFontTx/>
              <a:buNone/>
              <a:tabLst/>
              <a:defRPr/>
            </a:pPr>
            <a:endParaRPr kumimoji="0" lang="pl-PL" altLang="pl-PL" sz="1600" b="0" i="0" u="none" strike="noStrike" kern="0" cap="none" spc="0" normalizeH="0" baseline="0" noProof="0" dirty="0" smtClean="0">
              <a:ln>
                <a:noFill/>
              </a:ln>
              <a:solidFill>
                <a:srgbClr val="000000"/>
              </a:solidFill>
              <a:effectLst/>
              <a:uLnTx/>
              <a:uFillTx/>
              <a:latin typeface="Georgia" pitchFamily="18" charset="0"/>
              <a:ea typeface="Microsoft YaHei" pitchFamily="34" charset="-122"/>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0" cap="none" spc="0" normalizeH="0" baseline="0" noProof="0" dirty="0" smtClean="0">
              <a:ln>
                <a:noFill/>
              </a:ln>
              <a:solidFill>
                <a:sysClr val="windowText" lastClr="000000"/>
              </a:solidFill>
              <a:effectLst/>
              <a:uLnTx/>
              <a:uFillTx/>
              <a:latin typeface="Georg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sysClr val="windowText" lastClr="000000"/>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1197190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59515" y="3505199"/>
            <a:ext cx="4535713" cy="3084285"/>
          </a:xfrm>
          <a:prstGeom prst="rect">
            <a:avLst/>
          </a:prstGeom>
        </p:spPr>
      </p:pic>
      <p:sp>
        <p:nvSpPr>
          <p:cNvPr id="7" name="Prostokąt 6"/>
          <p:cNvSpPr/>
          <p:nvPr/>
        </p:nvSpPr>
        <p:spPr>
          <a:xfrm>
            <a:off x="391887" y="1418067"/>
            <a:ext cx="6560457" cy="2308324"/>
          </a:xfrm>
          <a:prstGeom prst="rect">
            <a:avLst/>
          </a:prstGeom>
        </p:spPr>
        <p:txBody>
          <a:bodyPr wrap="square">
            <a:spAutoFit/>
          </a:bodyPr>
          <a:lstStyle/>
          <a:p>
            <a:r>
              <a:rPr lang="pl-PL" sz="3600" b="1" dirty="0"/>
              <a:t>Oś Priorytetowa </a:t>
            </a:r>
            <a:r>
              <a:rPr lang="pl-PL" sz="3600" b="1" dirty="0" smtClean="0"/>
              <a:t>III</a:t>
            </a:r>
            <a:endParaRPr lang="pl-PL" sz="3600" b="1" dirty="0"/>
          </a:p>
          <a:p>
            <a:r>
              <a:rPr lang="pl-PL" sz="3600" dirty="0"/>
              <a:t>Rozwój potencjału innowacyjnego i przedsiębiorczości </a:t>
            </a:r>
          </a:p>
          <a:p>
            <a:endParaRPr lang="pl-PL" sz="3600" dirty="0"/>
          </a:p>
        </p:txBody>
      </p:sp>
    </p:spTree>
    <p:extLst>
      <p:ext uri="{BB962C8B-B14F-4D97-AF65-F5344CB8AC3E}">
        <p14:creationId xmlns="" xmlns:p14="http://schemas.microsoft.com/office/powerpoint/2010/main" val="3406921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bwMode="auto">
          <a:xfrm>
            <a:off x="0" y="940740"/>
            <a:ext cx="9143999" cy="48904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lnSpcReduction="10000"/>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III</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Rozwój potencjału innowacyjnego i przedsiębiorczości</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6" name="Symbol zastępczy zawartości 2"/>
          <p:cNvSpPr txBox="1">
            <a:spLocks/>
          </p:cNvSpPr>
          <p:nvPr/>
        </p:nvSpPr>
        <p:spPr bwMode="auto">
          <a:xfrm>
            <a:off x="525102" y="1521229"/>
            <a:ext cx="8022501" cy="4483717"/>
          </a:xfrm>
          <a:prstGeom prst="rect">
            <a:avLst/>
          </a:prstGeom>
          <a:ln w="6350" cap="flat" cmpd="sng" algn="ctr">
            <a:solidFill>
              <a:schemeClr val="accent4"/>
            </a:solidFill>
            <a:prstDash val="solid"/>
            <a:miter lim="800000"/>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normAutofit fontScale="85000" lnSpcReduction="20000"/>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1" i="0" u="none" strike="noStrike" kern="1200" cap="none" spc="0" normalizeH="0" baseline="0" noProof="0" dirty="0" smtClean="0">
                <a:ln>
                  <a:noFill/>
                </a:ln>
                <a:solidFill>
                  <a:schemeClr val="dk1"/>
                </a:solidFill>
                <a:effectLst/>
                <a:uLnTx/>
                <a:uFillTx/>
                <a:latin typeface="+mn-lt"/>
                <a:ea typeface="+mn-ea"/>
                <a:cs typeface="+mn-cs"/>
              </a:rPr>
              <a:t>Cel Tematyczny: Wzmacnianie konkurencyjności małych i średnich przedsiębiorstw (MŚP)</a:t>
            </a:r>
            <a:endParaRPr kumimoji="0" lang="pl-PL" sz="2200" b="1" i="0" u="none" strike="noStrike" kern="1200" cap="none" spc="0" normalizeH="0" baseline="0" noProof="0" dirty="0" smtClean="0">
              <a:ln>
                <a:noFill/>
              </a:ln>
              <a:solidFill>
                <a:schemeClr val="dk1"/>
              </a:solidFill>
              <a:effectLst/>
              <a:uLnTx/>
              <a:uFillTx/>
              <a:latin typeface="+mn-lt"/>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DZIAŁANIE 3.2 Internacjonalizacja MŚP</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Poddziałanie 3.2.2 Internacjonalizacja przedsiębiorstw</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400" b="1" i="0" u="none" strike="noStrike" kern="1200" cap="none" spc="0" normalizeH="0" baseline="0" noProof="0" dirty="0" smtClean="0">
              <a:ln>
                <a:noFill/>
              </a:ln>
              <a:solidFill>
                <a:schemeClr val="dk1"/>
              </a:solidFill>
              <a:effectLst/>
              <a:uLnTx/>
              <a:uFillTx/>
              <a:latin typeface="+mn-lt"/>
              <a:ea typeface="+mn-ea"/>
              <a:cs typeface="+mn-cs"/>
            </a:endParaRPr>
          </a:p>
          <a:p>
            <a:r>
              <a:rPr lang="pl-PL" dirty="0" smtClean="0"/>
              <a:t>W województwie mazowieckim utrzymuje się stała ponad dwukrotna przewaga importu nad eksportem. Do jednego z najważniejszych kierunków działań, które ma na celu podniesienie konkurencyjności przemysłu w regionie oraz zwiększenia potencjału eksportowego Mazowsza możemy zaliczyć umiędzynarodowienie gospodarcze. </a:t>
            </a:r>
          </a:p>
          <a:p>
            <a:r>
              <a:rPr lang="pl-PL" dirty="0" smtClean="0"/>
              <a:t>Wsparcie w ramach Działania 3.2 ukierunkowane będzie na wzrost internacjonalizacji przedsiębiorstw oraz promocję gospodarczą regionu. </a:t>
            </a:r>
          </a:p>
          <a:p>
            <a:r>
              <a:rPr lang="pl-PL" dirty="0" smtClean="0"/>
              <a:t>Współpraca międzynarodowa i realizowanie kontraktów zagranicznych działa stymulująco na poziom innowacyjności przedsiębiorstw, a relacje nawiązywane z podmiotami pochodzącymi z innych krajów sprzyjają rozwijaniu kultury organizacyjnej i technologicznej, stanowiąc odpowiednie środowisko do powstawania i wdrażania innowacji. </a:t>
            </a:r>
          </a:p>
          <a:p>
            <a:r>
              <a:rPr lang="pl-PL" dirty="0" smtClean="0"/>
              <a:t>Umiędzynarodowienie firm stwarza możliwość lepszego dostępu do klientów, dostawców oraz nowoczesnych technologii. Wytwarza również ścieżkę do osiągania lepszych wyników, długoterminowego zrównoważonego rozwoju oraz przyczynia się do wyższej konkurencyjności przedsiębiorstw. 	</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4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22213779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0" y="1064527"/>
            <a:ext cx="9144000" cy="74616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lnSpc>
                <a:spcPct val="115000"/>
              </a:lnSpc>
              <a:spcBef>
                <a:spcPts val="1000"/>
              </a:spcBef>
              <a:defRPr/>
            </a:pPr>
            <a:r>
              <a:rPr kumimoji="0" lang="pl-PL" sz="1600" b="1" i="0" u="none" strike="noStrike" kern="1200" cap="none" spc="0" normalizeH="0" baseline="0" noProof="0" dirty="0" smtClean="0">
                <a:ln>
                  <a:noFill/>
                </a:ln>
                <a:solidFill>
                  <a:schemeClr val="dk1"/>
                </a:solidFill>
                <a:effectLst/>
                <a:uLnTx/>
                <a:uFillTx/>
                <a:latin typeface="+mn-lt"/>
                <a:ea typeface="Calibri"/>
                <a:cs typeface="Calibri"/>
              </a:rPr>
              <a:t>DZIAŁANIE 3.2.2 </a:t>
            </a:r>
            <a:r>
              <a:rPr lang="pl-PL" sz="1600" dirty="0" smtClean="0"/>
              <a:t>Internacjonalizacja przedsiębiorstw 	</a:t>
            </a:r>
          </a:p>
          <a:p>
            <a:pPr marL="0" marR="0" lvl="0" indent="0" algn="l" defTabSz="914400" rtl="0" eaLnBrk="0" fontAlgn="base" latinLnBrk="0" hangingPunct="0">
              <a:lnSpc>
                <a:spcPct val="115000"/>
              </a:lnSpc>
              <a:spcBef>
                <a:spcPts val="1000"/>
              </a:spcBef>
              <a:spcAft>
                <a:spcPct val="0"/>
              </a:spcAft>
              <a:buClrTx/>
              <a:buSzTx/>
              <a:buFont typeface="Arial" pitchFamily="34" charset="0"/>
              <a:buNone/>
              <a:tabLst/>
              <a:defRPr/>
            </a:pPr>
            <a:r>
              <a:rPr kumimoji="0" lang="pl-PL" sz="1600" b="1" i="0" u="none" strike="noStrike" kern="1200" cap="none" spc="0" normalizeH="0" noProof="0" dirty="0" smtClean="0">
                <a:ln>
                  <a:noFill/>
                </a:ln>
                <a:solidFill>
                  <a:schemeClr val="dk1"/>
                </a:solidFill>
                <a:effectLst/>
                <a:uLnTx/>
                <a:uFillTx/>
                <a:latin typeface="+mn-lt"/>
                <a:ea typeface="Calibri"/>
                <a:cs typeface="Calibri"/>
              </a:rPr>
              <a:t> </a:t>
            </a:r>
            <a:endParaRPr kumimoji="0" lang="pl-PL" sz="1400" b="0" i="0" u="none" strike="noStrike" kern="1200" cap="none" spc="0" normalizeH="0" baseline="0" noProof="0" dirty="0" smtClean="0">
              <a:ln>
                <a:noFill/>
              </a:ln>
              <a:solidFill>
                <a:schemeClr val="dk1"/>
              </a:solidFill>
              <a:effectLst/>
              <a:uLnTx/>
              <a:uFillTx/>
              <a:latin typeface="+mn-lt"/>
              <a:ea typeface="Calibri"/>
              <a:cs typeface="Calibri"/>
            </a:endParaRPr>
          </a:p>
          <a:p>
            <a:pPr marL="0" marR="0" lvl="0" indent="0" algn="l"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0" cap="none" spc="0" normalizeH="0" baseline="0" noProof="0" dirty="0" smtClean="0">
              <a:ln>
                <a:noFill/>
              </a:ln>
              <a:solidFill>
                <a:schemeClr val="tx1">
                  <a:lumMod val="75000"/>
                  <a:lumOff val="25000"/>
                </a:schemeClr>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schemeClr val="tx1">
                  <a:lumMod val="75000"/>
                  <a:lumOff val="25000"/>
                </a:schemeClr>
              </a:solidFill>
              <a:effectLst/>
              <a:uLnTx/>
              <a:uFillTx/>
              <a:latin typeface="+mn-lt"/>
              <a:ea typeface="+mn-ea"/>
              <a:cs typeface="+mn-cs"/>
            </a:endParaRPr>
          </a:p>
        </p:txBody>
      </p:sp>
      <p:graphicFrame>
        <p:nvGraphicFramePr>
          <p:cNvPr id="6" name="Diagram 5"/>
          <p:cNvGraphicFramePr/>
          <p:nvPr>
            <p:extLst>
              <p:ext uri="{D42A27DB-BD31-4B8C-83A1-F6EECF244321}">
                <p14:modId xmlns:p14="http://schemas.microsoft.com/office/powerpoint/2010/main" xmlns="" val="940319790"/>
              </p:ext>
            </p:extLst>
          </p:nvPr>
        </p:nvGraphicFramePr>
        <p:xfrm>
          <a:off x="108065" y="1862051"/>
          <a:ext cx="8936182" cy="4829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705584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1"/>
          <p:cNvSpPr txBox="1">
            <a:spLocks/>
          </p:cNvSpPr>
          <p:nvPr/>
        </p:nvSpPr>
        <p:spPr>
          <a:xfrm>
            <a:off x="0" y="1050011"/>
            <a:ext cx="9144000" cy="5647671"/>
          </a:xfrm>
          <a:prstGeom prst="rect">
            <a:avLst/>
          </a:prstGeom>
        </p:spPr>
        <p:txBody>
          <a:bodyPr anchor="ctr">
            <a:noAutofit/>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Kierunkowe kryteria: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oparte na strategii biznesowej, identyfikującej działania mające na celu skuteczną internacjonalizację przedsiębiorstw;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wykazujące znaczącą poprawę w zakresie zwiększenia wysokości eksportu;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dostosowujące formy wsparcia do indywidualnych potrzeb przedsiębiorstwa. </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Preferowane będą: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ukierunkowane na wspieranie obszarów gospodarczych o największym potencjale rozwoju, zgodne z inteligentną specjalizacją regionu;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realizowane w partnerstwie, oparte na współpracy przedsiębiorstw oraz jednostek sfery </a:t>
            </a:r>
            <a:r>
              <a:rPr kumimoji="0" lang="pl-PL" sz="1600" b="0" i="0" u="none" strike="noStrike" kern="1200" cap="none" spc="0" normalizeH="0" baseline="0" noProof="0" dirty="0" err="1" smtClean="0">
                <a:ln>
                  <a:noFill/>
                </a:ln>
                <a:solidFill>
                  <a:schemeClr val="tx1"/>
                </a:solidFill>
                <a:effectLst/>
                <a:uLnTx/>
                <a:uFillTx/>
                <a:latin typeface="Georgia" pitchFamily="18" charset="0"/>
                <a:ea typeface="+mn-ea"/>
                <a:cs typeface="+mn-cs"/>
              </a:rPr>
              <a:t>B+R</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i/lub wzmacniające współpracę sieciową;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przyczyniające się do powstawania miejsc pracy;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angażujące kapitał prywatny.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sysClr val="windowText" lastClr="000000"/>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3935393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1"/>
          <p:cNvSpPr txBox="1">
            <a:spLocks/>
          </p:cNvSpPr>
          <p:nvPr/>
        </p:nvSpPr>
        <p:spPr>
          <a:xfrm>
            <a:off x="0" y="1463039"/>
            <a:ext cx="9144000" cy="4282667"/>
          </a:xfrm>
          <a:prstGeom prst="rect">
            <a:avLst/>
          </a:prstGeom>
        </p:spPr>
        <p:txBody>
          <a:bodyPr anchor="ctr">
            <a:noAutofit/>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beneficjentów: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MŚP;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jednostki naukowe;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spółki celowe;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powiązania kooperacyjne;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JST, ich związki i stowarzyszenia;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organizacje pozarządowe;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samorząd gospodarczy. </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docelowych: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MŚP</a:t>
            </a:r>
            <a:endParaRPr kumimoji="0" lang="pl-PL" sz="1600" b="0" i="0" u="none" strike="noStrike" kern="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0" cap="none" spc="0" normalizeH="0" baseline="0" noProof="0" dirty="0">
              <a:ln>
                <a:noFill/>
              </a:ln>
              <a:solidFill>
                <a:schemeClr val="tx1"/>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1509701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1122363"/>
            <a:ext cx="7772400" cy="616790"/>
          </a:xfrm>
        </p:spPr>
        <p:txBody>
          <a:bodyPr/>
          <a:lstStyle/>
          <a:p>
            <a:r>
              <a:rPr lang="pl-PL" sz="2000" dirty="0" smtClean="0">
                <a:solidFill>
                  <a:srgbClr val="FF0000"/>
                </a:solidFill>
              </a:rPr>
              <a:t/>
            </a:r>
            <a:br>
              <a:rPr lang="pl-PL" sz="2000" dirty="0" smtClean="0">
                <a:solidFill>
                  <a:srgbClr val="FF0000"/>
                </a:solidFill>
              </a:rPr>
            </a:br>
            <a:r>
              <a:rPr lang="pl-PL" sz="2000" dirty="0" smtClean="0">
                <a:solidFill>
                  <a:srgbClr val="FF0000"/>
                </a:solidFill>
              </a:rPr>
              <a:t/>
            </a:r>
            <a:br>
              <a:rPr lang="pl-PL" sz="2000" dirty="0" smtClean="0">
                <a:solidFill>
                  <a:srgbClr val="FF0000"/>
                </a:solidFill>
              </a:rPr>
            </a:br>
            <a:r>
              <a:rPr lang="pl-PL" sz="2000" dirty="0" smtClean="0">
                <a:solidFill>
                  <a:srgbClr val="FF0000"/>
                </a:solidFill>
              </a:rPr>
              <a:t/>
            </a:r>
            <a:br>
              <a:rPr lang="pl-PL" sz="2000" dirty="0" smtClean="0">
                <a:solidFill>
                  <a:srgbClr val="FF0000"/>
                </a:solidFill>
              </a:rPr>
            </a:br>
            <a:r>
              <a:rPr lang="pl-PL" sz="2000" dirty="0" smtClean="0">
                <a:solidFill>
                  <a:srgbClr val="FF0000"/>
                </a:solidFill>
              </a:rPr>
              <a:t/>
            </a:r>
            <a:br>
              <a:rPr lang="pl-PL" sz="2000" dirty="0" smtClean="0">
                <a:solidFill>
                  <a:srgbClr val="FF0000"/>
                </a:solidFill>
              </a:rPr>
            </a:br>
            <a:r>
              <a:rPr lang="pl-PL" sz="2000" dirty="0" smtClean="0">
                <a:solidFill>
                  <a:srgbClr val="FF0000"/>
                </a:solidFill>
              </a:rPr>
              <a:t/>
            </a:r>
            <a:br>
              <a:rPr lang="pl-PL" sz="2000" dirty="0" smtClean="0">
                <a:solidFill>
                  <a:srgbClr val="FF0000"/>
                </a:solidFill>
              </a:rPr>
            </a:br>
            <a:endParaRPr lang="pl-PL" sz="2000" dirty="0">
              <a:solidFill>
                <a:srgbClr val="FF0000"/>
              </a:solidFill>
            </a:endParaRPr>
          </a:p>
        </p:txBody>
      </p:sp>
      <p:sp>
        <p:nvSpPr>
          <p:cNvPr id="3" name="Podtytuł 2"/>
          <p:cNvSpPr>
            <a:spLocks noGrp="1"/>
          </p:cNvSpPr>
          <p:nvPr>
            <p:ph type="subTitle" idx="1"/>
          </p:nvPr>
        </p:nvSpPr>
        <p:spPr>
          <a:xfrm>
            <a:off x="0" y="1880814"/>
            <a:ext cx="7010400" cy="4107610"/>
          </a:xfrm>
        </p:spPr>
        <p:txBody>
          <a:bodyPr/>
          <a:lstStyle/>
          <a:p>
            <a:r>
              <a:rPr lang="pl-PL" sz="1800" dirty="0" smtClean="0"/>
              <a:t>	</a:t>
            </a:r>
            <a:endParaRPr lang="pl-PL" sz="1800" dirty="0"/>
          </a:p>
        </p:txBody>
      </p:sp>
      <p:sp>
        <p:nvSpPr>
          <p:cNvPr id="5" name="Rectangle 1"/>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dirty="0"/>
          </a:p>
        </p:txBody>
      </p:sp>
      <p:sp>
        <p:nvSpPr>
          <p:cNvPr id="6" name="Text Box 4"/>
          <p:cNvSpPr txBox="1">
            <a:spLocks noChangeArrowheads="1"/>
          </p:cNvSpPr>
          <p:nvPr/>
        </p:nvSpPr>
        <p:spPr bwMode="auto">
          <a:xfrm>
            <a:off x="389583" y="1930513"/>
            <a:ext cx="8569325" cy="22181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u="sng" dirty="0">
                <a:latin typeface="Georgia" panose="02040502050405020303" pitchFamily="18" charset="0"/>
                <a:cs typeface="Arial" panose="020B0604020202020204" pitchFamily="34" charset="0"/>
              </a:rPr>
              <a:t>Rozporządzenie UE tzw. „Ogólne”</a:t>
            </a:r>
            <a:r>
              <a:rPr lang="pl-PL" altLang="pl-PL" dirty="0">
                <a:latin typeface="Georgia" panose="02040502050405020303" pitchFamily="18" charset="0"/>
                <a:cs typeface="Arial" panose="020B0604020202020204" pitchFamily="34" charset="0"/>
              </a:rPr>
              <a:t>  </a:t>
            </a:r>
            <a:r>
              <a:rPr lang="pl-PL" altLang="pl-PL" sz="1600" dirty="0">
                <a:latin typeface="Georgia" panose="02040502050405020303" pitchFamily="18" charset="0"/>
                <a:cs typeface="Arial" panose="020B0604020202020204" pitchFamily="34" charset="0"/>
              </a:rPr>
              <a:t>-  wspólne przepisy dotyczące:</a:t>
            </a:r>
          </a:p>
          <a:p>
            <a:pPr>
              <a:buClrTx/>
              <a:buFontTx/>
              <a:buNone/>
            </a:pPr>
            <a:endParaRPr lang="pl-PL" altLang="pl-PL" sz="800" dirty="0">
              <a:latin typeface="Georgia" panose="02040502050405020303" pitchFamily="18" charset="0"/>
              <a:cs typeface="Arial" panose="020B0604020202020204" pitchFamily="34" charset="0"/>
            </a:endParaRPr>
          </a:p>
          <a:p>
            <a:pPr>
              <a:buClrTx/>
              <a:buFontTx/>
              <a:buNone/>
            </a:pPr>
            <a:r>
              <a:rPr lang="pl-PL" altLang="pl-PL" sz="1600" dirty="0">
                <a:latin typeface="Georgia" panose="02040502050405020303" pitchFamily="18" charset="0"/>
                <a:cs typeface="Arial" panose="020B0604020202020204" pitchFamily="34" charset="0"/>
              </a:rPr>
              <a:t>Europejskiego Funduszu Rozwoju Regionalnego</a:t>
            </a:r>
          </a:p>
          <a:p>
            <a:pPr>
              <a:buClrTx/>
              <a:buFontTx/>
              <a:buNone/>
            </a:pPr>
            <a:endParaRPr lang="pl-PL" altLang="pl-PL" sz="800" dirty="0">
              <a:latin typeface="Georgia" panose="02040502050405020303" pitchFamily="18" charset="0"/>
              <a:cs typeface="Arial" panose="020B0604020202020204" pitchFamily="34" charset="0"/>
            </a:endParaRPr>
          </a:p>
          <a:p>
            <a:pPr>
              <a:buClrTx/>
              <a:buFontTx/>
              <a:buNone/>
            </a:pPr>
            <a:r>
              <a:rPr lang="pl-PL" altLang="pl-PL" sz="1600" dirty="0">
                <a:latin typeface="Georgia" panose="02040502050405020303" pitchFamily="18" charset="0"/>
                <a:cs typeface="Arial" panose="020B0604020202020204" pitchFamily="34" charset="0"/>
              </a:rPr>
              <a:t>Europejskiego Funduszu Społecznego</a:t>
            </a:r>
          </a:p>
          <a:p>
            <a:pPr>
              <a:buClrTx/>
              <a:buFontTx/>
              <a:buNone/>
            </a:pPr>
            <a:endParaRPr lang="pl-PL" altLang="pl-PL" sz="800" dirty="0">
              <a:latin typeface="Georgia" panose="02040502050405020303" pitchFamily="18" charset="0"/>
              <a:cs typeface="Arial" panose="020B0604020202020204" pitchFamily="34" charset="0"/>
            </a:endParaRPr>
          </a:p>
          <a:p>
            <a:pPr>
              <a:buClrTx/>
              <a:buFontTx/>
              <a:buNone/>
            </a:pPr>
            <a:r>
              <a:rPr lang="pl-PL" altLang="pl-PL" sz="1600" dirty="0">
                <a:latin typeface="Georgia" panose="02040502050405020303" pitchFamily="18" charset="0"/>
                <a:cs typeface="Arial" panose="020B0604020202020204" pitchFamily="34" charset="0"/>
              </a:rPr>
              <a:t>Funduszu Spójności</a:t>
            </a:r>
          </a:p>
          <a:p>
            <a:pPr>
              <a:buClrTx/>
              <a:buFontTx/>
              <a:buNone/>
            </a:pPr>
            <a:endParaRPr lang="pl-PL" altLang="pl-PL" sz="800" dirty="0">
              <a:latin typeface="Georgia" panose="02040502050405020303" pitchFamily="18" charset="0"/>
              <a:cs typeface="Arial" panose="020B0604020202020204" pitchFamily="34" charset="0"/>
            </a:endParaRPr>
          </a:p>
          <a:p>
            <a:pPr>
              <a:buClrTx/>
              <a:buFontTx/>
              <a:buNone/>
            </a:pPr>
            <a:r>
              <a:rPr lang="pl-PL" altLang="pl-PL" sz="1600" dirty="0">
                <a:latin typeface="Georgia" panose="02040502050405020303" pitchFamily="18" charset="0"/>
                <a:cs typeface="Arial" panose="020B0604020202020204" pitchFamily="34" charset="0"/>
              </a:rPr>
              <a:t>Europejskiego Funduszu Rolnego na rzecz Rozwoju Obszarów Wiejskich</a:t>
            </a:r>
          </a:p>
          <a:p>
            <a:pPr>
              <a:buClrTx/>
              <a:buFontTx/>
              <a:buNone/>
            </a:pPr>
            <a:endParaRPr lang="pl-PL" altLang="pl-PL" sz="800" dirty="0">
              <a:latin typeface="Georgia" panose="02040502050405020303" pitchFamily="18" charset="0"/>
              <a:cs typeface="Arial" panose="020B0604020202020204" pitchFamily="34" charset="0"/>
            </a:endParaRPr>
          </a:p>
          <a:p>
            <a:pPr>
              <a:buClrTx/>
              <a:buFontTx/>
              <a:buNone/>
            </a:pPr>
            <a:r>
              <a:rPr lang="pl-PL" altLang="pl-PL" sz="1600" dirty="0">
                <a:latin typeface="Georgia" panose="02040502050405020303" pitchFamily="18" charset="0"/>
                <a:cs typeface="Arial" panose="020B0604020202020204" pitchFamily="34" charset="0"/>
              </a:rPr>
              <a:t>Europejskiego Funduszu Morskiego i Rybackiego</a:t>
            </a:r>
          </a:p>
        </p:txBody>
      </p:sp>
      <p:sp>
        <p:nvSpPr>
          <p:cNvPr id="7" name="AutoShape 5"/>
          <p:cNvSpPr>
            <a:spLocks/>
          </p:cNvSpPr>
          <p:nvPr/>
        </p:nvSpPr>
        <p:spPr bwMode="auto">
          <a:xfrm>
            <a:off x="4932363" y="2420938"/>
            <a:ext cx="71437" cy="503237"/>
          </a:xfrm>
          <a:prstGeom prst="rightBrace">
            <a:avLst>
              <a:gd name="adj1" fmla="val 75696"/>
              <a:gd name="adj2" fmla="val 50000"/>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dirty="0"/>
          </a:p>
        </p:txBody>
      </p:sp>
      <p:sp>
        <p:nvSpPr>
          <p:cNvPr id="8" name="Text Box 6"/>
          <p:cNvSpPr txBox="1">
            <a:spLocks noChangeArrowheads="1"/>
          </p:cNvSpPr>
          <p:nvPr/>
        </p:nvSpPr>
        <p:spPr bwMode="auto">
          <a:xfrm>
            <a:off x="5003800" y="2420938"/>
            <a:ext cx="1404938" cy="5254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400" b="1" dirty="0">
                <a:solidFill>
                  <a:srgbClr val="3333CC"/>
                </a:solidFill>
                <a:latin typeface="Georgia" panose="02040502050405020303" pitchFamily="18" charset="0"/>
                <a:cs typeface="Arial" panose="020B0604020202020204" pitchFamily="34" charset="0"/>
              </a:rPr>
              <a:t>Fundusze Strukturalne</a:t>
            </a:r>
          </a:p>
        </p:txBody>
      </p:sp>
      <p:sp>
        <p:nvSpPr>
          <p:cNvPr id="9" name="AutoShape 7"/>
          <p:cNvSpPr>
            <a:spLocks/>
          </p:cNvSpPr>
          <p:nvPr/>
        </p:nvSpPr>
        <p:spPr bwMode="auto">
          <a:xfrm>
            <a:off x="6343254" y="2420938"/>
            <a:ext cx="73025" cy="865187"/>
          </a:xfrm>
          <a:prstGeom prst="rightBrace">
            <a:avLst>
              <a:gd name="adj1" fmla="val 98732"/>
              <a:gd name="adj2" fmla="val 50000"/>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dirty="0"/>
          </a:p>
        </p:txBody>
      </p:sp>
      <p:sp>
        <p:nvSpPr>
          <p:cNvPr id="10" name="Text Box 8"/>
          <p:cNvSpPr txBox="1">
            <a:spLocks noChangeArrowheads="1"/>
          </p:cNvSpPr>
          <p:nvPr/>
        </p:nvSpPr>
        <p:spPr bwMode="auto">
          <a:xfrm>
            <a:off x="6408738" y="2641083"/>
            <a:ext cx="10795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400" b="1" dirty="0">
                <a:solidFill>
                  <a:srgbClr val="3333CC"/>
                </a:solidFill>
                <a:latin typeface="Georgia" panose="02040502050405020303" pitchFamily="18" charset="0"/>
                <a:cs typeface="Arial" panose="020B0604020202020204" pitchFamily="34" charset="0"/>
              </a:rPr>
              <a:t>Polityka Spójności</a:t>
            </a:r>
          </a:p>
        </p:txBody>
      </p:sp>
      <p:sp>
        <p:nvSpPr>
          <p:cNvPr id="11" name="AutoShape 9"/>
          <p:cNvSpPr>
            <a:spLocks/>
          </p:cNvSpPr>
          <p:nvPr/>
        </p:nvSpPr>
        <p:spPr bwMode="auto">
          <a:xfrm>
            <a:off x="7236296" y="2348880"/>
            <a:ext cx="287338" cy="1655762"/>
          </a:xfrm>
          <a:prstGeom prst="rightBrace">
            <a:avLst>
              <a:gd name="adj1" fmla="val 50128"/>
              <a:gd name="adj2" fmla="val 50000"/>
            </a:avLst>
          </a:prstGeom>
          <a:noFill/>
          <a:ln w="9360" cap="sq">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dirty="0"/>
          </a:p>
        </p:txBody>
      </p:sp>
      <p:sp>
        <p:nvSpPr>
          <p:cNvPr id="12" name="Text Box 10"/>
          <p:cNvSpPr txBox="1">
            <a:spLocks noChangeArrowheads="1"/>
          </p:cNvSpPr>
          <p:nvPr/>
        </p:nvSpPr>
        <p:spPr bwMode="auto">
          <a:xfrm>
            <a:off x="7595393" y="2592537"/>
            <a:ext cx="1439863" cy="13871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400" b="1" dirty="0">
                <a:solidFill>
                  <a:srgbClr val="3333CC"/>
                </a:solidFill>
                <a:latin typeface="Georgia" panose="02040502050405020303" pitchFamily="18" charset="0"/>
                <a:cs typeface="Arial" panose="020B0604020202020204" pitchFamily="34" charset="0"/>
              </a:rPr>
              <a:t>Europejskie Fundusze Strukturalne </a:t>
            </a:r>
          </a:p>
          <a:p>
            <a:pPr>
              <a:buClrTx/>
              <a:buFontTx/>
              <a:buNone/>
            </a:pPr>
            <a:r>
              <a:rPr lang="pl-PL" altLang="pl-PL" sz="1400" b="1" dirty="0">
                <a:solidFill>
                  <a:srgbClr val="3333CC"/>
                </a:solidFill>
                <a:latin typeface="Georgia" panose="02040502050405020303" pitchFamily="18" charset="0"/>
                <a:cs typeface="Arial" panose="020B0604020202020204" pitchFamily="34" charset="0"/>
              </a:rPr>
              <a:t>i Inwestycyjne (EFSI)</a:t>
            </a:r>
          </a:p>
        </p:txBody>
      </p:sp>
      <p:sp>
        <p:nvSpPr>
          <p:cNvPr id="13" name="Text Box 11"/>
          <p:cNvSpPr txBox="1">
            <a:spLocks noChangeArrowheads="1"/>
          </p:cNvSpPr>
          <p:nvPr/>
        </p:nvSpPr>
        <p:spPr bwMode="auto">
          <a:xfrm>
            <a:off x="395288" y="4221163"/>
            <a:ext cx="7993062"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600" b="1" u="sng" dirty="0">
                <a:latin typeface="Georgia" panose="02040502050405020303" pitchFamily="18" charset="0"/>
                <a:cs typeface="Arial" panose="020B0604020202020204" pitchFamily="34" charset="0"/>
              </a:rPr>
              <a:t>Rozporządzenia UE „szczegółowe”</a:t>
            </a:r>
            <a:r>
              <a:rPr lang="pl-PL" altLang="pl-PL" sz="1600" dirty="0">
                <a:latin typeface="Georgia" panose="02040502050405020303" pitchFamily="18" charset="0"/>
                <a:cs typeface="Arial" panose="020B0604020202020204" pitchFamily="34" charset="0"/>
              </a:rPr>
              <a:t>  dotyczące każdego z powyższych funduszy</a:t>
            </a:r>
          </a:p>
        </p:txBody>
      </p:sp>
      <p:sp>
        <p:nvSpPr>
          <p:cNvPr id="14" name="Text Box 12"/>
          <p:cNvSpPr txBox="1">
            <a:spLocks noChangeArrowheads="1"/>
          </p:cNvSpPr>
          <p:nvPr/>
        </p:nvSpPr>
        <p:spPr bwMode="auto">
          <a:xfrm>
            <a:off x="395288" y="4625458"/>
            <a:ext cx="7848600" cy="3407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sz="1600" b="1" u="sng" dirty="0">
                <a:latin typeface="Georgia" panose="02040502050405020303" pitchFamily="18" charset="0"/>
                <a:cs typeface="Arial" panose="020B0604020202020204" pitchFamily="34" charset="0"/>
              </a:rPr>
              <a:t>Akty delegowane i wykonawcze</a:t>
            </a:r>
            <a:r>
              <a:rPr lang="pl-PL" altLang="pl-PL" sz="1600" b="1" dirty="0">
                <a:latin typeface="Georgia" panose="02040502050405020303" pitchFamily="18" charset="0"/>
                <a:cs typeface="Arial" panose="020B0604020202020204" pitchFamily="34" charset="0"/>
              </a:rPr>
              <a:t>  </a:t>
            </a:r>
            <a:r>
              <a:rPr lang="pl-PL" altLang="pl-PL" sz="1600" dirty="0">
                <a:latin typeface="Georgia" panose="02040502050405020303" pitchFamily="18" charset="0"/>
                <a:cs typeface="Arial" panose="020B0604020202020204" pitchFamily="34" charset="0"/>
              </a:rPr>
              <a:t>Komisji Europejskiej</a:t>
            </a:r>
          </a:p>
        </p:txBody>
      </p:sp>
      <p:sp>
        <p:nvSpPr>
          <p:cNvPr id="15" name="Text Box 13"/>
          <p:cNvSpPr txBox="1">
            <a:spLocks noChangeArrowheads="1"/>
          </p:cNvSpPr>
          <p:nvPr/>
        </p:nvSpPr>
        <p:spPr bwMode="auto">
          <a:xfrm>
            <a:off x="407889" y="5137945"/>
            <a:ext cx="8556724"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r">
              <a:buClrTx/>
              <a:buFontTx/>
              <a:buNone/>
            </a:pPr>
            <a:r>
              <a:rPr lang="pl-PL" altLang="pl-PL" sz="1600" b="1" dirty="0">
                <a:solidFill>
                  <a:schemeClr val="tx1">
                    <a:lumMod val="75000"/>
                    <a:lumOff val="25000"/>
                  </a:schemeClr>
                </a:solidFill>
                <a:latin typeface="Georgia" panose="02040502050405020303" pitchFamily="18" charset="0"/>
                <a:cs typeface="Arial" panose="020B0604020202020204" pitchFamily="34" charset="0"/>
              </a:rPr>
              <a:t>Rozporządzenie „Ogólne” oraz rozporządzenia „szczegółowe” </a:t>
            </a:r>
          </a:p>
          <a:p>
            <a:pPr algn="r">
              <a:buClrTx/>
              <a:buFontTx/>
              <a:buNone/>
            </a:pPr>
            <a:r>
              <a:rPr lang="pl-PL" altLang="pl-PL" sz="1600" b="1" dirty="0">
                <a:solidFill>
                  <a:schemeClr val="tx1">
                    <a:lumMod val="75000"/>
                    <a:lumOff val="25000"/>
                  </a:schemeClr>
                </a:solidFill>
                <a:latin typeface="Georgia" panose="02040502050405020303" pitchFamily="18" charset="0"/>
                <a:cs typeface="Arial" panose="020B0604020202020204" pitchFamily="34" charset="0"/>
              </a:rPr>
              <a:t>zostały przyjęte przez Parlament Europejski i Radę UE 17 grudnia 2013 r.</a:t>
            </a:r>
          </a:p>
          <a:p>
            <a:pPr algn="r">
              <a:buClrTx/>
              <a:buFontTx/>
              <a:buNone/>
            </a:pPr>
            <a:r>
              <a:rPr lang="pl-PL" altLang="pl-PL" sz="1600" b="1" dirty="0">
                <a:solidFill>
                  <a:schemeClr val="tx1">
                    <a:lumMod val="75000"/>
                    <a:lumOff val="25000"/>
                  </a:schemeClr>
                </a:solidFill>
                <a:latin typeface="Georgia" panose="02040502050405020303" pitchFamily="18" charset="0"/>
                <a:cs typeface="Arial" panose="020B0604020202020204" pitchFamily="34" charset="0"/>
              </a:rPr>
              <a:t>(wyjątek: rozporządzenie </a:t>
            </a:r>
            <a:r>
              <a:rPr lang="pl-PL" altLang="pl-PL" sz="1600" b="1" dirty="0" err="1">
                <a:solidFill>
                  <a:schemeClr val="tx1">
                    <a:lumMod val="75000"/>
                    <a:lumOff val="25000"/>
                  </a:schemeClr>
                </a:solidFill>
                <a:latin typeface="Georgia" panose="02040502050405020303" pitchFamily="18" charset="0"/>
                <a:cs typeface="Arial" panose="020B0604020202020204" pitchFamily="34" charset="0"/>
              </a:rPr>
              <a:t>EFMiR</a:t>
            </a:r>
            <a:r>
              <a:rPr lang="pl-PL" altLang="pl-PL" sz="1600" b="1" dirty="0">
                <a:solidFill>
                  <a:schemeClr val="tx1">
                    <a:lumMod val="75000"/>
                    <a:lumOff val="25000"/>
                  </a:schemeClr>
                </a:solidFill>
                <a:latin typeface="Georgia" panose="02040502050405020303" pitchFamily="18" charset="0"/>
                <a:cs typeface="Arial" panose="020B0604020202020204" pitchFamily="34" charset="0"/>
              </a:rPr>
              <a:t> przyjęte 15 maja 2014 r.) </a:t>
            </a:r>
          </a:p>
        </p:txBody>
      </p:sp>
      <p:sp>
        <p:nvSpPr>
          <p:cNvPr id="16" name="pole tekstowe 31"/>
          <p:cNvSpPr txBox="1">
            <a:spLocks noChangeArrowheads="1"/>
          </p:cNvSpPr>
          <p:nvPr/>
        </p:nvSpPr>
        <p:spPr bwMode="auto">
          <a:xfrm>
            <a:off x="395536" y="1151906"/>
            <a:ext cx="8142822" cy="477054"/>
          </a:xfrm>
          <a:prstGeom prst="rect">
            <a:avLst/>
          </a:prstGeom>
          <a:noFill/>
          <a:ln w="9525">
            <a:noFill/>
            <a:miter lim="800000"/>
            <a:headEnd/>
            <a:tailEnd/>
          </a:ln>
        </p:spPr>
        <p:txBody>
          <a:bodyPr wrap="square">
            <a:spAutoFit/>
          </a:bodyPr>
          <a:lstStyle/>
          <a:p>
            <a:pPr algn="ctr"/>
            <a:r>
              <a:rPr lang="pl-PL" sz="2500" i="1" dirty="0" smtClean="0">
                <a:solidFill>
                  <a:srgbClr val="0070C0"/>
                </a:solidFill>
                <a:effectLst>
                  <a:outerShdw blurRad="38100" dist="38100" dir="2700000" algn="tl">
                    <a:srgbClr val="000000">
                      <a:alpha val="43137"/>
                    </a:srgbClr>
                  </a:outerShdw>
                </a:effectLst>
                <a:latin typeface="Georgia" panose="02040502050405020303" pitchFamily="18" charset="0"/>
              </a:rPr>
              <a:t>Ramy Prawne na poziomie Unii Europejskiej</a:t>
            </a:r>
            <a:endParaRPr lang="pl-PL" sz="2500" i="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17" name="Prostokąt 16"/>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Tree>
    <p:extLst>
      <p:ext uri="{BB962C8B-B14F-4D97-AF65-F5344CB8AC3E}">
        <p14:creationId xmlns="" xmlns:p14="http://schemas.microsoft.com/office/powerpoint/2010/main" val="906961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0" y="940741"/>
            <a:ext cx="9144000" cy="655304"/>
          </a:xfrm>
          <a:prstGeom prst="rect">
            <a:avLst/>
          </a:prstGeom>
        </p:spPr>
        <p:txBody>
          <a:bodyPr>
            <a:norm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III</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Rozwój potencjału innowacyjnego i przedsiębiorczości</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6" name="Symbol zastępczy zawartości 2"/>
          <p:cNvSpPr txBox="1">
            <a:spLocks/>
          </p:cNvSpPr>
          <p:nvPr/>
        </p:nvSpPr>
        <p:spPr>
          <a:xfrm>
            <a:off x="534154" y="1620982"/>
            <a:ext cx="8031556" cy="4771505"/>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1" i="0" u="none" strike="noStrike" kern="1200" cap="none" spc="0" normalizeH="0" baseline="0" noProof="0" dirty="0" smtClean="0">
                <a:ln>
                  <a:noFill/>
                </a:ln>
                <a:solidFill>
                  <a:schemeClr val="dk1"/>
                </a:solidFill>
                <a:effectLst/>
                <a:uLnTx/>
                <a:uFillTx/>
                <a:latin typeface="+mn-lt"/>
                <a:ea typeface="+mn-ea"/>
                <a:cs typeface="+mn-cs"/>
              </a:rPr>
              <a:t>Cel Tematyczny: Wzmacnianie konkurencyjności małych i średnich przedsiębiorstw (MŚP)</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DZIAŁANIE 3.3 Innowacje w MŚP</a:t>
            </a:r>
          </a:p>
          <a:p>
            <a:endParaRPr lang="pl-PL" sz="1200" dirty="0" smtClean="0"/>
          </a:p>
          <a:p>
            <a:r>
              <a:rPr lang="pl-PL" sz="1600" dirty="0" smtClean="0"/>
              <a:t>Zwiększone zastosowanie innowacji w przedsiębiorstwach sektora MŚP </a:t>
            </a:r>
          </a:p>
          <a:p>
            <a:r>
              <a:rPr lang="pl-PL" sz="1600" dirty="0" smtClean="0"/>
              <a:t>Interwencja w ramach Działania 3.3 skierowana będzie na wzmocnienie potencjału sektora MŚP na Mazowszu, przede wszystkim w zakresie wprowadzania na rynek nowych produktów lub usług oraz wdrażania innowacji. Inwestycje w rozwój przedsiębiorstw, zwiększające skalę </a:t>
            </a:r>
            <a:br>
              <a:rPr lang="pl-PL" sz="1600" dirty="0" smtClean="0"/>
            </a:br>
            <a:r>
              <a:rPr lang="pl-PL" sz="1600" dirty="0" smtClean="0"/>
              <a:t>ich działalności oraz zasięg oferty, spowodują zwiększenie zatrudnienia i trwały rozwój firm. Wsparcie będzie nakierowane głównie na rozbudowę przedsiębiorstw, w szczególności związaną z wprowadzaniem na rynek nowych produktów i usług w skali regionu. </a:t>
            </a:r>
          </a:p>
          <a:p>
            <a:r>
              <a:rPr lang="pl-PL" sz="1600" dirty="0" smtClean="0"/>
              <a:t>Dodatkowo wykorzystanie TIK przełoży się na rozwój i poprawę efektywności działalności przedsiębiorstw, m.in. poprzez wsparcie rozwoju współpracy między przedsiębiorstwami </a:t>
            </a:r>
            <a:br>
              <a:rPr lang="pl-PL" sz="1600" dirty="0" smtClean="0"/>
            </a:br>
            <a:r>
              <a:rPr lang="pl-PL" sz="1600" dirty="0" smtClean="0"/>
              <a:t>w oparciu o nowoczesne rozwiązania teleinformatyczne (B2B), co wzmocni więzi pomiędzy współpracującymi przedsiębiorstwami oraz podniesie konkurencyjność poprzez stosowanie nowoczesnych kanałów współpracy, automatyzację procesów biznesowych i wymiany danych. Jednocześnie wykorzystanie TIK przyczyni się do rozwoju e-handlu, zwiększając możliwość konkurowania mazowieckich przedsiębiorców na rynkach międzynarodowych </a:t>
            </a:r>
            <a:br>
              <a:rPr lang="pl-PL" sz="1600" dirty="0" smtClean="0"/>
            </a:br>
            <a:r>
              <a:rPr lang="pl-PL" sz="1600" dirty="0" smtClean="0"/>
              <a:t>oraz wzmacniając rolę handlu elektronicznego w działalności gospodarczej. </a:t>
            </a:r>
          </a:p>
          <a:p>
            <a:pPr marL="228600" marR="0" lvl="0" indent="-228600"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200" b="1"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ctr" defTabSz="914400" rtl="0" eaLnBrk="0" fontAlgn="base" latinLnBrk="0" hangingPunct="0">
              <a:lnSpc>
                <a:spcPct val="90000"/>
              </a:lnSpc>
              <a:spcBef>
                <a:spcPts val="1000"/>
              </a:spcBef>
              <a:spcAft>
                <a:spcPct val="0"/>
              </a:spcAft>
              <a:buClrTx/>
              <a:buSzTx/>
              <a:tabLst/>
              <a:defRPr/>
            </a:pPr>
            <a:endParaRPr kumimoji="0" lang="pl-PL" sz="28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3527991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1"/>
          <p:cNvSpPr txBox="1">
            <a:spLocks/>
          </p:cNvSpPr>
          <p:nvPr/>
        </p:nvSpPr>
        <p:spPr>
          <a:xfrm>
            <a:off x="0" y="1108070"/>
            <a:ext cx="9144000" cy="42978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lgn="just">
              <a:lnSpc>
                <a:spcPct val="115000"/>
              </a:lnSpc>
              <a:spcBef>
                <a:spcPts val="1000"/>
              </a:spcBef>
              <a:defRPr/>
            </a:pPr>
            <a:r>
              <a:rPr kumimoji="0" lang="pl-PL" sz="1600" b="1" i="0" u="none" strike="noStrike" kern="1200" cap="none" spc="0" normalizeH="0" baseline="0" noProof="0" dirty="0" smtClean="0">
                <a:ln>
                  <a:noFill/>
                </a:ln>
                <a:solidFill>
                  <a:schemeClr val="dk1"/>
                </a:solidFill>
                <a:effectLst/>
                <a:uLnTx/>
                <a:uFillTx/>
                <a:latin typeface="+mn-lt"/>
                <a:ea typeface="Calibri"/>
                <a:cs typeface="Calibri"/>
              </a:rPr>
              <a:t>DZIAŁANIE 3.3 </a:t>
            </a:r>
            <a:r>
              <a:rPr lang="pl-PL" sz="1600" b="1" dirty="0" smtClean="0"/>
              <a:t>Innowacje w MŚP 	</a:t>
            </a:r>
          </a:p>
          <a:p>
            <a:pPr marL="0" marR="0" lvl="0" indent="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graphicFrame>
        <p:nvGraphicFramePr>
          <p:cNvPr id="7" name="Diagram 6"/>
          <p:cNvGraphicFramePr/>
          <p:nvPr>
            <p:extLst>
              <p:ext uri="{D42A27DB-BD31-4B8C-83A1-F6EECF244321}">
                <p14:modId xmlns:p14="http://schemas.microsoft.com/office/powerpoint/2010/main" xmlns="" val="2041200094"/>
              </p:ext>
            </p:extLst>
          </p:nvPr>
        </p:nvGraphicFramePr>
        <p:xfrm>
          <a:off x="232229" y="1670858"/>
          <a:ext cx="8636000" cy="406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69930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1"/>
          <p:cNvSpPr txBox="1">
            <a:spLocks/>
          </p:cNvSpPr>
          <p:nvPr/>
        </p:nvSpPr>
        <p:spPr>
          <a:xfrm>
            <a:off x="0" y="1108070"/>
            <a:ext cx="9144000" cy="429786"/>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lgn="just">
              <a:lnSpc>
                <a:spcPct val="115000"/>
              </a:lnSpc>
              <a:spcBef>
                <a:spcPts val="1000"/>
              </a:spcBef>
              <a:defRPr/>
            </a:pPr>
            <a:r>
              <a:rPr kumimoji="0" lang="pl-PL" sz="1600" b="1" i="0" u="none" strike="noStrike" kern="1200" cap="none" spc="0" normalizeH="0" baseline="0" noProof="0" dirty="0" smtClean="0">
                <a:ln>
                  <a:noFill/>
                </a:ln>
                <a:solidFill>
                  <a:schemeClr val="dk1"/>
                </a:solidFill>
                <a:effectLst/>
                <a:uLnTx/>
                <a:uFillTx/>
                <a:latin typeface="+mn-lt"/>
                <a:ea typeface="Calibri"/>
                <a:cs typeface="Calibri"/>
              </a:rPr>
              <a:t>DZIAŁANIE 3.3 </a:t>
            </a:r>
            <a:r>
              <a:rPr lang="pl-PL" sz="1600" b="1" dirty="0" smtClean="0"/>
              <a:t>Innowacje w MŚP 	</a:t>
            </a:r>
          </a:p>
          <a:p>
            <a:pPr marL="0" marR="0" lvl="0" indent="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graphicFrame>
        <p:nvGraphicFramePr>
          <p:cNvPr id="7" name="Diagram 6"/>
          <p:cNvGraphicFramePr/>
          <p:nvPr>
            <p:extLst>
              <p:ext uri="{D42A27DB-BD31-4B8C-83A1-F6EECF244321}">
                <p14:modId xmlns:p14="http://schemas.microsoft.com/office/powerpoint/2010/main" xmlns="" val="2041200094"/>
              </p:ext>
            </p:extLst>
          </p:nvPr>
        </p:nvGraphicFramePr>
        <p:xfrm>
          <a:off x="232229" y="1670858"/>
          <a:ext cx="8636000" cy="4912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69930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1"/>
          <p:cNvSpPr txBox="1">
            <a:spLocks/>
          </p:cNvSpPr>
          <p:nvPr/>
        </p:nvSpPr>
        <p:spPr>
          <a:xfrm>
            <a:off x="0" y="1014153"/>
            <a:ext cx="9144000" cy="382385"/>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lgn="just">
              <a:lnSpc>
                <a:spcPct val="115000"/>
              </a:lnSpc>
              <a:spcBef>
                <a:spcPts val="1000"/>
              </a:spcBef>
              <a:defRPr/>
            </a:pPr>
            <a:r>
              <a:rPr kumimoji="0" lang="pl-PL" sz="1600" b="1" i="0" u="none" strike="noStrike" kern="1200" cap="none" spc="0" normalizeH="0" baseline="0" noProof="0" dirty="0" smtClean="0">
                <a:ln>
                  <a:noFill/>
                </a:ln>
                <a:solidFill>
                  <a:schemeClr val="dk1"/>
                </a:solidFill>
                <a:effectLst/>
                <a:uLnTx/>
                <a:uFillTx/>
                <a:latin typeface="+mn-lt"/>
                <a:ea typeface="Calibri"/>
                <a:cs typeface="Calibri"/>
              </a:rPr>
              <a:t>DZIAŁANIE 3.3 </a:t>
            </a:r>
            <a:r>
              <a:rPr lang="pl-PL" sz="1600" b="1" dirty="0" smtClean="0"/>
              <a:t>Innowacje w MŚP 	</a:t>
            </a:r>
          </a:p>
          <a:p>
            <a:pPr marL="0" marR="0" lvl="0" indent="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graphicFrame>
        <p:nvGraphicFramePr>
          <p:cNvPr id="7" name="Diagram 6"/>
          <p:cNvGraphicFramePr/>
          <p:nvPr>
            <p:extLst>
              <p:ext uri="{D42A27DB-BD31-4B8C-83A1-F6EECF244321}">
                <p14:modId xmlns:p14="http://schemas.microsoft.com/office/powerpoint/2010/main" xmlns="" val="2041200094"/>
              </p:ext>
            </p:extLst>
          </p:nvPr>
        </p:nvGraphicFramePr>
        <p:xfrm>
          <a:off x="232229" y="1454727"/>
          <a:ext cx="8636000" cy="5253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699301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1"/>
          <p:cNvSpPr txBox="1">
            <a:spLocks/>
          </p:cNvSpPr>
          <p:nvPr/>
        </p:nvSpPr>
        <p:spPr>
          <a:xfrm>
            <a:off x="0" y="1014153"/>
            <a:ext cx="9144000" cy="490451"/>
          </a:xfrm>
          <a:prstGeom prst="rect">
            <a:avLst/>
          </a:prstGeom>
        </p:spPr>
        <p:style>
          <a:lnRef idx="1">
            <a:schemeClr val="accent4"/>
          </a:lnRef>
          <a:fillRef idx="2">
            <a:schemeClr val="accent4"/>
          </a:fillRef>
          <a:effectRef idx="1">
            <a:schemeClr val="accent4"/>
          </a:effectRef>
          <a:fontRef idx="minor">
            <a:schemeClr val="dk1"/>
          </a:fontRef>
        </p:style>
        <p:txBody>
          <a:bodyPr>
            <a:noAutofit/>
          </a:bodyPr>
          <a:lstStyle/>
          <a:p>
            <a:pPr algn="just">
              <a:lnSpc>
                <a:spcPct val="115000"/>
              </a:lnSpc>
              <a:spcBef>
                <a:spcPts val="1000"/>
              </a:spcBef>
              <a:defRPr/>
            </a:pPr>
            <a:r>
              <a:rPr kumimoji="0" lang="pl-PL" sz="1600" b="1" i="0" u="none" strike="noStrike" kern="1200" cap="none" spc="0" normalizeH="0" baseline="0" noProof="0" dirty="0" smtClean="0">
                <a:ln>
                  <a:noFill/>
                </a:ln>
                <a:solidFill>
                  <a:schemeClr val="dk1"/>
                </a:solidFill>
                <a:effectLst/>
                <a:uLnTx/>
                <a:uFillTx/>
                <a:latin typeface="+mn-lt"/>
                <a:ea typeface="Calibri"/>
                <a:cs typeface="Calibri"/>
              </a:rPr>
              <a:t>DZIAŁANIE 3.3 </a:t>
            </a:r>
            <a:r>
              <a:rPr lang="pl-PL" sz="1600" b="1" dirty="0" smtClean="0"/>
              <a:t>Innowacje w MŚP 	</a:t>
            </a:r>
          </a:p>
          <a:p>
            <a:pPr marL="0" marR="0" lvl="0" indent="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just" defTabSz="914400" rtl="0" eaLnBrk="0" fontAlgn="base" latinLnBrk="0" hangingPunct="0">
              <a:lnSpc>
                <a:spcPct val="115000"/>
              </a:lnSpc>
              <a:spcBef>
                <a:spcPts val="1000"/>
              </a:spcBef>
              <a:spcAft>
                <a:spcPct val="0"/>
              </a:spcAft>
              <a:buClrTx/>
              <a:buSzTx/>
              <a:buFont typeface="Arial" pitchFamily="34" charset="0"/>
              <a:buNone/>
              <a:tabLst/>
              <a:defRPr/>
            </a:pPr>
            <a:endParaRPr kumimoji="0" lang="pl-PL" sz="16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graphicFrame>
        <p:nvGraphicFramePr>
          <p:cNvPr id="7" name="Diagram 6"/>
          <p:cNvGraphicFramePr/>
          <p:nvPr>
            <p:extLst>
              <p:ext uri="{D42A27DB-BD31-4B8C-83A1-F6EECF244321}">
                <p14:modId xmlns:p14="http://schemas.microsoft.com/office/powerpoint/2010/main" xmlns="" val="2041200094"/>
              </p:ext>
            </p:extLst>
          </p:nvPr>
        </p:nvGraphicFramePr>
        <p:xfrm>
          <a:off x="349135" y="1687484"/>
          <a:ext cx="8470669" cy="4721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869930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a:xfrm>
            <a:off x="0" y="1108071"/>
            <a:ext cx="9144000" cy="5553986"/>
          </a:xfrm>
          <a:prstGeom prst="rect">
            <a:avLst/>
          </a:prstGeom>
        </p:spPr>
        <p:txBody>
          <a:bodyPr>
            <a:noAutofit/>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Kierunkowe kryteria: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realizacja celów osi priorytetowej, wykazując jak najwyższe do osiągnięcia efekty oraz inne planowane do osiągnięcia rezultaty w stosunku do planowanych nakładów finansowych.</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a:t>
            </a: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Preferowane będą: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zgodne z celami RIS i przyczyniające się do skutecznego wdrażania koncepcji inteligentnej specjalizacji;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realizowane w partnerstwie, oparte na współpracy przedsiębiorstw oraz jednostek sfery </a:t>
            </a:r>
            <a:r>
              <a:rPr kumimoji="0" lang="pl-PL" sz="1600" b="0" i="0" u="none" strike="noStrike" kern="1200" cap="none" spc="0" normalizeH="0" baseline="0" noProof="0" dirty="0" err="1" smtClean="0">
                <a:ln>
                  <a:noFill/>
                </a:ln>
                <a:solidFill>
                  <a:schemeClr val="tx1"/>
                </a:solidFill>
                <a:effectLst/>
                <a:uLnTx/>
                <a:uFillTx/>
                <a:latin typeface="Georgia" pitchFamily="18" charset="0"/>
                <a:ea typeface="+mn-ea"/>
                <a:cs typeface="+mn-cs"/>
              </a:rPr>
              <a:t>B+R</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i/lub wzmacniające współpracę sieciową;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przyczyniające się do powstawania miejsc pracy;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zakładające wdrożenie prac </a:t>
            </a:r>
            <a:r>
              <a:rPr kumimoji="0" lang="pl-PL" sz="1600" b="0" i="0" u="none" strike="noStrike" kern="1200" cap="none" spc="0" normalizeH="0" baseline="0" noProof="0" dirty="0" err="1" smtClean="0">
                <a:ln>
                  <a:noFill/>
                </a:ln>
                <a:solidFill>
                  <a:schemeClr val="tx1"/>
                </a:solidFill>
                <a:effectLst/>
                <a:uLnTx/>
                <a:uFillTx/>
                <a:latin typeface="Georgia" pitchFamily="18" charset="0"/>
                <a:ea typeface="+mn-ea"/>
                <a:cs typeface="+mn-cs"/>
              </a:rPr>
              <a:t>B+R</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realizowanych w ramach </a:t>
            </a:r>
            <a:r>
              <a:rPr kumimoji="0" lang="pl-PL" sz="1600" b="0" i="0" u="none" strike="noStrike" kern="1200" cap="none" spc="0" normalizeH="0" baseline="0" noProof="0" dirty="0" err="1" smtClean="0">
                <a:ln>
                  <a:noFill/>
                </a:ln>
                <a:solidFill>
                  <a:schemeClr val="tx1"/>
                </a:solidFill>
                <a:effectLst/>
                <a:uLnTx/>
                <a:uFillTx/>
                <a:latin typeface="Georgia" pitchFamily="18" charset="0"/>
                <a:ea typeface="+mn-ea"/>
                <a:cs typeface="+mn-cs"/>
              </a:rPr>
              <a:t>Dzia</a:t>
            </a:r>
            <a:r>
              <a:rPr lang="pl-PL" sz="1600" dirty="0" smtClean="0">
                <a:latin typeface="Georgia" pitchFamily="18" charset="0"/>
              </a:rPr>
              <a:t>łania 1.2</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w których zakupiony sprzęt/maszyny zostaną wykorzystane do szkoleń praktycznych młodzieży </a:t>
            </a:r>
            <a:b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b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i osób dorosłych objętych wsparciem w ramach </a:t>
            </a:r>
            <a:r>
              <a:rPr lang="pl-PL" sz="1600" dirty="0" smtClean="0">
                <a:latin typeface="Georgia" pitchFamily="18" charset="0"/>
              </a:rPr>
              <a:t>X Osi Priorytetowej</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a:t>
            </a:r>
          </a:p>
          <a:p>
            <a:pPr marL="228600" marR="0" lvl="0" indent="-22860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promujące niskoemisyjność, oszczędność energii i efektywne wykorzystanie zasobów naturalnych. </a:t>
            </a:r>
          </a:p>
          <a:p>
            <a:pPr marL="228600" marR="0" lvl="0" indent="-228600" algn="ctr" defTabSz="914400" rtl="0" eaLnBrk="0" fontAlgn="base" latinLnBrk="0" hangingPunct="0">
              <a:lnSpc>
                <a:spcPct val="90000"/>
              </a:lnSpc>
              <a:spcBef>
                <a:spcPts val="1000"/>
              </a:spcBef>
              <a:spcAft>
                <a:spcPct val="0"/>
              </a:spcAft>
              <a:buClrTx/>
              <a:buSzTx/>
              <a:buFont typeface="Wingdings" panose="05000000000000000000" pitchFamily="2" charset="2"/>
              <a:buChar char="q"/>
              <a:tabLst/>
              <a:defRPr/>
            </a:pPr>
            <a:endParaRPr kumimoji="0" lang="pl-PL" sz="8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4004752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bwMode="auto">
          <a:xfrm>
            <a:off x="0" y="1161142"/>
            <a:ext cx="9144000" cy="5061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228600" lvl="0" indent="-228600" algn="ctr">
              <a:lnSpc>
                <a:spcPct val="90000"/>
              </a:lnSpc>
              <a:spcBef>
                <a:spcPts val="1000"/>
              </a:spcBef>
              <a:buClr>
                <a:schemeClr val="accent4">
                  <a:lumMod val="50000"/>
                </a:schemeClr>
              </a:buClr>
              <a:buFont typeface="Wingdings" panose="05000000000000000000" pitchFamily="2" charset="2"/>
              <a:buChar char="Ø"/>
              <a:defRPr/>
            </a:pPr>
            <a:endParaRPr lang="pl-PL" sz="1600" dirty="0" smtClean="0">
              <a:latin typeface="Georgia" pitchFamily="18" charset="0"/>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beneficjentów: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MŚP;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porozumienia/konsorcja beneficjentów;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powiązania kooperacyjne;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podmiot, który wdraża instrumenty finansowe. </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docelowych: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MŚP. </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a:t>
            </a:r>
            <a:endParaRPr kumimoji="0" lang="pl-PL" sz="16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2862087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91887" y="1418067"/>
            <a:ext cx="6560457" cy="1754326"/>
          </a:xfrm>
          <a:prstGeom prst="rect">
            <a:avLst/>
          </a:prstGeom>
        </p:spPr>
        <p:txBody>
          <a:bodyPr wrap="square">
            <a:spAutoFit/>
          </a:bodyPr>
          <a:lstStyle/>
          <a:p>
            <a:r>
              <a:rPr lang="pl-PL" sz="3600" b="1" dirty="0"/>
              <a:t>Oś Priorytetowa </a:t>
            </a:r>
            <a:r>
              <a:rPr lang="pl-PL" sz="3600" b="1" dirty="0" smtClean="0"/>
              <a:t>IV</a:t>
            </a:r>
            <a:endParaRPr lang="pl-PL" sz="3600" b="1" dirty="0"/>
          </a:p>
          <a:p>
            <a:r>
              <a:rPr lang="pl-PL" sz="3600" dirty="0" smtClean="0"/>
              <a:t>Przejście na gospodarkę niskoemisyjną</a:t>
            </a:r>
            <a:endParaRPr lang="pl-PL" sz="3600" dirty="0"/>
          </a:p>
        </p:txBody>
      </p:sp>
      <p:pic>
        <p:nvPicPr>
          <p:cNvPr id="2050" name="Picture 2" descr="C:\Users\n.michniewicz\Desktop\pobrane.jpg"/>
          <p:cNvPicPr>
            <a:picLocks noChangeAspect="1" noChangeArrowheads="1"/>
          </p:cNvPicPr>
          <p:nvPr/>
        </p:nvPicPr>
        <p:blipFill>
          <a:blip r:embed="rId2" cstate="print"/>
          <a:srcRect/>
          <a:stretch>
            <a:fillRect/>
          </a:stretch>
        </p:blipFill>
        <p:spPr bwMode="auto">
          <a:xfrm>
            <a:off x="3707476" y="2884516"/>
            <a:ext cx="5055523" cy="3592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2731656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0" y="1056904"/>
            <a:ext cx="7886700" cy="744861"/>
          </a:xfrm>
          <a:prstGeom prst="rect">
            <a:avLst/>
          </a:prstGeom>
        </p:spPr>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IV</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Przejście na gospodarkę niskoemisyjną</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7" name="Symbol zastępczy zawartości 2"/>
          <p:cNvSpPr txBox="1">
            <a:spLocks/>
          </p:cNvSpPr>
          <p:nvPr/>
        </p:nvSpPr>
        <p:spPr>
          <a:xfrm>
            <a:off x="448888" y="1720734"/>
            <a:ext cx="8246226" cy="4821381"/>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1" i="0" u="none" strike="noStrike" kern="1200" cap="none" spc="0" normalizeH="0" baseline="0" noProof="0" dirty="0" smtClean="0">
                <a:ln>
                  <a:noFill/>
                </a:ln>
                <a:solidFill>
                  <a:schemeClr val="dk1"/>
                </a:solidFill>
                <a:effectLst/>
                <a:uLnTx/>
                <a:uFillTx/>
                <a:latin typeface="+mn-lt"/>
                <a:ea typeface="+mn-ea"/>
                <a:cs typeface="+mn-cs"/>
              </a:rPr>
              <a:t>Cel Tematyczny: Wspieranie przejścia na gospodarkę niskoemisyjną we wszystkich sektorach</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DZIAŁANIE 4.1 Odnawialne źródła energii</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800" b="0" i="0" u="none" strike="noStrike" kern="1200" cap="none" spc="0" normalizeH="0" baseline="0" noProof="0" dirty="0" smtClean="0">
                <a:ln>
                  <a:noFill/>
                </a:ln>
                <a:solidFill>
                  <a:schemeClr val="dk1"/>
                </a:solidFill>
                <a:effectLst/>
                <a:uLnTx/>
                <a:uFillTx/>
                <a:latin typeface="+mn-lt"/>
                <a:ea typeface="+mn-ea"/>
                <a:cs typeface="+mn-cs"/>
              </a:rPr>
              <a:t>Wspieranie wytwarzania i dystrybucji energii pochodzącej ze źródeł odnawialnych.</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500" b="0"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r>
              <a:rPr kumimoji="0" lang="pl-PL" sz="1500" b="0" i="0" u="none" strike="noStrike" kern="1200" cap="none" spc="0" normalizeH="0" baseline="0" noProof="0" dirty="0" smtClean="0">
                <a:ln>
                  <a:noFill/>
                </a:ln>
                <a:solidFill>
                  <a:schemeClr val="dk1"/>
                </a:solidFill>
                <a:effectLst/>
                <a:uLnTx/>
                <a:uFillTx/>
                <a:latin typeface="+mn-lt"/>
                <a:ea typeface="+mn-ea"/>
                <a:cs typeface="+mn-cs"/>
              </a:rPr>
              <a:t>Interwencja obejmować będzie projekty zmierzające do wzrostu produkcji energii elektrycznej i</a:t>
            </a: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r>
              <a:rPr kumimoji="0" lang="pl-PL" sz="1500" b="0" i="0" u="none" strike="noStrike" kern="1200" cap="none" spc="0" normalizeH="0" baseline="0" noProof="0" dirty="0" smtClean="0">
                <a:ln>
                  <a:noFill/>
                </a:ln>
                <a:solidFill>
                  <a:schemeClr val="dk1"/>
                </a:solidFill>
                <a:effectLst/>
                <a:uLnTx/>
                <a:uFillTx/>
                <a:latin typeface="+mn-lt"/>
                <a:ea typeface="+mn-ea"/>
                <a:cs typeface="+mn-cs"/>
              </a:rPr>
              <a:t>ciepła pochodzących z odnawialnych zasobów poprzez realizację inwestycji w zakresie budowy lub</a:t>
            </a: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r>
              <a:rPr kumimoji="0" lang="pl-PL" sz="1500" b="0" i="0" u="none" strike="noStrike" kern="1200" cap="none" spc="0" normalizeH="0" baseline="0" noProof="0" dirty="0" smtClean="0">
                <a:ln>
                  <a:noFill/>
                </a:ln>
                <a:solidFill>
                  <a:schemeClr val="dk1"/>
                </a:solidFill>
                <a:effectLst/>
                <a:uLnTx/>
                <a:uFillTx/>
                <a:latin typeface="+mn-lt"/>
                <a:ea typeface="+mn-ea"/>
                <a:cs typeface="+mn-cs"/>
              </a:rPr>
              <a:t>przebudowy jednostek wytwarzania energii elektrycznej i ciepła.</a:t>
            </a: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endParaRPr kumimoji="0" lang="pl-PL" sz="1500" b="0" i="0" u="none" strike="noStrike" kern="1200" cap="none" spc="0" normalizeH="0" baseline="0" noProof="0" dirty="0" smtClean="0">
              <a:ln>
                <a:noFill/>
              </a:ln>
              <a:solidFill>
                <a:schemeClr val="dk1"/>
              </a:solidFill>
              <a:effectLst/>
              <a:uLnTx/>
              <a:uFillTx/>
              <a:latin typeface="+mn-lt"/>
              <a:ea typeface="+mn-ea"/>
              <a:cs typeface="+mn-cs"/>
            </a:endParaRP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r>
              <a:rPr kumimoji="0" lang="pl-PL" sz="1500" b="0" i="0" u="none" strike="noStrike" kern="1200" cap="none" spc="0" normalizeH="0" baseline="0" noProof="0" dirty="0" smtClean="0">
                <a:ln>
                  <a:noFill/>
                </a:ln>
                <a:solidFill>
                  <a:schemeClr val="dk1"/>
                </a:solidFill>
                <a:effectLst/>
                <a:uLnTx/>
                <a:uFillTx/>
                <a:latin typeface="+mn-lt"/>
                <a:ea typeface="+mn-ea"/>
                <a:cs typeface="+mn-cs"/>
              </a:rPr>
              <a:t>Promowane będzie przede wszystkim wykorzystanie małych źródeł energii, zlokalizowanych blisko</a:t>
            </a: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r>
              <a:rPr kumimoji="0" lang="pl-PL" sz="1500" b="0" i="0" u="none" strike="noStrike" kern="1200" cap="none" spc="0" normalizeH="0" baseline="0" noProof="0" dirty="0" smtClean="0">
                <a:ln>
                  <a:noFill/>
                </a:ln>
                <a:solidFill>
                  <a:schemeClr val="dk1"/>
                </a:solidFill>
                <a:effectLst/>
                <a:uLnTx/>
                <a:uFillTx/>
                <a:latin typeface="+mn-lt"/>
                <a:ea typeface="+mn-ea"/>
                <a:cs typeface="+mn-cs"/>
              </a:rPr>
              <a:t>odbiorcy, zmniejszających straty przesyłowe oraz zapewniających efekt ekologiczny poprzez wzrost</a:t>
            </a:r>
          </a:p>
          <a:p>
            <a:pPr marL="228600" marR="0" lvl="0" indent="-228600" algn="ctr" defTabSz="914400" rtl="0" eaLnBrk="0" fontAlgn="base" latinLnBrk="0" hangingPunct="0">
              <a:lnSpc>
                <a:spcPct val="110000"/>
              </a:lnSpc>
              <a:spcBef>
                <a:spcPts val="0"/>
              </a:spcBef>
              <a:spcAft>
                <a:spcPct val="0"/>
              </a:spcAft>
              <a:buClrTx/>
              <a:buSzTx/>
              <a:buFont typeface="Arial" pitchFamily="34" charset="0"/>
              <a:buNone/>
              <a:tabLst/>
              <a:defRPr/>
            </a:pPr>
            <a:r>
              <a:rPr kumimoji="0" lang="pl-PL" sz="1500" b="0" i="0" u="none" strike="noStrike" kern="1200" cap="none" spc="0" normalizeH="0" baseline="0" noProof="0" dirty="0" smtClean="0">
                <a:ln>
                  <a:noFill/>
                </a:ln>
                <a:solidFill>
                  <a:schemeClr val="dk1"/>
                </a:solidFill>
                <a:effectLst/>
                <a:uLnTx/>
                <a:uFillTx/>
                <a:latin typeface="+mn-lt"/>
                <a:ea typeface="+mn-ea"/>
                <a:cs typeface="+mn-cs"/>
              </a:rPr>
              <a:t>udziału energii odnawialnej w konsumpcji (energetyka rozproszona).</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2800" b="0" i="0" u="none" strike="noStrike" kern="1200" cap="none" spc="0" normalizeH="0" baseline="0" noProof="0" dirty="0">
              <a:ln>
                <a:noFill/>
              </a:ln>
              <a:solidFill>
                <a:schemeClr val="dk1"/>
              </a:solidFill>
              <a:effectLst/>
              <a:uLnTx/>
              <a:uFillTx/>
              <a:latin typeface="+mn-lt"/>
              <a:ea typeface="+mn-ea"/>
              <a:cs typeface="+mn-cs"/>
            </a:endParaRPr>
          </a:p>
        </p:txBody>
      </p:sp>
    </p:spTree>
    <p:extLst>
      <p:ext uri="{BB962C8B-B14F-4D97-AF65-F5344CB8AC3E}">
        <p14:creationId xmlns="" xmlns:p14="http://schemas.microsoft.com/office/powerpoint/2010/main" val="842230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4"/>
          <p:cNvGrpSpPr/>
          <p:nvPr/>
        </p:nvGrpSpPr>
        <p:grpSpPr>
          <a:xfrm>
            <a:off x="154379" y="897775"/>
            <a:ext cx="8946078" cy="1061654"/>
            <a:chOff x="0" y="134454"/>
            <a:chExt cx="9056915" cy="1007941"/>
          </a:xfrm>
          <a:scene3d>
            <a:camera prst="orthographicFront"/>
            <a:lightRig rig="threePt" dir="t">
              <a:rot lat="0" lon="0" rev="7500000"/>
            </a:lightRig>
          </a:scene3d>
        </p:grpSpPr>
        <p:sp>
          <p:nvSpPr>
            <p:cNvPr id="11" name="Prostokąt zaokrąglony 10"/>
            <p:cNvSpPr/>
            <p:nvPr/>
          </p:nvSpPr>
          <p:spPr>
            <a:xfrm>
              <a:off x="0" y="134454"/>
              <a:ext cx="9056915" cy="1007941"/>
            </a:xfrm>
            <a:prstGeom prst="roundRect">
              <a:avLst>
                <a:gd name="adj" fmla="val 10000"/>
              </a:avLst>
            </a:prstGeom>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2" name="Prostokąt 11"/>
            <p:cNvSpPr/>
            <p:nvPr/>
          </p:nvSpPr>
          <p:spPr>
            <a:xfrm>
              <a:off x="2397804" y="272382"/>
              <a:ext cx="6659110" cy="87001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l-PL" sz="1600" b="1" i="0" kern="1200" dirty="0" smtClean="0">
                  <a:solidFill>
                    <a:schemeClr val="tx1"/>
                  </a:solidFill>
                </a:rPr>
                <a:t>Cel szczegółowy:</a:t>
              </a:r>
              <a:endParaRPr lang="pl-PL" sz="1600" b="1" i="0" kern="1200" dirty="0">
                <a:solidFill>
                  <a:schemeClr val="tx1"/>
                </a:solidFill>
              </a:endParaRPr>
            </a:p>
            <a:p>
              <a:pPr marL="171450" lvl="1" indent="-171450" algn="l" defTabSz="711200">
                <a:lnSpc>
                  <a:spcPct val="90000"/>
                </a:lnSpc>
                <a:spcBef>
                  <a:spcPct val="0"/>
                </a:spcBef>
                <a:spcAft>
                  <a:spcPct val="15000"/>
                </a:spcAft>
                <a:buChar char="••"/>
              </a:pPr>
              <a:r>
                <a:rPr lang="pl-PL" sz="1600" b="0" i="0" kern="1200" dirty="0" smtClean="0">
                  <a:solidFill>
                    <a:schemeClr val="tx1"/>
                  </a:solidFill>
                </a:rPr>
                <a:t>Zwiększenie udziału odnawialnych źródeł energii w ogólnej produkcji energii   </a:t>
              </a:r>
              <a:endParaRPr lang="pl-PL" sz="1600" b="0" i="0" kern="1200" dirty="0">
                <a:solidFill>
                  <a:schemeClr val="tx1"/>
                </a:solidFill>
              </a:endParaRPr>
            </a:p>
          </p:txBody>
        </p:sp>
      </p:grpSp>
      <p:grpSp>
        <p:nvGrpSpPr>
          <p:cNvPr id="3" name="Grupa 6"/>
          <p:cNvGrpSpPr/>
          <p:nvPr/>
        </p:nvGrpSpPr>
        <p:grpSpPr>
          <a:xfrm>
            <a:off x="221673" y="2073431"/>
            <a:ext cx="8922327" cy="4536374"/>
            <a:chOff x="870" y="596846"/>
            <a:chExt cx="9100457" cy="5457144"/>
          </a:xfrm>
          <a:scene3d>
            <a:camera prst="orthographicFront"/>
            <a:lightRig rig="threePt" dir="t">
              <a:rot lat="0" lon="0" rev="7500000"/>
            </a:lightRig>
          </a:scene3d>
        </p:grpSpPr>
        <p:sp>
          <p:nvSpPr>
            <p:cNvPr id="9" name="Prostokąt zaokrąglony 8"/>
            <p:cNvSpPr/>
            <p:nvPr/>
          </p:nvSpPr>
          <p:spPr>
            <a:xfrm>
              <a:off x="870" y="596846"/>
              <a:ext cx="9100457" cy="5457144"/>
            </a:xfrm>
            <a:prstGeom prst="roundRect">
              <a:avLst>
                <a:gd name="adj" fmla="val 10000"/>
              </a:avLst>
            </a:prstGeom>
            <a:sp3d prstMaterial="plastic">
              <a:bevelT w="127000" h="25400" prst="relaxedInset"/>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0" name="Prostokąt 9"/>
            <p:cNvSpPr/>
            <p:nvPr/>
          </p:nvSpPr>
          <p:spPr>
            <a:xfrm>
              <a:off x="2397804" y="2302561"/>
              <a:ext cx="6659110" cy="374285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i="0" kern="1200" dirty="0" smtClean="0">
                  <a:solidFill>
                    <a:schemeClr val="tx1"/>
                  </a:solidFill>
                </a:rPr>
                <a:t>W ramach celu szczegółowego planowany będzie do realizacji, </a:t>
              </a:r>
              <a:br>
                <a:rPr lang="pl-PL" sz="1600" i="0" kern="1200" dirty="0" smtClean="0">
                  <a:solidFill>
                    <a:schemeClr val="tx1"/>
                  </a:solidFill>
                </a:rPr>
              </a:br>
              <a:r>
                <a:rPr lang="pl-PL" sz="1600" i="0" kern="1200" dirty="0" smtClean="0">
                  <a:solidFill>
                    <a:schemeClr val="tx1"/>
                  </a:solidFill>
                </a:rPr>
                <a:t>w szczególności, następujący typ projektów:</a:t>
              </a:r>
            </a:p>
            <a:p>
              <a:pPr lvl="0" algn="l" defTabSz="711200">
                <a:lnSpc>
                  <a:spcPct val="90000"/>
                </a:lnSpc>
                <a:spcBef>
                  <a:spcPct val="0"/>
                </a:spcBef>
                <a:spcAft>
                  <a:spcPct val="35000"/>
                </a:spcAft>
              </a:pPr>
              <a:r>
                <a:rPr lang="pl-PL" sz="1600" i="0" kern="1200" dirty="0" smtClean="0">
                  <a:solidFill>
                    <a:schemeClr val="tx1"/>
                  </a:solidFill>
                </a:rPr>
                <a:t>Infrastruktura do produkcji i dystrybucji energii ze źródeł odnawialnych w tym w szczególności w inwestycje w budowę/przebudowę:</a:t>
              </a:r>
            </a:p>
            <a:p>
              <a:pPr lvl="0" algn="l" defTabSz="711200">
                <a:lnSpc>
                  <a:spcPct val="90000"/>
                </a:lnSpc>
                <a:spcBef>
                  <a:spcPct val="0"/>
                </a:spcBef>
                <a:spcAft>
                  <a:spcPct val="35000"/>
                </a:spcAft>
              </a:pPr>
              <a:r>
                <a:rPr lang="pl-PL" sz="1600" i="0" kern="1200" dirty="0" smtClean="0">
                  <a:solidFill>
                    <a:schemeClr val="tx1"/>
                  </a:solidFill>
                </a:rPr>
                <a:t>- Instalacji i jednostek wytwórczych energii elektrycznej wykorzystującej energię wiatru, słońca, biomasy, biogaz oraz wody ( w tym z ewentualnym podłączeniem do sieci dystrybucyjnej/przesyłowej,</a:t>
              </a:r>
            </a:p>
            <a:p>
              <a:pPr lvl="0" algn="l" defTabSz="711200">
                <a:lnSpc>
                  <a:spcPct val="90000"/>
                </a:lnSpc>
                <a:spcBef>
                  <a:spcPct val="0"/>
                </a:spcBef>
                <a:spcAft>
                  <a:spcPct val="35000"/>
                </a:spcAft>
              </a:pPr>
              <a:r>
                <a:rPr lang="pl-PL" sz="1600" i="0" kern="1200" dirty="0" smtClean="0">
                  <a:solidFill>
                    <a:schemeClr val="tx1"/>
                  </a:solidFill>
                </a:rPr>
                <a:t>- Instalacji i jednostek wytwórczych ciepła przy wykorzystaniu energii słonecznej (kolektory słoneczne), biomasy, biogazu, geotermii, pomp ciepła wody ( w tym z ewentualnym podłączeniem do sieci dystrybucyjnej/przesyłowej,</a:t>
              </a:r>
            </a:p>
            <a:p>
              <a:pPr lvl="0" algn="l" defTabSz="711200">
                <a:lnSpc>
                  <a:spcPct val="90000"/>
                </a:lnSpc>
                <a:spcBef>
                  <a:spcPct val="0"/>
                </a:spcBef>
                <a:spcAft>
                  <a:spcPct val="35000"/>
                </a:spcAft>
              </a:pPr>
              <a:r>
                <a:rPr lang="pl-PL" sz="1600" i="0" kern="1200" dirty="0" smtClean="0">
                  <a:solidFill>
                    <a:schemeClr val="tx1"/>
                  </a:solidFill>
                </a:rPr>
                <a:t>- Instalacji do produkcji </a:t>
              </a:r>
              <a:r>
                <a:rPr lang="pl-PL" sz="1600" i="0" kern="1200" dirty="0" err="1" smtClean="0">
                  <a:solidFill>
                    <a:schemeClr val="tx1"/>
                  </a:solidFill>
                </a:rPr>
                <a:t>biokomponentów</a:t>
              </a:r>
              <a:r>
                <a:rPr lang="pl-PL" sz="1600" i="0" kern="1200" dirty="0" smtClean="0">
                  <a:solidFill>
                    <a:schemeClr val="tx1"/>
                  </a:solidFill>
                </a:rPr>
                <a:t> i </a:t>
              </a:r>
              <a:r>
                <a:rPr lang="pl-PL" sz="1600" i="0" kern="1200" dirty="0" err="1" smtClean="0">
                  <a:solidFill>
                    <a:schemeClr val="tx1"/>
                  </a:solidFill>
                </a:rPr>
                <a:t>biopaliw</a:t>
              </a:r>
              <a:r>
                <a:rPr lang="pl-PL" sz="1600" i="0" kern="1200" dirty="0" smtClean="0">
                  <a:solidFill>
                    <a:schemeClr val="tx1"/>
                  </a:solidFill>
                </a:rPr>
                <a:t> II i III generacji,</a:t>
              </a:r>
            </a:p>
            <a:p>
              <a:pPr lvl="0" algn="l" defTabSz="711200">
                <a:lnSpc>
                  <a:spcPct val="90000"/>
                </a:lnSpc>
                <a:spcBef>
                  <a:spcPct val="0"/>
                </a:spcBef>
                <a:spcAft>
                  <a:spcPct val="35000"/>
                </a:spcAft>
              </a:pPr>
              <a:r>
                <a:rPr lang="pl-PL" sz="1600" i="0" kern="1200" dirty="0" smtClean="0">
                  <a:solidFill>
                    <a:schemeClr val="tx1"/>
                  </a:solidFill>
                </a:rPr>
                <a:t>- Budowa lub przebudowa sieci skutkującej zwiększeniem przepustowości infrastruktury elektroenergetycznej oraz umożliwiających przyłączanie jednostek wytwarzania energii elektrycznej ze źródeł odnawialnych do Krajowego Systemu Elektroenergetycznego (projekty będą realizowane przez operatorów systemu dystrybucyjnego i dotyczyć będą sieci dystrybucyjnej średniego i niskiego napięcia poniżej 110 </a:t>
              </a:r>
              <a:r>
                <a:rPr lang="pl-PL" sz="1600" i="0" kern="1200" dirty="0" err="1" smtClean="0">
                  <a:solidFill>
                    <a:schemeClr val="tx1"/>
                  </a:solidFill>
                </a:rPr>
                <a:t>kW</a:t>
              </a:r>
              <a:r>
                <a:rPr lang="pl-PL" sz="1600" i="0" kern="1200" dirty="0" smtClean="0">
                  <a:solidFill>
                    <a:schemeClr val="tx1"/>
                  </a:solidFill>
                </a:rPr>
                <a:t>)</a:t>
              </a:r>
            </a:p>
            <a:p>
              <a:pPr lvl="0" algn="l" defTabSz="711200">
                <a:lnSpc>
                  <a:spcPct val="90000"/>
                </a:lnSpc>
                <a:spcBef>
                  <a:spcPct val="0"/>
                </a:spcBef>
                <a:spcAft>
                  <a:spcPct val="35000"/>
                </a:spcAft>
              </a:pPr>
              <a:r>
                <a:rPr lang="pl-PL" sz="1600" b="1" i="0" kern="1200" dirty="0" smtClean="0">
                  <a:solidFill>
                    <a:schemeClr val="tx1"/>
                  </a:solidFill>
                </a:rPr>
                <a:t>  </a:t>
              </a:r>
            </a:p>
            <a:p>
              <a:pPr lvl="0" algn="l" defTabSz="711200">
                <a:lnSpc>
                  <a:spcPct val="90000"/>
                </a:lnSpc>
                <a:spcBef>
                  <a:spcPct val="0"/>
                </a:spcBef>
                <a:spcAft>
                  <a:spcPct val="35000"/>
                </a:spcAft>
              </a:pPr>
              <a:r>
                <a:rPr lang="pl-PL" sz="1600" b="1" i="0" kern="1200" dirty="0" smtClean="0">
                  <a:solidFill>
                    <a:schemeClr val="tx1"/>
                  </a:solidFill>
                </a:rPr>
                <a:t> </a:t>
              </a:r>
            </a:p>
            <a:p>
              <a:pPr lvl="0" algn="l" defTabSz="711200">
                <a:lnSpc>
                  <a:spcPct val="90000"/>
                </a:lnSpc>
                <a:spcBef>
                  <a:spcPct val="0"/>
                </a:spcBef>
                <a:spcAft>
                  <a:spcPct val="35000"/>
                </a:spcAft>
              </a:pPr>
              <a:endParaRPr lang="pl-PL" sz="1600" b="1" i="0" kern="1200" dirty="0" smtClean="0">
                <a:solidFill>
                  <a:schemeClr val="tx1"/>
                </a:solidFill>
              </a:endParaRPr>
            </a:p>
            <a:p>
              <a:pPr lvl="0" algn="l" defTabSz="711200">
                <a:lnSpc>
                  <a:spcPct val="90000"/>
                </a:lnSpc>
                <a:spcBef>
                  <a:spcPct val="0"/>
                </a:spcBef>
                <a:spcAft>
                  <a:spcPct val="35000"/>
                </a:spcAft>
              </a:pPr>
              <a:endParaRPr lang="pl-PL" sz="1600" b="1" i="0" kern="1200" dirty="0" smtClean="0">
                <a:solidFill>
                  <a:schemeClr val="tx1"/>
                </a:solidFill>
              </a:endParaRPr>
            </a:p>
          </p:txBody>
        </p:sp>
      </p:grpSp>
      <p:pic>
        <p:nvPicPr>
          <p:cNvPr id="1027" name="Picture 3" descr="C:\Users\n.michniewicz\Desktop\pobrane.jpg"/>
          <p:cNvPicPr>
            <a:picLocks noChangeAspect="1" noChangeArrowheads="1"/>
          </p:cNvPicPr>
          <p:nvPr/>
        </p:nvPicPr>
        <p:blipFill>
          <a:blip r:embed="rId2" cstate="print"/>
          <a:srcRect/>
          <a:stretch>
            <a:fillRect/>
          </a:stretch>
        </p:blipFill>
        <p:spPr bwMode="auto">
          <a:xfrm>
            <a:off x="307571" y="2909455"/>
            <a:ext cx="2257886" cy="24938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3" descr="C:\Users\n.michniewicz\Desktop\pobrane.jpg"/>
          <p:cNvPicPr>
            <a:picLocks noChangeAspect="1" noChangeArrowheads="1"/>
          </p:cNvPicPr>
          <p:nvPr/>
        </p:nvPicPr>
        <p:blipFill>
          <a:blip r:embed="rId2" cstate="print"/>
          <a:srcRect/>
          <a:stretch>
            <a:fillRect/>
          </a:stretch>
        </p:blipFill>
        <p:spPr bwMode="auto">
          <a:xfrm>
            <a:off x="573576" y="964276"/>
            <a:ext cx="1280161" cy="856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980729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5" name="Text Box 4"/>
          <p:cNvSpPr txBox="1">
            <a:spLocks noChangeArrowheads="1"/>
          </p:cNvSpPr>
          <p:nvPr/>
        </p:nvSpPr>
        <p:spPr bwMode="auto">
          <a:xfrm>
            <a:off x="107505" y="1731962"/>
            <a:ext cx="8857108" cy="6485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u="sng" dirty="0">
                <a:latin typeface="Georgia" panose="02040502050405020303" pitchFamily="18" charset="0"/>
                <a:cs typeface="Arial" panose="020B0604020202020204" pitchFamily="34" charset="0"/>
              </a:rPr>
              <a:t>Ustawa</a:t>
            </a:r>
            <a:r>
              <a:rPr lang="pl-PL" altLang="pl-PL" dirty="0">
                <a:latin typeface="Georgia" panose="02040502050405020303" pitchFamily="18" charset="0"/>
                <a:cs typeface="Arial" panose="020B0604020202020204" pitchFamily="34" charset="0"/>
              </a:rPr>
              <a:t> o zmianie ustawy o zasadach prowadzenia polityki rozwoju oraz niektórych innych ustaw </a:t>
            </a:r>
            <a:r>
              <a:rPr lang="pl-PL" altLang="pl-PL" b="1" dirty="0">
                <a:latin typeface="Georgia" panose="02040502050405020303" pitchFamily="18" charset="0"/>
                <a:cs typeface="Arial" panose="020B0604020202020204" pitchFamily="34" charset="0"/>
              </a:rPr>
              <a:t>(tzw. ustawa „pomostowa”)</a:t>
            </a:r>
            <a:r>
              <a:rPr lang="pl-PL" altLang="pl-PL" dirty="0">
                <a:latin typeface="Georgia" panose="02040502050405020303" pitchFamily="18" charset="0"/>
                <a:cs typeface="Arial" panose="020B0604020202020204" pitchFamily="34" charset="0"/>
              </a:rPr>
              <a:t>  </a:t>
            </a:r>
            <a:r>
              <a:rPr lang="pl-PL" altLang="pl-PL" sz="1600" b="1" dirty="0">
                <a:solidFill>
                  <a:srgbClr val="0070C0"/>
                </a:solidFill>
                <a:latin typeface="Georgia" panose="02040502050405020303" pitchFamily="18" charset="0"/>
                <a:cs typeface="Arial" panose="020B0604020202020204" pitchFamily="34" charset="0"/>
              </a:rPr>
              <a:t>–  weszła w życie 8 kwietnia 2014 r.</a:t>
            </a:r>
          </a:p>
        </p:txBody>
      </p:sp>
      <p:sp>
        <p:nvSpPr>
          <p:cNvPr id="6" name="Text Box 5"/>
          <p:cNvSpPr txBox="1">
            <a:spLocks noChangeArrowheads="1"/>
          </p:cNvSpPr>
          <p:nvPr/>
        </p:nvSpPr>
        <p:spPr bwMode="auto">
          <a:xfrm>
            <a:off x="3132138" y="2605742"/>
            <a:ext cx="5472112" cy="11101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b="1" dirty="0">
                <a:solidFill>
                  <a:srgbClr val="3333CC"/>
                </a:solidFill>
                <a:latin typeface="Georgia" panose="02040502050405020303" pitchFamily="18" charset="0"/>
                <a:cs typeface="Arial" panose="020B0604020202020204" pitchFamily="34" charset="0"/>
              </a:rPr>
              <a:t>→</a:t>
            </a:r>
            <a:r>
              <a:rPr lang="pl-PL" altLang="pl-PL" sz="1600" b="1" dirty="0">
                <a:solidFill>
                  <a:srgbClr val="3333CC"/>
                </a:solidFill>
                <a:latin typeface="Georgia" panose="02040502050405020303" pitchFamily="18" charset="0"/>
                <a:cs typeface="Arial" panose="020B0604020202020204" pitchFamily="34" charset="0"/>
              </a:rPr>
              <a:t> </a:t>
            </a:r>
            <a:r>
              <a:rPr lang="pl-PL" altLang="pl-PL" sz="1600" dirty="0" smtClean="0">
                <a:solidFill>
                  <a:srgbClr val="3333CC"/>
                </a:solidFill>
                <a:latin typeface="Georgia" panose="02040502050405020303" pitchFamily="18" charset="0"/>
                <a:cs typeface="Arial" panose="020B0604020202020204" pitchFamily="34" charset="0"/>
              </a:rPr>
              <a:t>określa </a:t>
            </a:r>
            <a:r>
              <a:rPr lang="pl-PL" altLang="pl-PL" sz="1600" dirty="0">
                <a:solidFill>
                  <a:srgbClr val="3333CC"/>
                </a:solidFill>
                <a:latin typeface="Georgia" panose="02040502050405020303" pitchFamily="18" charset="0"/>
                <a:cs typeface="Arial" panose="020B0604020202020204" pitchFamily="34" charset="0"/>
              </a:rPr>
              <a:t>tryb przygotowania dokumentów niezbędnych do zaprogramowania </a:t>
            </a:r>
            <a:r>
              <a:rPr lang="pl-PL" altLang="pl-PL" sz="1600" dirty="0" smtClean="0">
                <a:solidFill>
                  <a:srgbClr val="3333CC"/>
                </a:solidFill>
                <a:latin typeface="Georgia" panose="02040502050405020303" pitchFamily="18" charset="0"/>
                <a:cs typeface="Arial" panose="020B0604020202020204" pitchFamily="34" charset="0"/>
              </a:rPr>
              <a:t>perspektywy </a:t>
            </a:r>
            <a:r>
              <a:rPr lang="pl-PL" altLang="pl-PL" sz="1600" dirty="0">
                <a:solidFill>
                  <a:srgbClr val="3333CC"/>
                </a:solidFill>
                <a:latin typeface="Georgia" panose="02040502050405020303" pitchFamily="18" charset="0"/>
                <a:cs typeface="Arial" panose="020B0604020202020204" pitchFamily="34" charset="0"/>
              </a:rPr>
              <a:t>finansowej (przede wszystkim: Umowa Partnerstwa oraz programy służące jej realizacji, Kontrakt Terytorialny)</a:t>
            </a:r>
          </a:p>
        </p:txBody>
      </p:sp>
      <p:sp>
        <p:nvSpPr>
          <p:cNvPr id="7" name="Text Box 6"/>
          <p:cNvSpPr txBox="1">
            <a:spLocks noChangeArrowheads="1"/>
          </p:cNvSpPr>
          <p:nvPr/>
        </p:nvSpPr>
        <p:spPr bwMode="auto">
          <a:xfrm>
            <a:off x="323850" y="4005263"/>
            <a:ext cx="8640763" cy="9175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u="sng" dirty="0">
                <a:latin typeface="Georgia" panose="02040502050405020303" pitchFamily="18" charset="0"/>
                <a:cs typeface="Arial" panose="020B0604020202020204" pitchFamily="34" charset="0"/>
              </a:rPr>
              <a:t>Ustawa</a:t>
            </a:r>
            <a:r>
              <a:rPr lang="pl-PL" altLang="pl-PL" dirty="0">
                <a:latin typeface="Georgia" panose="02040502050405020303" pitchFamily="18" charset="0"/>
                <a:cs typeface="Arial" panose="020B0604020202020204" pitchFamily="34" charset="0"/>
              </a:rPr>
              <a:t> o zasadach realizacji programów w zakresie polityki spójności finansowanych w perspektywie finansowej 2014-2020 </a:t>
            </a:r>
            <a:r>
              <a:rPr lang="pl-PL" altLang="pl-PL" b="1" dirty="0">
                <a:latin typeface="Georgia" panose="02040502050405020303" pitchFamily="18" charset="0"/>
                <a:cs typeface="Arial" panose="020B0604020202020204" pitchFamily="34" charset="0"/>
              </a:rPr>
              <a:t>(tzw. ustawa „wdrożeniowa”)</a:t>
            </a:r>
            <a:r>
              <a:rPr lang="pl-PL" altLang="pl-PL" dirty="0">
                <a:solidFill>
                  <a:srgbClr val="FF0000"/>
                </a:solidFill>
                <a:latin typeface="Georgia" panose="02040502050405020303" pitchFamily="18" charset="0"/>
                <a:cs typeface="Arial" panose="020B0604020202020204" pitchFamily="34" charset="0"/>
              </a:rPr>
              <a:t>  </a:t>
            </a:r>
            <a:r>
              <a:rPr lang="pl-PL" altLang="pl-PL" sz="1600" b="1" dirty="0">
                <a:solidFill>
                  <a:srgbClr val="0070C0"/>
                </a:solidFill>
                <a:latin typeface="Georgia" panose="02040502050405020303" pitchFamily="18" charset="0"/>
                <a:cs typeface="Arial" panose="020B0604020202020204" pitchFamily="34" charset="0"/>
              </a:rPr>
              <a:t>–  weszła w życie 13 września</a:t>
            </a:r>
            <a:r>
              <a:rPr lang="pl-PL" altLang="pl-PL" sz="1600" b="1" dirty="0">
                <a:solidFill>
                  <a:srgbClr val="0070C0"/>
                </a:solidFill>
                <a:latin typeface="Georgia" panose="02040502050405020303" pitchFamily="18" charset="0"/>
              </a:rPr>
              <a:t> 2014 r.</a:t>
            </a:r>
          </a:p>
        </p:txBody>
      </p:sp>
      <p:sp>
        <p:nvSpPr>
          <p:cNvPr id="8" name="Text Box 7"/>
          <p:cNvSpPr txBox="1">
            <a:spLocks noChangeArrowheads="1"/>
          </p:cNvSpPr>
          <p:nvPr/>
        </p:nvSpPr>
        <p:spPr bwMode="auto">
          <a:xfrm>
            <a:off x="3134298" y="5129026"/>
            <a:ext cx="554355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dirty="0">
                <a:solidFill>
                  <a:srgbClr val="3333CC"/>
                </a:solidFill>
                <a:latin typeface="Georgia" panose="02040502050405020303" pitchFamily="18" charset="0"/>
                <a:cs typeface="Arial" panose="020B0604020202020204" pitchFamily="34" charset="0"/>
              </a:rPr>
              <a:t>→</a:t>
            </a:r>
            <a:r>
              <a:rPr lang="pl-PL" altLang="pl-PL" sz="1600" b="1" dirty="0">
                <a:solidFill>
                  <a:srgbClr val="3333CC"/>
                </a:solidFill>
                <a:latin typeface="Georgia" panose="02040502050405020303" pitchFamily="18" charset="0"/>
                <a:cs typeface="Arial" panose="020B0604020202020204" pitchFamily="34" charset="0"/>
              </a:rPr>
              <a:t>  </a:t>
            </a:r>
            <a:r>
              <a:rPr lang="pl-PL" altLang="pl-PL" sz="1600" dirty="0">
                <a:solidFill>
                  <a:srgbClr val="3333CC"/>
                </a:solidFill>
                <a:latin typeface="Georgia" panose="02040502050405020303" pitchFamily="18" charset="0"/>
                <a:cs typeface="Arial" panose="020B0604020202020204" pitchFamily="34" charset="0"/>
              </a:rPr>
              <a:t>uzupełnia i uszczegółowia Rozporządzenia UE</a:t>
            </a:r>
          </a:p>
        </p:txBody>
      </p:sp>
      <p:sp>
        <p:nvSpPr>
          <p:cNvPr id="9" name="Prostokąt 8"/>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10" name="pole tekstowe 31"/>
          <p:cNvSpPr txBox="1">
            <a:spLocks noChangeArrowheads="1"/>
          </p:cNvSpPr>
          <p:nvPr/>
        </p:nvSpPr>
        <p:spPr bwMode="auto">
          <a:xfrm>
            <a:off x="395536" y="1009403"/>
            <a:ext cx="8137525" cy="477054"/>
          </a:xfrm>
          <a:prstGeom prst="rect">
            <a:avLst/>
          </a:prstGeom>
          <a:noFill/>
          <a:ln w="9525">
            <a:noFill/>
            <a:miter lim="800000"/>
            <a:headEnd/>
            <a:tailEnd/>
          </a:ln>
        </p:spPr>
        <p:txBody>
          <a:bodyPr wrap="square">
            <a:spAutoFit/>
          </a:bodyPr>
          <a:lstStyle/>
          <a:p>
            <a:pPr algn="ctr"/>
            <a:r>
              <a:rPr lang="pl-PL" sz="2500" i="1" dirty="0" smtClean="0">
                <a:solidFill>
                  <a:srgbClr val="0070C0"/>
                </a:solidFill>
                <a:effectLst>
                  <a:outerShdw blurRad="38100" dist="38100" dir="2700000" algn="tl">
                    <a:srgbClr val="000000">
                      <a:alpha val="43137"/>
                    </a:srgbClr>
                  </a:outerShdw>
                </a:effectLst>
                <a:latin typeface="Georgia" panose="02040502050405020303" pitchFamily="18" charset="0"/>
              </a:rPr>
              <a:t>Ramy Prawne na poziomie Krajowym</a:t>
            </a:r>
            <a:endParaRPr lang="pl-PL" sz="2500" i="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 xmlns:p14="http://schemas.microsoft.com/office/powerpoint/2010/main" val="33198835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bwMode="auto">
          <a:xfrm>
            <a:off x="0" y="1108071"/>
            <a:ext cx="9144000" cy="5518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Kierunkowe kryteria: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będą brane pod uwagę między innymi aspekty lokalizacji inwestycji względem obszarów Natura 2000 (w szczególności obszarów specjalnej ochrony ptaków) oraz szlaków migracyjnych zwierząt,</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Kluczowe w ramach oceny projektów dotyczących wytwarzania energii z OZE będzie kryterium efektywności kosztowej oraz osiągniętych rezultatów wpisujących się w cele priorytetu inwestycyjnego,</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Jednym z czynników branych pod uwagę przy wyborze inwestycji do wsparcia będzie koncepcja opłacalności, czyli najlepszego stosunku wielkości środków unijnych przeznaczonych na uzyskanie np. 1MWh energii lub 1MW mocy zainstalowanej wynikających z budowy danej instalacji.</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Preferowane będą: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tworzące ,,zielone’’ miejsca pracy,</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ukierunkowane na wspieranie obszarów gospodarczych o największym potencjale rozwoju/inteligentnych specjalizacji regionu,</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projekty realizowane w partnerstwie będące efektem trwałej współpracy oraz akceptacji społecznej za pośrednictwem organizacji pozarządowych, Lokalnej Grupy Działania (LGD). </a:t>
            </a:r>
          </a:p>
          <a:p>
            <a:pPr marL="0" marR="0" lvl="0" indent="0" algn="ctr" defTabSz="914400" rtl="0" eaLnBrk="0" fontAlgn="base" latinLnBrk="0" hangingPunct="0">
              <a:lnSpc>
                <a:spcPct val="90000"/>
              </a:lnSpc>
              <a:spcBef>
                <a:spcPts val="1000"/>
              </a:spcBef>
              <a:spcAft>
                <a:spcPct val="0"/>
              </a:spcAft>
              <a:buClrTx/>
              <a:buSzTx/>
              <a:buFont typeface="Wingdings" panose="05000000000000000000" pitchFamily="2" charset="2"/>
              <a:buChar char="q"/>
              <a:tabLst/>
              <a:defRPr/>
            </a:pPr>
            <a:endParaRPr kumimoji="0" lang="pl-PL" sz="8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n-ea"/>
                <a:cs typeface="+mn-cs"/>
              </a:rPr>
              <a:t>Planowane jest stosowanie następującego trybu wyboru projektów: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konkursowy </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842420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1"/>
          <p:cNvSpPr txBox="1">
            <a:spLocks/>
          </p:cNvSpPr>
          <p:nvPr/>
        </p:nvSpPr>
        <p:spPr bwMode="auto">
          <a:xfrm>
            <a:off x="0" y="1161143"/>
            <a:ext cx="9144000" cy="5120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beneficjentów: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JST, ich związki i stowarzyszenia;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jednostki organizacyjne JST posiadające osobowość prawną;</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jednostki sektora finansów publicznych posiadające osobowość prawną;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administracja rządowa;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n-ea"/>
                <a:cs typeface="+mn-cs"/>
              </a:rPr>
              <a:t>przedsiębiorstwa; </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uczelnie/ szkoły wyższe;</a:t>
            </a: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instytucje kultury;</a:t>
            </a: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itchFamily="34" charset="0"/>
              <a:buNone/>
              <a:tabLst/>
              <a:defRPr/>
            </a:pPr>
            <a:r>
              <a:rPr kumimoji="0" lang="pl-PL" sz="2400" b="1" i="0" u="none" strike="noStrike" kern="1200" cap="none" spc="0" normalizeH="0" baseline="0" noProof="0" dirty="0" smtClean="0">
                <a:ln>
                  <a:noFill/>
                </a:ln>
                <a:solidFill>
                  <a:schemeClr val="tx1"/>
                </a:solidFill>
                <a:effectLst/>
                <a:uLnTx/>
                <a:uFillTx/>
                <a:latin typeface="Georgia" pitchFamily="18" charset="0"/>
                <a:ea typeface="+mn-ea"/>
                <a:cs typeface="+mn-cs"/>
              </a:rPr>
              <a:t>Zestawienie głównych grup docelowych: </a:t>
            </a:r>
            <a:endParaRPr kumimoji="0" lang="pl-PL" sz="2400" b="0" i="0" u="none" strike="noStrike" kern="1200" cap="none" spc="0" normalizeH="0" baseline="0" noProof="0" dirty="0" smtClean="0">
              <a:ln>
                <a:noFill/>
              </a:ln>
              <a:solidFill>
                <a:schemeClr val="tx1"/>
              </a:solidFill>
              <a:effectLst/>
              <a:uLnTx/>
              <a:uFillTx/>
              <a:latin typeface="Georgia" pitchFamily="18" charset="0"/>
              <a:ea typeface="+mn-ea"/>
              <a:cs typeface="+mn-cs"/>
            </a:endParaRPr>
          </a:p>
          <a:p>
            <a:pPr marL="0" marR="0" lvl="0" indent="0" algn="ctr" defTabSz="914400" rtl="0" eaLnBrk="0" fontAlgn="base" latinLnBrk="0" hangingPunct="0">
              <a:lnSpc>
                <a:spcPct val="90000"/>
              </a:lnSpc>
              <a:spcBef>
                <a:spcPts val="1000"/>
              </a:spcBef>
              <a:spcAft>
                <a:spcPct val="0"/>
              </a:spcAft>
              <a:buClr>
                <a:schemeClr val="accent4">
                  <a:lumMod val="50000"/>
                </a:schemeClr>
              </a:buClr>
              <a:buSzTx/>
              <a:buFont typeface="Wingdings" panose="05000000000000000000" pitchFamily="2" charset="2"/>
              <a:buChar char="Ø"/>
              <a:tabLst/>
              <a:defRPr/>
            </a:pP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Główną grupę docelową interwencji stanowią użytkownicy indywidualni, przedsiębiorcy oraz sektor publiczny zainteresowany wsparciem zwiększenia udziału OZE w produkcji energii oraz rozwojem energetyki </a:t>
            </a:r>
            <a:r>
              <a:rPr kumimoji="0" lang="pl-PL" sz="1600" b="0" i="0" u="none" strike="noStrike" kern="1200" cap="none" spc="0" normalizeH="0" baseline="0" noProof="0" dirty="0" err="1" smtClean="0">
                <a:ln>
                  <a:noFill/>
                </a:ln>
                <a:solidFill>
                  <a:schemeClr val="tx1"/>
                </a:solidFill>
                <a:effectLst/>
                <a:uLnTx/>
                <a:uFillTx/>
                <a:latin typeface="Georgia" pitchFamily="18" charset="0"/>
                <a:ea typeface="+mn-ea"/>
                <a:cs typeface="+mn-cs"/>
              </a:rPr>
              <a:t>prosumenckiej</a:t>
            </a:r>
            <a:r>
              <a:rPr kumimoji="0" lang="pl-PL" sz="1600" b="0" i="0" u="none" strike="noStrike" kern="1200" cap="none" spc="0" normalizeH="0" baseline="0" noProof="0" dirty="0" smtClean="0">
                <a:ln>
                  <a:noFill/>
                </a:ln>
                <a:solidFill>
                  <a:schemeClr val="tx1"/>
                </a:solidFill>
                <a:effectLst/>
                <a:uLnTx/>
                <a:uFillTx/>
                <a:latin typeface="Georgia" pitchFamily="18" charset="0"/>
                <a:ea typeface="+mn-ea"/>
                <a:cs typeface="+mn-cs"/>
              </a:rPr>
              <a:t>. 	</a:t>
            </a:r>
            <a:endParaRPr kumimoji="0" lang="pl-PL" sz="1600" b="0" i="0" u="none" strike="noStrike" kern="1200" cap="none" spc="0" normalizeH="0" baseline="0" noProof="0" dirty="0">
              <a:ln>
                <a:noFill/>
              </a:ln>
              <a:solidFill>
                <a:schemeClr val="tx1"/>
              </a:solidFill>
              <a:effectLst/>
              <a:uLnTx/>
              <a:uFillTx/>
              <a:latin typeface="Georgia" pitchFamily="18" charset="0"/>
              <a:ea typeface="+mn-ea"/>
              <a:cs typeface="+mn-cs"/>
            </a:endParaRPr>
          </a:p>
        </p:txBody>
      </p:sp>
    </p:spTree>
    <p:extLst>
      <p:ext uri="{BB962C8B-B14F-4D97-AF65-F5344CB8AC3E}">
        <p14:creationId xmlns="" xmlns:p14="http://schemas.microsoft.com/office/powerpoint/2010/main" val="4237255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91887" y="1418067"/>
            <a:ext cx="6560457" cy="1200329"/>
          </a:xfrm>
          <a:prstGeom prst="rect">
            <a:avLst/>
          </a:prstGeom>
        </p:spPr>
        <p:txBody>
          <a:bodyPr wrap="square">
            <a:spAutoFit/>
          </a:bodyPr>
          <a:lstStyle/>
          <a:p>
            <a:r>
              <a:rPr lang="pl-PL" sz="3600" b="1" dirty="0"/>
              <a:t>Oś Priorytetowa </a:t>
            </a:r>
            <a:r>
              <a:rPr lang="pl-PL" sz="3600" b="1" dirty="0" smtClean="0"/>
              <a:t>X</a:t>
            </a:r>
            <a:endParaRPr lang="pl-PL" sz="3600" b="1" dirty="0"/>
          </a:p>
          <a:p>
            <a:r>
              <a:rPr lang="pl-PL" sz="3600" dirty="0" smtClean="0"/>
              <a:t>Edukacja dla rozwoju regionu</a:t>
            </a:r>
            <a:endParaRPr lang="pl-PL" sz="3600" dirty="0"/>
          </a:p>
        </p:txBody>
      </p:sp>
      <p:pic>
        <p:nvPicPr>
          <p:cNvPr id="4" name="Obraz 3" descr="eduk.dzie.jpg"/>
          <p:cNvPicPr>
            <a:picLocks noChangeAspect="1"/>
          </p:cNvPicPr>
          <p:nvPr/>
        </p:nvPicPr>
        <p:blipFill>
          <a:blip r:embed="rId2" cstate="print"/>
          <a:stretch>
            <a:fillRect/>
          </a:stretch>
        </p:blipFill>
        <p:spPr>
          <a:xfrm>
            <a:off x="6555179" y="1021278"/>
            <a:ext cx="2417330" cy="1954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Obraz 6" descr="eduk.młodz.jpg"/>
          <p:cNvPicPr>
            <a:picLocks noChangeAspect="1"/>
          </p:cNvPicPr>
          <p:nvPr/>
        </p:nvPicPr>
        <p:blipFill>
          <a:blip r:embed="rId3" cstate="print"/>
          <a:stretch>
            <a:fillRect/>
          </a:stretch>
        </p:blipFill>
        <p:spPr>
          <a:xfrm>
            <a:off x="3345676" y="3260766"/>
            <a:ext cx="3901440" cy="1738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Obraz 7" descr="eduk.doro.jpg"/>
          <p:cNvPicPr>
            <a:picLocks noChangeAspect="1"/>
          </p:cNvPicPr>
          <p:nvPr/>
        </p:nvPicPr>
        <p:blipFill>
          <a:blip r:embed="rId4" cstate="print"/>
          <a:stretch>
            <a:fillRect/>
          </a:stretch>
        </p:blipFill>
        <p:spPr>
          <a:xfrm>
            <a:off x="249382" y="4370120"/>
            <a:ext cx="2660073" cy="20900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2273165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0" y="1056904"/>
            <a:ext cx="7886700" cy="744861"/>
          </a:xfrm>
          <a:prstGeom prst="rect">
            <a:avLst/>
          </a:prstGeom>
        </p:spPr>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a:t>
            </a:r>
            <a:r>
              <a:rPr lang="pl-PL" sz="1600" b="1" dirty="0" smtClean="0">
                <a:latin typeface="Georgia" pitchFamily="18" charset="0"/>
                <a:ea typeface="+mj-ea"/>
                <a:cs typeface="+mj-cs"/>
              </a:rPr>
              <a:t>X</a:t>
            </a: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lang="pl-PL" sz="1600" b="1" dirty="0" smtClean="0">
                <a:latin typeface="Georgia" pitchFamily="18" charset="0"/>
                <a:ea typeface="+mj-ea"/>
                <a:cs typeface="+mj-cs"/>
              </a:rPr>
              <a:t>Edukacja dla rozwoju regionu</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7" name="Symbol zastępczy zawartości 2"/>
          <p:cNvSpPr txBox="1">
            <a:spLocks/>
          </p:cNvSpPr>
          <p:nvPr/>
        </p:nvSpPr>
        <p:spPr>
          <a:xfrm>
            <a:off x="543206" y="1805049"/>
            <a:ext cx="7832379" cy="4342254"/>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indent="-228600">
              <a:lnSpc>
                <a:spcPct val="90000"/>
              </a:lnSpc>
              <a:spcBef>
                <a:spcPts val="1000"/>
              </a:spcBef>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DZIAŁANIE 10.1 </a:t>
            </a:r>
            <a:r>
              <a:rPr lang="pl-PL" sz="2400" dirty="0" smtClean="0"/>
              <a:t>Kształcenie i rozwój dzieci</a:t>
            </a:r>
            <a:br>
              <a:rPr lang="pl-PL" sz="2400" dirty="0" smtClean="0"/>
            </a:br>
            <a:r>
              <a:rPr lang="pl-PL" sz="2400" dirty="0" smtClean="0"/>
              <a:t>                        i młodzieży 	</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2200" b="1" i="0" u="none" strike="noStrike" kern="1200" cap="none" spc="0" normalizeH="0" baseline="0" noProof="0" dirty="0" smtClean="0">
              <a:ln>
                <a:noFill/>
              </a:ln>
              <a:solidFill>
                <a:schemeClr val="dk1"/>
              </a:solidFill>
              <a:effectLst/>
              <a:uLnTx/>
              <a:uFillTx/>
              <a:latin typeface="+mn-lt"/>
              <a:ea typeface="+mn-ea"/>
              <a:cs typeface="+mn-cs"/>
            </a:endParaRPr>
          </a:p>
          <a:p>
            <a:pPr algn="ctr"/>
            <a:r>
              <a:rPr lang="pl-PL" dirty="0" smtClean="0"/>
              <a:t>Celem w działaniu jest przygotowanie uczniów do przyszłego zatrudnienia oraz funkcjonowania w społeczeństwie przez nabycie i rozwój kompetencji i postaw potrzebnych na rynku pracy; indywidualnemu podejściu do pracy z uczniem i wsparciu przez nauczanie eksperymentalne. Realizacja celu we wskazanym zakresie doprowadzi do pozyskania przez uczniów umiejętności/kompetencji (na wszystkich etapach edukacji - podstawowej, gimnazjalnej i </a:t>
            </a:r>
            <a:r>
              <a:rPr lang="pl-PL" dirty="0" err="1" smtClean="0"/>
              <a:t>ponadgimnazjalnej</a:t>
            </a:r>
            <a:r>
              <a:rPr lang="pl-PL" dirty="0" smtClean="0"/>
              <a:t>) przydatnych w życiu zawodowym. Ponadto, oprócz wsparcia adresowanego do uczniów zaplanowano również wsparcie nauczycieli. Natomiast drugi cel szczegółowy w Działaniu 10.1 służy zwiększeniu upowszechnienia edukacji przedszkolnej i wzrostowi jej jakości. 	</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Obraz 3" descr="eduk.dzie.jpg"/>
          <p:cNvPicPr>
            <a:picLocks noChangeAspect="1"/>
          </p:cNvPicPr>
          <p:nvPr/>
        </p:nvPicPr>
        <p:blipFill>
          <a:blip r:embed="rId2" cstate="print"/>
          <a:stretch>
            <a:fillRect/>
          </a:stretch>
        </p:blipFill>
        <p:spPr>
          <a:xfrm>
            <a:off x="6340261" y="1014154"/>
            <a:ext cx="2713633" cy="2194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8422308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0" y="1056904"/>
            <a:ext cx="7886700" cy="744861"/>
          </a:xfrm>
          <a:prstGeom prst="rect">
            <a:avLst/>
          </a:prstGeom>
        </p:spPr>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a:t>
            </a:r>
            <a:r>
              <a:rPr lang="pl-PL" sz="1600" b="1" dirty="0" smtClean="0">
                <a:latin typeface="Georgia" pitchFamily="18" charset="0"/>
                <a:ea typeface="+mj-ea"/>
                <a:cs typeface="+mj-cs"/>
              </a:rPr>
              <a:t>X</a:t>
            </a: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lang="pl-PL" sz="1600" b="1" dirty="0" smtClean="0">
                <a:latin typeface="Georgia" pitchFamily="18" charset="0"/>
                <a:ea typeface="+mj-ea"/>
                <a:cs typeface="+mj-cs"/>
              </a:rPr>
              <a:t>Edukacja dla rozwoju regionu</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7" name="Symbol zastępczy zawartości 2"/>
          <p:cNvSpPr txBox="1">
            <a:spLocks/>
          </p:cNvSpPr>
          <p:nvPr/>
        </p:nvSpPr>
        <p:spPr>
          <a:xfrm>
            <a:off x="543206" y="1805049"/>
            <a:ext cx="7832379" cy="4342254"/>
          </a:xfrm>
          <a:prstGeom prst="rect">
            <a:avLst/>
          </a:prstGeom>
        </p:spPr>
        <p:style>
          <a:lnRef idx="1">
            <a:schemeClr val="accent4"/>
          </a:lnRef>
          <a:fillRef idx="2">
            <a:schemeClr val="accent4"/>
          </a:fillRef>
          <a:effectRef idx="1">
            <a:schemeClr val="accent4"/>
          </a:effectRef>
          <a:fontRef idx="minor">
            <a:schemeClr val="dk1"/>
          </a:fontRef>
        </p:style>
        <p:txBody>
          <a:bodyPr>
            <a:normAutofit/>
          </a:bodyPr>
          <a:lstStyle/>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indent="-228600">
              <a:lnSpc>
                <a:spcPct val="90000"/>
              </a:lnSpc>
              <a:spcBef>
                <a:spcPts val="1000"/>
              </a:spcBef>
              <a:defRPr/>
            </a:pPr>
            <a:r>
              <a:rPr kumimoji="0" lang="pl-PL" sz="2200" b="1" i="0" u="none" strike="noStrike" kern="1200" cap="none" spc="0" normalizeH="0" baseline="0" noProof="0" dirty="0" smtClean="0">
                <a:ln>
                  <a:noFill/>
                </a:ln>
                <a:solidFill>
                  <a:schemeClr val="dk1"/>
                </a:solidFill>
                <a:effectLst/>
                <a:uLnTx/>
                <a:uFillTx/>
                <a:latin typeface="+mn-lt"/>
                <a:ea typeface="+mn-ea"/>
                <a:cs typeface="+mn-cs"/>
              </a:rPr>
              <a:t>DZIAŁANIE 10.2 </a:t>
            </a:r>
            <a:r>
              <a:rPr lang="pl-PL" sz="2400" dirty="0" smtClean="0"/>
              <a:t>Upowszechnianie kompetencji</a:t>
            </a:r>
          </a:p>
          <a:p>
            <a:pPr marL="228600" indent="-228600">
              <a:lnSpc>
                <a:spcPct val="90000"/>
              </a:lnSpc>
              <a:spcBef>
                <a:spcPts val="1000"/>
              </a:spcBef>
              <a:defRPr/>
            </a:pPr>
            <a:r>
              <a:rPr lang="pl-PL" sz="2400" dirty="0" smtClean="0"/>
              <a:t> kluczowych wśród osób dorosłych 	</a:t>
            </a:r>
          </a:p>
          <a:p>
            <a:pPr marL="228600" indent="-228600" algn="ctr">
              <a:lnSpc>
                <a:spcPct val="90000"/>
              </a:lnSpc>
              <a:spcBef>
                <a:spcPts val="1000"/>
              </a:spcBef>
              <a:defRPr/>
            </a:pPr>
            <a:endParaRPr lang="pl-PL" sz="2400" dirty="0" smtClean="0"/>
          </a:p>
          <a:p>
            <a:pPr algn="ctr"/>
            <a:r>
              <a:rPr lang="pl-PL" dirty="0" smtClean="0"/>
              <a:t>Planuje się, że dzięki interwencji wzrośnie liczba osób dorosłych, w szczególności </a:t>
            </a:r>
            <a:br>
              <a:rPr lang="pl-PL" dirty="0" smtClean="0"/>
            </a:br>
            <a:r>
              <a:rPr lang="pl-PL" dirty="0" smtClean="0"/>
              <a:t>z grup najbardziej potrzebujących, które poprzez uczestnictwo w szkoleniach podniosą swoje kwalifikacje/kompetencje w obszarze ICT i języków obcych. </a:t>
            </a:r>
          </a:p>
          <a:p>
            <a:pPr algn="ctr"/>
            <a:r>
              <a:rPr lang="pl-PL" dirty="0" smtClean="0"/>
              <a:t>W rezultacie zwiększenia przedmiotowych kwalifikacji i/lub umiejętności/kompetencji wzrosną także szanse uczestników kursów/szkoleń na rynku pracy. Wsparcie osób dorosłych w nabywaniu wskazanych kompetencji kształtować będzie również nawyk uczestnictwa w uczeniu się przez całe życie, </a:t>
            </a:r>
            <a:br>
              <a:rPr lang="pl-PL" dirty="0" smtClean="0"/>
            </a:br>
            <a:r>
              <a:rPr lang="pl-PL" dirty="0" smtClean="0"/>
              <a:t>a także przeciwdziała poczuciu marginalizacji wynikających z braku kompetencji, czy umiejętności. 	</a:t>
            </a:r>
          </a:p>
          <a:p>
            <a:pPr marL="228600" marR="0" lvl="0" indent="-228600" algn="ctr" defTabSz="914400" rtl="0" eaLnBrk="0" fontAlgn="base" latinLnBrk="0" hangingPunct="0">
              <a:lnSpc>
                <a:spcPct val="90000"/>
              </a:lnSpc>
              <a:spcBef>
                <a:spcPts val="1000"/>
              </a:spcBef>
              <a:spcAft>
                <a:spcPct val="0"/>
              </a:spcAft>
              <a:buClrTx/>
              <a:buSzTx/>
              <a:buFont typeface="Arial" pitchFamily="34" charset="0"/>
              <a:buChar char="•"/>
              <a:tabLst/>
              <a:defRPr/>
            </a:pPr>
            <a:endParaRPr kumimoji="0" lang="pl-PL"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Obraz 3" descr="eduk.doro.jpg"/>
          <p:cNvPicPr>
            <a:picLocks noChangeAspect="1"/>
          </p:cNvPicPr>
          <p:nvPr/>
        </p:nvPicPr>
        <p:blipFill>
          <a:blip r:embed="rId2" cstate="print"/>
          <a:stretch>
            <a:fillRect/>
          </a:stretch>
        </p:blipFill>
        <p:spPr>
          <a:xfrm>
            <a:off x="6384175" y="1122218"/>
            <a:ext cx="2709192" cy="2220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842230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0" y="1056904"/>
            <a:ext cx="7886700" cy="744861"/>
          </a:xfrm>
          <a:prstGeom prst="rect">
            <a:avLst/>
          </a:prstGeom>
        </p:spPr>
        <p:txBody>
          <a:bodyPr>
            <a:norm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Oś Priorytetowa </a:t>
            </a:r>
            <a:r>
              <a:rPr lang="pl-PL" sz="1600" b="1" dirty="0" smtClean="0">
                <a:latin typeface="Georgia" pitchFamily="18" charset="0"/>
                <a:ea typeface="+mj-ea"/>
                <a:cs typeface="+mj-cs"/>
              </a:rPr>
              <a:t>X</a:t>
            </a:r>
            <a: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t/>
            </a:r>
            <a:br>
              <a:rPr kumimoji="0" lang="pl-PL" sz="1600" b="1" i="0" u="none" strike="noStrike" kern="1200" cap="none" spc="0" normalizeH="0" baseline="0" noProof="0" dirty="0" smtClean="0">
                <a:ln>
                  <a:noFill/>
                </a:ln>
                <a:solidFill>
                  <a:schemeClr val="tx1"/>
                </a:solidFill>
                <a:effectLst/>
                <a:uLnTx/>
                <a:uFillTx/>
                <a:latin typeface="Georgia" pitchFamily="18" charset="0"/>
                <a:ea typeface="+mj-ea"/>
                <a:cs typeface="+mj-cs"/>
              </a:rPr>
            </a:br>
            <a:r>
              <a:rPr lang="pl-PL" sz="1600" b="1" dirty="0" smtClean="0">
                <a:latin typeface="Georgia" pitchFamily="18" charset="0"/>
                <a:ea typeface="+mj-ea"/>
                <a:cs typeface="+mj-cs"/>
              </a:rPr>
              <a:t>Edukacja dla rozwoju regionu</a:t>
            </a:r>
            <a:endParaRPr kumimoji="0" lang="pl-PL" sz="16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7" name="Symbol zastępczy zawartości 2"/>
          <p:cNvSpPr txBox="1">
            <a:spLocks/>
          </p:cNvSpPr>
          <p:nvPr/>
        </p:nvSpPr>
        <p:spPr>
          <a:xfrm>
            <a:off x="543206" y="1805048"/>
            <a:ext cx="7832379" cy="4279867"/>
          </a:xfrm>
          <a:prstGeom prst="rect">
            <a:avLst/>
          </a:prstGeo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228600" marR="0" lvl="0" indent="-228600" algn="ctr" defTabSz="914400" rtl="0" eaLnBrk="0" fontAlgn="base" latinLnBrk="0" hangingPunct="0">
              <a:lnSpc>
                <a:spcPct val="90000"/>
              </a:lnSpc>
              <a:spcBef>
                <a:spcPts val="1000"/>
              </a:spcBef>
              <a:spcAft>
                <a:spcPct val="0"/>
              </a:spcAft>
              <a:buClrTx/>
              <a:buSzTx/>
              <a:buFont typeface="Arial" pitchFamily="34" charset="0"/>
              <a:buNone/>
              <a:tabLst/>
              <a:defRPr/>
            </a:pPr>
            <a:endParaRPr kumimoji="0" lang="pl-PL" sz="1600" b="1" i="0" u="none" strike="noStrike" kern="1200" cap="none" spc="0" normalizeH="0" baseline="0" noProof="0" dirty="0" smtClean="0">
              <a:ln>
                <a:noFill/>
              </a:ln>
              <a:solidFill>
                <a:schemeClr val="dk1"/>
              </a:solidFill>
              <a:effectLst/>
              <a:uLnTx/>
              <a:uFillTx/>
              <a:latin typeface="+mn-lt"/>
              <a:ea typeface="+mn-ea"/>
              <a:cs typeface="+mn-cs"/>
            </a:endParaRPr>
          </a:p>
          <a:p>
            <a:pPr marL="228600" indent="-228600">
              <a:lnSpc>
                <a:spcPct val="90000"/>
              </a:lnSpc>
              <a:spcBef>
                <a:spcPts val="1000"/>
              </a:spcBef>
              <a:defRPr/>
            </a:pPr>
            <a:r>
              <a:rPr kumimoji="0" lang="pl-PL" sz="2400" b="1" i="0" u="none" strike="noStrike" kern="1200" cap="none" spc="0" normalizeH="0" baseline="0" noProof="0" dirty="0" smtClean="0">
                <a:ln>
                  <a:noFill/>
                </a:ln>
                <a:solidFill>
                  <a:schemeClr val="dk1"/>
                </a:solidFill>
                <a:effectLst/>
                <a:uLnTx/>
                <a:uFillTx/>
                <a:latin typeface="+mn-lt"/>
                <a:ea typeface="+mn-ea"/>
                <a:cs typeface="+mn-cs"/>
              </a:rPr>
              <a:t>DZIAŁANIE 10.3 </a:t>
            </a:r>
            <a:r>
              <a:rPr lang="pl-PL" sz="2600" dirty="0" smtClean="0"/>
              <a:t>Doskonalenie zawodowe </a:t>
            </a:r>
            <a:r>
              <a:rPr lang="pl-PL" sz="2400" dirty="0" smtClean="0"/>
              <a:t>	</a:t>
            </a:r>
          </a:p>
          <a:p>
            <a:pPr marL="228600" indent="-228600" algn="ctr">
              <a:lnSpc>
                <a:spcPct val="90000"/>
              </a:lnSpc>
              <a:spcBef>
                <a:spcPts val="1000"/>
              </a:spcBef>
              <a:defRPr/>
            </a:pPr>
            <a:endParaRPr lang="pl-PL" sz="2400" dirty="0" smtClean="0"/>
          </a:p>
          <a:p>
            <a:pPr algn="ctr"/>
            <a:r>
              <a:rPr lang="pl-PL" sz="1700" dirty="0" smtClean="0"/>
              <a:t>W ramach Działania 10.3 realizowane będą dwa cele szczegółowe. Pierwszym jest wzrost efektywności i skuteczności kształcenia zawodowego, tak aby odpowiadało na potrzeby przeobrażającego się rynku pracy i wyzwania gospodarki opartej na wiedzy. Oczekuje się, że dzięki realizowanym interwencjom na rynek pracy wejdą absolwenci szkół zawodowych z kompetencjami dostosowanymi do potrzeb rynku pracy, z doświadczeniem zdobytym dzięki współpracy szkół z otoczeniem społeczno-gospodarczym (w tym m.in. stażom/praktykom przeprowadzonym u pracodawców). Natomiast głównym celem działań w zakresie kształcenia i szkolenia zawodowego osób dorosłych jest wzmocnienie pozycji zawodowej tych osób. W szczególności przez uczestnictwo w kształceniu/szkoleniu w formach szkolnych i pozaszkolnych zdobędą/ podwyższą swoje wykształcenie/ kompetencje/ kwalifikacje. Ponadto, oczekuje się, że zróżnicowana oferta edukacyjna adresowana do osób dorosłych będzie lepiej dopasowana do oczekiwań pracodawców i rynku pracy. 	</a:t>
            </a:r>
          </a:p>
          <a:p>
            <a:pPr algn="ctr"/>
            <a:r>
              <a:rPr lang="pl-PL" sz="1900" dirty="0" smtClean="0"/>
              <a:t>	</a:t>
            </a:r>
          </a:p>
          <a:p>
            <a:pPr marL="228600" marR="0" lvl="0" indent="-228600" algn="ctr" defTabSz="914400" rtl="0" eaLnBrk="0" fontAlgn="base" latinLnBrk="0" hangingPunct="0">
              <a:lnSpc>
                <a:spcPct val="90000"/>
              </a:lnSpc>
              <a:spcBef>
                <a:spcPts val="1000"/>
              </a:spcBef>
              <a:spcAft>
                <a:spcPct val="0"/>
              </a:spcAft>
              <a:buClrTx/>
              <a:buSzTx/>
              <a:tabLst/>
              <a:defRPr/>
            </a:pPr>
            <a:endParaRPr kumimoji="0" lang="pl-PL" sz="2800" b="0" i="0" u="none" strike="noStrike" kern="1200" cap="none" spc="0" normalizeH="0" baseline="0" noProof="0" dirty="0">
              <a:ln>
                <a:noFill/>
              </a:ln>
              <a:solidFill>
                <a:schemeClr val="dk1"/>
              </a:solidFill>
              <a:effectLst/>
              <a:uLnTx/>
              <a:uFillTx/>
              <a:latin typeface="+mn-lt"/>
              <a:ea typeface="+mn-ea"/>
              <a:cs typeface="+mn-cs"/>
            </a:endParaRPr>
          </a:p>
        </p:txBody>
      </p:sp>
      <p:pic>
        <p:nvPicPr>
          <p:cNvPr id="4" name="Obraz 3" descr="eduk.młodz.jpg"/>
          <p:cNvPicPr>
            <a:picLocks noChangeAspect="1"/>
          </p:cNvPicPr>
          <p:nvPr/>
        </p:nvPicPr>
        <p:blipFill>
          <a:blip r:embed="rId2" cstate="print"/>
          <a:stretch>
            <a:fillRect/>
          </a:stretch>
        </p:blipFill>
        <p:spPr>
          <a:xfrm>
            <a:off x="5619404" y="1066205"/>
            <a:ext cx="3383280" cy="1618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842230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73474" y="2481943"/>
            <a:ext cx="7886700" cy="2624447"/>
          </a:xfrm>
        </p:spPr>
        <p:txBody>
          <a:bodyPr/>
          <a:lstStyle/>
          <a:p>
            <a:pPr algn="ctr"/>
            <a:r>
              <a:rPr lang="pl-PL" dirty="0" smtClean="0">
                <a:solidFill>
                  <a:schemeClr val="accent6"/>
                </a:solidFill>
              </a:rPr>
              <a:t>P</a:t>
            </a:r>
            <a:r>
              <a:rPr lang="pl-PL" sz="3600" dirty="0" smtClean="0">
                <a:solidFill>
                  <a:schemeClr val="accent6"/>
                </a:solidFill>
              </a:rPr>
              <a:t>ROGRAM</a:t>
            </a:r>
            <a:r>
              <a:rPr lang="pl-PL" dirty="0" smtClean="0">
                <a:solidFill>
                  <a:schemeClr val="accent6"/>
                </a:solidFill>
              </a:rPr>
              <a:t> O</a:t>
            </a:r>
            <a:r>
              <a:rPr lang="pl-PL" sz="3600" dirty="0" smtClean="0">
                <a:solidFill>
                  <a:schemeClr val="accent6"/>
                </a:solidFill>
              </a:rPr>
              <a:t>PERACYJNY </a:t>
            </a:r>
            <a:r>
              <a:rPr lang="pl-PL" dirty="0" smtClean="0">
                <a:solidFill>
                  <a:schemeClr val="accent6"/>
                </a:solidFill>
              </a:rPr>
              <a:t>I</a:t>
            </a:r>
            <a:r>
              <a:rPr lang="pl-PL" sz="3600" dirty="0" smtClean="0">
                <a:solidFill>
                  <a:schemeClr val="accent6"/>
                </a:solidFill>
              </a:rPr>
              <a:t>NTELIGENTNY </a:t>
            </a:r>
            <a:r>
              <a:rPr lang="pl-PL" dirty="0" smtClean="0">
                <a:solidFill>
                  <a:schemeClr val="accent6"/>
                </a:solidFill>
              </a:rPr>
              <a:t>R</a:t>
            </a:r>
            <a:r>
              <a:rPr lang="pl-PL" sz="3600" dirty="0" smtClean="0">
                <a:solidFill>
                  <a:schemeClr val="accent6"/>
                </a:solidFill>
              </a:rPr>
              <a:t>OZWÓJ</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r>
            <a:br>
              <a:rPr lang="pl-PL" sz="3600" dirty="0" smtClean="0">
                <a:solidFill>
                  <a:schemeClr val="accent6"/>
                </a:solidFill>
              </a:rPr>
            </a:br>
            <a:r>
              <a:rPr lang="pl-PL" sz="3600" dirty="0" smtClean="0">
                <a:solidFill>
                  <a:schemeClr val="accent6"/>
                </a:solidFill>
              </a:rPr>
              <a:t>  </a:t>
            </a:r>
            <a:r>
              <a:rPr lang="pl-PL" sz="3600" b="1" dirty="0" err="1" smtClean="0">
                <a:solidFill>
                  <a:schemeClr val="accent6"/>
                </a:solidFill>
              </a:rPr>
              <a:t>www.poir.gov.pl</a:t>
            </a:r>
            <a:endParaRPr lang="pl-PL" sz="3600" b="1" dirty="0">
              <a:solidFill>
                <a:schemeClr val="accent6"/>
              </a:solidFill>
            </a:endParaRPr>
          </a:p>
        </p:txBody>
      </p:sp>
      <p:pic>
        <p:nvPicPr>
          <p:cNvPr id="87044" name="Picture 4" descr="http://s1.manifo.com/usr/b/b7e0/bd/manager/dotacja_poir.jpg"/>
          <p:cNvPicPr>
            <a:picLocks noChangeAspect="1" noChangeArrowheads="1"/>
          </p:cNvPicPr>
          <p:nvPr/>
        </p:nvPicPr>
        <p:blipFill>
          <a:blip r:embed="rId2" cstate="print"/>
          <a:srcRect/>
          <a:stretch>
            <a:fillRect/>
          </a:stretch>
        </p:blipFill>
        <p:spPr bwMode="auto">
          <a:xfrm>
            <a:off x="1448791" y="2196936"/>
            <a:ext cx="6388924" cy="3716976"/>
          </a:xfrm>
          <a:prstGeom prst="rect">
            <a:avLst/>
          </a:prstGeom>
          <a:noFill/>
        </p:spPr>
      </p:pic>
    </p:spTree>
    <p:extLst>
      <p:ext uri="{BB962C8B-B14F-4D97-AF65-F5344CB8AC3E}">
        <p14:creationId xmlns="" xmlns:p14="http://schemas.microsoft.com/office/powerpoint/2010/main" val="2723083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Działalność badawczo-rozwojowa –prace B + R</a:t>
            </a:r>
            <a:r>
              <a:rPr lang="pl-PL" dirty="0" smtClean="0"/>
              <a:t/>
            </a:r>
            <a:br>
              <a:rPr lang="pl-PL" dirty="0" smtClean="0"/>
            </a:br>
            <a:endParaRPr lang="pl-PL" dirty="0"/>
          </a:p>
        </p:txBody>
      </p:sp>
      <p:sp>
        <p:nvSpPr>
          <p:cNvPr id="4" name="Prostokąt 3"/>
          <p:cNvSpPr/>
          <p:nvPr/>
        </p:nvSpPr>
        <p:spPr>
          <a:xfrm>
            <a:off x="367552" y="1523999"/>
            <a:ext cx="2474260" cy="248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b="1" dirty="0" smtClean="0"/>
              <a:t>1.1 Projekty B+R przedsiębiorstw / 1.1.1 Badania przemysłowe i prace rozwojowe realizowane przez przedsiębiorstwa, Inteligentny Rozwój</a:t>
            </a:r>
          </a:p>
        </p:txBody>
      </p:sp>
      <p:sp>
        <p:nvSpPr>
          <p:cNvPr id="5" name="Strzałka w lewo 4"/>
          <p:cNvSpPr/>
          <p:nvPr/>
        </p:nvSpPr>
        <p:spPr>
          <a:xfrm>
            <a:off x="2859741" y="1667435"/>
            <a:ext cx="5783927" cy="2106706"/>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l-PL" sz="1400" dirty="0" smtClean="0"/>
              <a:t>Dofinansowanie przeznaczone jest na realizację projektów, które obejmują </a:t>
            </a:r>
            <a:r>
              <a:rPr lang="pl-PL" sz="1400" b="1" dirty="0" smtClean="0"/>
              <a:t>badania</a:t>
            </a:r>
            <a:r>
              <a:rPr lang="pl-PL" sz="1400" dirty="0" smtClean="0"/>
              <a:t> </a:t>
            </a:r>
            <a:r>
              <a:rPr lang="pl-PL" sz="1400" b="1" dirty="0" smtClean="0"/>
              <a:t>przemysłowe</a:t>
            </a:r>
            <a:r>
              <a:rPr lang="pl-PL" sz="1400" dirty="0" smtClean="0"/>
              <a:t> i </a:t>
            </a:r>
            <a:r>
              <a:rPr lang="pl-PL" sz="1400" b="1" dirty="0" smtClean="0"/>
              <a:t>eksperymentalne</a:t>
            </a:r>
            <a:r>
              <a:rPr lang="pl-PL" sz="1400" dirty="0" smtClean="0"/>
              <a:t> </a:t>
            </a:r>
            <a:r>
              <a:rPr lang="pl-PL" sz="1400" b="1" dirty="0" smtClean="0"/>
              <a:t>prace</a:t>
            </a:r>
            <a:r>
              <a:rPr lang="pl-PL" sz="1400" dirty="0" smtClean="0"/>
              <a:t> </a:t>
            </a:r>
            <a:r>
              <a:rPr lang="pl-PL" sz="1400" b="1" dirty="0" smtClean="0"/>
              <a:t>rozwojowe</a:t>
            </a:r>
            <a:r>
              <a:rPr lang="pl-PL" sz="1400" dirty="0" smtClean="0"/>
              <a:t> albo eksperymentalne prace rozwojowe (projekty, w których nie przewidziano prac rozwojowych nie mogą uzyskać dofinansowania).</a:t>
            </a:r>
            <a:endParaRPr lang="pl-PL" sz="1400" dirty="0">
              <a:solidFill>
                <a:schemeClr val="tx1"/>
              </a:solidFill>
            </a:endParaRPr>
          </a:p>
        </p:txBody>
      </p:sp>
      <p:sp>
        <p:nvSpPr>
          <p:cNvPr id="6" name="Prostokąt 5"/>
          <p:cNvSpPr/>
          <p:nvPr/>
        </p:nvSpPr>
        <p:spPr>
          <a:xfrm>
            <a:off x="405102" y="4684143"/>
            <a:ext cx="2805954" cy="87989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600" b="1" dirty="0" smtClean="0">
                <a:solidFill>
                  <a:schemeClr val="tx1"/>
                </a:solidFill>
              </a:rPr>
              <a:t>Beneficjenci </a:t>
            </a:r>
          </a:p>
          <a:p>
            <a:r>
              <a:rPr lang="pl-PL" sz="1600" dirty="0" smtClean="0">
                <a:solidFill>
                  <a:schemeClr val="tx1"/>
                </a:solidFill>
              </a:rPr>
              <a:t>MŚP</a:t>
            </a:r>
          </a:p>
        </p:txBody>
      </p:sp>
      <p:sp>
        <p:nvSpPr>
          <p:cNvPr id="7" name="Prostokąt 6"/>
          <p:cNvSpPr/>
          <p:nvPr/>
        </p:nvSpPr>
        <p:spPr>
          <a:xfrm>
            <a:off x="3558988" y="4132730"/>
            <a:ext cx="2052918" cy="15952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200" dirty="0" smtClean="0"/>
              <a:t>Termin składania wniosków:</a:t>
            </a:r>
          </a:p>
          <a:p>
            <a:r>
              <a:rPr lang="pl-PL" sz="1200" b="1" dirty="0" smtClean="0"/>
              <a:t>01.09.2016 - 30.12.2016</a:t>
            </a:r>
            <a:endParaRPr lang="pl-PL" sz="1200" b="1" dirty="0"/>
          </a:p>
        </p:txBody>
      </p:sp>
      <p:sp>
        <p:nvSpPr>
          <p:cNvPr id="8" name="Prostokąt 7"/>
          <p:cNvSpPr/>
          <p:nvPr/>
        </p:nvSpPr>
        <p:spPr>
          <a:xfrm>
            <a:off x="6526306" y="3953435"/>
            <a:ext cx="1927412" cy="10219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pl-PL" b="1" dirty="0" smtClean="0">
                <a:solidFill>
                  <a:schemeClr val="tx1"/>
                </a:solidFill>
              </a:rPr>
              <a:t>Odpowiedzialna instytucja:</a:t>
            </a:r>
          </a:p>
          <a:p>
            <a:r>
              <a:rPr lang="pl-PL" dirty="0" err="1" smtClean="0">
                <a:solidFill>
                  <a:schemeClr val="tx1"/>
                </a:solidFill>
              </a:rPr>
              <a:t>NCBiR</a:t>
            </a:r>
            <a:endParaRPr lang="pl-PL" dirty="0">
              <a:solidFill>
                <a:schemeClr val="tx1"/>
              </a:solidFill>
            </a:endParaRPr>
          </a:p>
        </p:txBody>
      </p:sp>
      <p:sp>
        <p:nvSpPr>
          <p:cNvPr id="9" name="Prostokąt 8"/>
          <p:cNvSpPr/>
          <p:nvPr/>
        </p:nvSpPr>
        <p:spPr>
          <a:xfrm>
            <a:off x="6481482" y="5495365"/>
            <a:ext cx="1837765" cy="9592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b="1" dirty="0" smtClean="0"/>
              <a:t>dotacje</a:t>
            </a:r>
            <a:endParaRPr lang="pl-PL" dirty="0"/>
          </a:p>
        </p:txBody>
      </p:sp>
      <p:sp>
        <p:nvSpPr>
          <p:cNvPr id="10" name="Prostokąt 9"/>
          <p:cNvSpPr/>
          <p:nvPr/>
        </p:nvSpPr>
        <p:spPr>
          <a:xfrm>
            <a:off x="724619" y="6001927"/>
            <a:ext cx="5063706" cy="646331"/>
          </a:xfrm>
          <a:prstGeom prst="rect">
            <a:avLst/>
          </a:prstGeom>
        </p:spPr>
        <p:txBody>
          <a:bodyPr wrap="square">
            <a:spAutoFit/>
          </a:bodyPr>
          <a:lstStyle/>
          <a:p>
            <a:r>
              <a:rPr lang="pl-PL" sz="1200" dirty="0" smtClean="0">
                <a:latin typeface="+mj-lt"/>
              </a:rPr>
              <a:t> Beneficjent może powierzyć realizację części prac B+R w projekcie podwykonawcy. Wartość prac realizowanych na zasadzie podwykonawstwa nie może przekroczyć progów określonych w regulaminie konkursów. 	</a:t>
            </a:r>
            <a:endParaRPr lang="pl-PL" sz="1200" dirty="0">
              <a:latin typeface="+mj-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98410" y="5158597"/>
            <a:ext cx="8177840" cy="1077218"/>
          </a:xfrm>
          <a:prstGeom prst="rect">
            <a:avLst/>
          </a:prstGeom>
        </p:spPr>
        <p:txBody>
          <a:bodyPr wrap="square">
            <a:spAutoFit/>
          </a:bodyPr>
          <a:lstStyle/>
          <a:p>
            <a:pPr algn="ctr"/>
            <a:r>
              <a:rPr lang="pl-PL" sz="1600" dirty="0" smtClean="0"/>
              <a:t>Pytania dotyczące aplikowania o środki w ramach  Działania 1.1, Poddziałanie 1.1.1 PO IR można kierować pod numer telefonu: </a:t>
            </a:r>
          </a:p>
          <a:p>
            <a:pPr algn="ctr"/>
            <a:r>
              <a:rPr lang="pl-PL" sz="1600" dirty="0" smtClean="0"/>
              <a:t>(0-22) 39 07 301 (p. Joanna Rutkowska, p. Monika Zaniewska) </a:t>
            </a:r>
          </a:p>
          <a:p>
            <a:pPr algn="ctr"/>
            <a:r>
              <a:rPr lang="pl-PL" sz="1600" dirty="0" smtClean="0"/>
              <a:t>oraz przesyłać na adres: </a:t>
            </a:r>
            <a:r>
              <a:rPr lang="pl-PL" sz="1600" dirty="0" smtClean="0">
                <a:hlinkClick r:id="rId2" tooltip="konkurs1.1.1@ncbr.gov.pl"/>
              </a:rPr>
              <a:t>konkurs1.1.1@ncbr.gov.pl</a:t>
            </a:r>
            <a:endParaRPr lang="pl-PL" sz="1600" dirty="0"/>
          </a:p>
        </p:txBody>
      </p:sp>
      <p:sp>
        <p:nvSpPr>
          <p:cNvPr id="4" name="Tytuł 1"/>
          <p:cNvSpPr txBox="1">
            <a:spLocks/>
          </p:cNvSpPr>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Georgia" pitchFamily="18" charset="0"/>
                <a:ea typeface="+mj-ea"/>
                <a:cs typeface="+mj-cs"/>
              </a:rPr>
              <a:t>Działalność badawczo-rozwojowa –prace B + R</a:t>
            </a:r>
            <a:endParaRPr kumimoji="0" lang="pl-PL" sz="44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
        <p:nvSpPr>
          <p:cNvPr id="5" name="Prostokąt 4"/>
          <p:cNvSpPr/>
          <p:nvPr/>
        </p:nvSpPr>
        <p:spPr>
          <a:xfrm>
            <a:off x="229528" y="1869056"/>
            <a:ext cx="3186531" cy="248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b="1" dirty="0" smtClean="0"/>
              <a:t>1.1 Projekty </a:t>
            </a:r>
            <a:r>
              <a:rPr lang="pl-PL" sz="1600" b="1" dirty="0" err="1" smtClean="0"/>
              <a:t>B+R</a:t>
            </a:r>
            <a:r>
              <a:rPr lang="pl-PL" sz="1600" b="1" dirty="0" smtClean="0"/>
              <a:t> przedsiębiorstw / 1.1.1 Badania przemysłowe i prace rozwojowe realizowane przez przedsiębiorstwa, Inteligentny Rozwój POIP</a:t>
            </a:r>
          </a:p>
        </p:txBody>
      </p:sp>
      <p:sp>
        <p:nvSpPr>
          <p:cNvPr id="6" name="Prostokąt 5"/>
          <p:cNvSpPr/>
          <p:nvPr/>
        </p:nvSpPr>
        <p:spPr>
          <a:xfrm>
            <a:off x="3545455" y="1672418"/>
            <a:ext cx="5339752" cy="3093154"/>
          </a:xfrm>
          <a:prstGeom prst="rect">
            <a:avLst/>
          </a:prstGeom>
        </p:spPr>
        <p:txBody>
          <a:bodyPr wrap="square">
            <a:spAutoFit/>
          </a:bodyPr>
          <a:lstStyle/>
          <a:p>
            <a:r>
              <a:rPr lang="pl-PL" sz="1300" dirty="0" smtClean="0"/>
              <a:t>Dofinansowanie projektu może być udzielone </a:t>
            </a:r>
            <a:r>
              <a:rPr lang="pl-PL" sz="1300" b="1" dirty="0" smtClean="0"/>
              <a:t>pod warunkiem zobowiązania się beneficjenta do wdrożenia wyników projektu </a:t>
            </a:r>
            <a:r>
              <a:rPr lang="pl-PL" sz="1300" dirty="0" smtClean="0"/>
              <a:t>(prac B+R), rozumiane jako:</a:t>
            </a:r>
          </a:p>
          <a:p>
            <a:endParaRPr lang="pl-PL" sz="1300" dirty="0" smtClean="0"/>
          </a:p>
          <a:p>
            <a:r>
              <a:rPr lang="pl-PL" sz="1300" dirty="0" smtClean="0"/>
              <a:t>1) </a:t>
            </a:r>
            <a:r>
              <a:rPr lang="pl-PL" sz="1300" b="1" dirty="0" smtClean="0"/>
              <a:t>wprowadzenie wyników prac B+R do własnej działalności gospodarczej </a:t>
            </a:r>
          </a:p>
          <a:p>
            <a:r>
              <a:rPr lang="pl-PL" sz="1300" dirty="0" smtClean="0"/>
              <a:t>Wnioskodawcy poprzez rozpoczęcie produkcji lub świadczenia usług na bazie </a:t>
            </a:r>
          </a:p>
          <a:p>
            <a:r>
              <a:rPr lang="pl-PL" sz="1300" dirty="0" smtClean="0"/>
              <a:t>uzyskanych wyników projektu lub</a:t>
            </a:r>
          </a:p>
          <a:p>
            <a:r>
              <a:rPr lang="pl-PL" sz="1300" dirty="0" smtClean="0"/>
              <a:t>2) </a:t>
            </a:r>
            <a:r>
              <a:rPr lang="pl-PL" sz="1300" b="1" dirty="0" smtClean="0"/>
              <a:t>udzielenie licencji </a:t>
            </a:r>
            <a:r>
              <a:rPr lang="pl-PL" sz="1300" dirty="0" smtClean="0"/>
              <a:t>(na zasadach rynkowych) na korzystanie z przysługujących Wnioskodawcy praw do wyników prac B+R w działalności gospodarczej prowadzonej przez innego przedsiębiorcę lub</a:t>
            </a:r>
          </a:p>
          <a:p>
            <a:r>
              <a:rPr lang="pl-PL" sz="1300" dirty="0" smtClean="0"/>
              <a:t>3) </a:t>
            </a:r>
            <a:r>
              <a:rPr lang="pl-PL" sz="1300" b="1" dirty="0" smtClean="0"/>
              <a:t>sprzedaż</a:t>
            </a:r>
            <a:r>
              <a:rPr lang="pl-PL" sz="1300" dirty="0" smtClean="0"/>
              <a:t> (na zasadach rynkowych) praw do wyników prac B+R w celu wprowadzenia ich do działalności gospodarczej innego przedsiębiorcy (z zastrzeżeniem, że za wdrożenie wyników prac B+R nie uznaje się zbycia wyników tych prac w celu ich dalszej odsprzedaży).</a:t>
            </a:r>
          </a:p>
          <a:p>
            <a:endParaRPr lang="pl-PL" sz="13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Działalność badawczo-rozwojowa – prace B + R</a:t>
            </a:r>
            <a:r>
              <a:rPr lang="pl-PL" dirty="0" smtClean="0"/>
              <a:t/>
            </a:r>
            <a:br>
              <a:rPr lang="pl-PL" dirty="0" smtClean="0"/>
            </a:br>
            <a:endParaRPr lang="pl-PL" dirty="0"/>
          </a:p>
        </p:txBody>
      </p:sp>
      <p:sp>
        <p:nvSpPr>
          <p:cNvPr id="4" name="Prostokąt 3"/>
          <p:cNvSpPr/>
          <p:nvPr/>
        </p:nvSpPr>
        <p:spPr>
          <a:xfrm>
            <a:off x="367552" y="1523999"/>
            <a:ext cx="2474260" cy="248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b="1" dirty="0" smtClean="0"/>
              <a:t>1.1 Projekty </a:t>
            </a:r>
            <a:r>
              <a:rPr lang="pl-PL" sz="1600" b="1" dirty="0" err="1" smtClean="0"/>
              <a:t>B+R</a:t>
            </a:r>
            <a:r>
              <a:rPr lang="pl-PL" sz="1600" b="1" dirty="0" smtClean="0"/>
              <a:t> przedsiębiorstw / 1.1.2 Prace </a:t>
            </a:r>
            <a:r>
              <a:rPr lang="pl-PL" sz="1600" b="1" dirty="0" err="1" smtClean="0"/>
              <a:t>B+R</a:t>
            </a:r>
            <a:r>
              <a:rPr lang="pl-PL" sz="1600" b="1" dirty="0" smtClean="0"/>
              <a:t> związane z wytworzeniem instalacji pilotażowej/demonstracyjnej, Inteligentny Rozwój </a:t>
            </a:r>
          </a:p>
        </p:txBody>
      </p:sp>
      <p:sp>
        <p:nvSpPr>
          <p:cNvPr id="5" name="Strzałka w lewo 4"/>
          <p:cNvSpPr/>
          <p:nvPr/>
        </p:nvSpPr>
        <p:spPr>
          <a:xfrm>
            <a:off x="2859741" y="1667435"/>
            <a:ext cx="5369859" cy="2106706"/>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r>
              <a:rPr lang="pl-PL" sz="1400" dirty="0" smtClean="0"/>
              <a:t>Dofinansowanie udzielane jest na realizację projektów, które obejmują eksperymentalne prace rozwojowe związane z wytworzeniem linii pilotażowej.</a:t>
            </a:r>
          </a:p>
        </p:txBody>
      </p:sp>
      <p:sp>
        <p:nvSpPr>
          <p:cNvPr id="6" name="Prostokąt 5"/>
          <p:cNvSpPr/>
          <p:nvPr/>
        </p:nvSpPr>
        <p:spPr>
          <a:xfrm>
            <a:off x="405102" y="4684143"/>
            <a:ext cx="2805954" cy="11473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600" b="1" dirty="0" smtClean="0"/>
              <a:t>Beneficjenci:</a:t>
            </a:r>
          </a:p>
          <a:p>
            <a:r>
              <a:rPr lang="pl-PL" sz="1600" dirty="0" smtClean="0"/>
              <a:t>duże przedsiębiorstwa </a:t>
            </a:r>
          </a:p>
          <a:p>
            <a:r>
              <a:rPr lang="pl-PL" sz="1600" dirty="0" smtClean="0"/>
              <a:t>(inne niż mikro-, małe i średnie przedsiębiorstwa - MSP).</a:t>
            </a:r>
            <a:endParaRPr lang="pl-PL" sz="1600" b="1" dirty="0" smtClean="0">
              <a:solidFill>
                <a:schemeClr val="tx1"/>
              </a:solidFill>
            </a:endParaRPr>
          </a:p>
        </p:txBody>
      </p:sp>
      <p:sp>
        <p:nvSpPr>
          <p:cNvPr id="7" name="Prostokąt 6"/>
          <p:cNvSpPr/>
          <p:nvPr/>
        </p:nvSpPr>
        <p:spPr>
          <a:xfrm>
            <a:off x="3558988" y="4132730"/>
            <a:ext cx="2052918" cy="159521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pl-PL" sz="1200" dirty="0" smtClean="0"/>
              <a:t>Termin składania wniosków:</a:t>
            </a:r>
          </a:p>
          <a:p>
            <a:pPr algn="ctr"/>
            <a:r>
              <a:rPr lang="pl-PL" sz="1200" b="1" dirty="0" smtClean="0"/>
              <a:t>01.09.2016 - 30.12.2016</a:t>
            </a:r>
            <a:endParaRPr lang="pl-PL" sz="1200" b="1" dirty="0"/>
          </a:p>
        </p:txBody>
      </p:sp>
      <p:sp>
        <p:nvSpPr>
          <p:cNvPr id="8" name="Prostokąt 7"/>
          <p:cNvSpPr/>
          <p:nvPr/>
        </p:nvSpPr>
        <p:spPr>
          <a:xfrm>
            <a:off x="6526306" y="3953435"/>
            <a:ext cx="1927412" cy="10219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pl-PL" b="1" dirty="0" smtClean="0">
                <a:solidFill>
                  <a:schemeClr val="tx1"/>
                </a:solidFill>
              </a:rPr>
              <a:t>Odpowiedzialna instytucja:</a:t>
            </a:r>
          </a:p>
          <a:p>
            <a:r>
              <a:rPr lang="pl-PL" dirty="0" err="1" smtClean="0">
                <a:solidFill>
                  <a:schemeClr val="tx1"/>
                </a:solidFill>
              </a:rPr>
              <a:t>NCBiR</a:t>
            </a:r>
            <a:endParaRPr lang="pl-PL" dirty="0">
              <a:solidFill>
                <a:schemeClr val="tx1"/>
              </a:solidFill>
            </a:endParaRPr>
          </a:p>
        </p:txBody>
      </p:sp>
      <p:sp>
        <p:nvSpPr>
          <p:cNvPr id="9" name="Prostokąt 8"/>
          <p:cNvSpPr/>
          <p:nvPr/>
        </p:nvSpPr>
        <p:spPr>
          <a:xfrm>
            <a:off x="6481482" y="5495365"/>
            <a:ext cx="1837765" cy="9592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b="1" dirty="0" smtClean="0"/>
              <a:t>dotacje</a:t>
            </a:r>
            <a:endParaRPr lang="pl-PL" dirty="0"/>
          </a:p>
        </p:txBody>
      </p:sp>
      <p:sp>
        <p:nvSpPr>
          <p:cNvPr id="10" name="Prostokąt 9"/>
          <p:cNvSpPr/>
          <p:nvPr/>
        </p:nvSpPr>
        <p:spPr>
          <a:xfrm>
            <a:off x="724619" y="6001927"/>
            <a:ext cx="5063706" cy="830997"/>
          </a:xfrm>
          <a:prstGeom prst="rect">
            <a:avLst/>
          </a:prstGeom>
        </p:spPr>
        <p:txBody>
          <a:bodyPr wrap="square">
            <a:spAutoFit/>
          </a:bodyPr>
          <a:lstStyle/>
          <a:p>
            <a:r>
              <a:rPr lang="pl-PL" sz="1200" dirty="0" smtClean="0"/>
              <a:t>Dofinansowanie udzielane jest na realizację projektów które obejmują wyłącznie prace rozwojowe z uwzględnieniem wytworzenia instalacji demonstracyjnej. </a:t>
            </a:r>
          </a:p>
          <a:p>
            <a:r>
              <a:rPr lang="pl-PL" sz="1200" dirty="0" smtClean="0">
                <a:latin typeface="+mj-lt"/>
              </a:rPr>
              <a:t>	</a:t>
            </a:r>
            <a:endParaRPr lang="pl-PL" sz="1200" dirty="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419600" y="3276600"/>
            <a:ext cx="3048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pl-PL"/>
          </a:p>
        </p:txBody>
      </p:sp>
      <p:sp>
        <p:nvSpPr>
          <p:cNvPr id="5" name="Prostokąt 4"/>
          <p:cNvSpPr/>
          <p:nvPr/>
        </p:nvSpPr>
        <p:spPr>
          <a:xfrm>
            <a:off x="0" y="6357938"/>
            <a:ext cx="9144000" cy="500062"/>
          </a:xfrm>
          <a:prstGeom prst="rect">
            <a:avLst/>
          </a:prstGeom>
          <a:solidFill>
            <a:srgbClr val="0070C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sp>
        <p:nvSpPr>
          <p:cNvPr id="6" name="pole tekstowe 31"/>
          <p:cNvSpPr txBox="1">
            <a:spLocks noChangeArrowheads="1"/>
          </p:cNvSpPr>
          <p:nvPr/>
        </p:nvSpPr>
        <p:spPr bwMode="auto">
          <a:xfrm>
            <a:off x="395536" y="1045028"/>
            <a:ext cx="8137525" cy="477054"/>
          </a:xfrm>
          <a:prstGeom prst="rect">
            <a:avLst/>
          </a:prstGeom>
          <a:noFill/>
          <a:ln w="9525">
            <a:noFill/>
            <a:miter lim="800000"/>
            <a:headEnd/>
            <a:tailEnd/>
          </a:ln>
        </p:spPr>
        <p:txBody>
          <a:bodyPr wrap="square">
            <a:spAutoFit/>
          </a:bodyPr>
          <a:lstStyle/>
          <a:p>
            <a:pPr algn="ctr"/>
            <a:r>
              <a:rPr lang="pl-PL" sz="2500" i="1" dirty="0" smtClean="0">
                <a:solidFill>
                  <a:srgbClr val="0070C0"/>
                </a:solidFill>
                <a:effectLst>
                  <a:outerShdw blurRad="38100" dist="38100" dir="2700000" algn="tl">
                    <a:srgbClr val="000000">
                      <a:alpha val="43137"/>
                    </a:srgbClr>
                  </a:outerShdw>
                </a:effectLst>
                <a:latin typeface="Georgia" panose="02040502050405020303" pitchFamily="18" charset="0"/>
              </a:rPr>
              <a:t>Dokumenty programowe negocjowane z UE</a:t>
            </a:r>
            <a:endParaRPr lang="pl-PL" sz="2500" i="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7" name="Text Box 4"/>
          <p:cNvSpPr txBox="1">
            <a:spLocks noChangeArrowheads="1"/>
          </p:cNvSpPr>
          <p:nvPr/>
        </p:nvSpPr>
        <p:spPr bwMode="auto">
          <a:xfrm>
            <a:off x="328382" y="1576319"/>
            <a:ext cx="8636106" cy="12640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b="1" u="sng" dirty="0">
                <a:latin typeface="Georgia" panose="02040502050405020303" pitchFamily="18" charset="0"/>
                <a:cs typeface="Arial" panose="020B0604020202020204" pitchFamily="34" charset="0"/>
              </a:rPr>
              <a:t>Umowa Partnerstwa</a:t>
            </a:r>
            <a:r>
              <a:rPr lang="pl-PL" altLang="pl-PL" dirty="0">
                <a:latin typeface="Georgia" panose="02040502050405020303" pitchFamily="18" charset="0"/>
                <a:cs typeface="Arial" panose="020B0604020202020204" pitchFamily="34" charset="0"/>
              </a:rPr>
              <a:t> - umowa określająca uwarunkowania, cele i kierunki wykorzystania środków pochodzących z budżetu UE, przygotowywana przez państwo członkowskie i zatwierdzana w drodze decyzji przez Komisję Europejską. </a:t>
            </a:r>
          </a:p>
          <a:p>
            <a:pPr>
              <a:buClrTx/>
              <a:buFontTx/>
              <a:buNone/>
            </a:pPr>
            <a:endParaRPr lang="pl-PL" altLang="pl-PL" sz="400" b="1" dirty="0">
              <a:solidFill>
                <a:srgbClr val="FF0000"/>
              </a:solidFill>
              <a:latin typeface="Georgia" panose="02040502050405020303" pitchFamily="18" charset="0"/>
              <a:cs typeface="Arial" panose="020B0604020202020204" pitchFamily="34" charset="0"/>
            </a:endParaRPr>
          </a:p>
          <a:p>
            <a:pPr algn="just">
              <a:buClrTx/>
              <a:buFontTx/>
              <a:buNone/>
            </a:pPr>
            <a:r>
              <a:rPr lang="pl-PL" altLang="pl-PL" b="1" dirty="0">
                <a:solidFill>
                  <a:srgbClr val="FF0000"/>
                </a:solidFill>
                <a:latin typeface="Georgia" panose="02040502050405020303" pitchFamily="18" charset="0"/>
                <a:cs typeface="Arial" panose="020B0604020202020204" pitchFamily="34" charset="0"/>
              </a:rPr>
              <a:t>                                  </a:t>
            </a:r>
            <a:r>
              <a:rPr lang="pl-PL" altLang="pl-PL" b="1" dirty="0" smtClean="0">
                <a:solidFill>
                  <a:srgbClr val="FF0000"/>
                </a:solidFill>
                <a:latin typeface="Georgia" panose="02040502050405020303" pitchFamily="18" charset="0"/>
                <a:cs typeface="Arial" panose="020B0604020202020204" pitchFamily="34" charset="0"/>
              </a:rPr>
              <a:t>        </a:t>
            </a:r>
            <a:r>
              <a:rPr lang="pl-PL" altLang="pl-PL" sz="1600" b="1" dirty="0" smtClean="0">
                <a:solidFill>
                  <a:srgbClr val="0070C0"/>
                </a:solidFill>
                <a:latin typeface="Georgia" panose="02040502050405020303" pitchFamily="18" charset="0"/>
                <a:cs typeface="Arial" panose="020B0604020202020204" pitchFamily="34" charset="0"/>
              </a:rPr>
              <a:t>Zatwierdzona </a:t>
            </a:r>
            <a:r>
              <a:rPr lang="pl-PL" altLang="pl-PL" sz="1600" b="1" dirty="0">
                <a:solidFill>
                  <a:srgbClr val="0070C0"/>
                </a:solidFill>
                <a:latin typeface="Georgia" panose="02040502050405020303" pitchFamily="18" charset="0"/>
                <a:cs typeface="Arial" panose="020B0604020202020204" pitchFamily="34" charset="0"/>
              </a:rPr>
              <a:t>przez Komisję Europejską 23 maja 2014 r.</a:t>
            </a:r>
          </a:p>
        </p:txBody>
      </p:sp>
      <p:sp>
        <p:nvSpPr>
          <p:cNvPr id="8" name="Text Box 5"/>
          <p:cNvSpPr txBox="1">
            <a:spLocks noChangeArrowheads="1"/>
          </p:cNvSpPr>
          <p:nvPr/>
        </p:nvSpPr>
        <p:spPr bwMode="auto">
          <a:xfrm>
            <a:off x="328382" y="3581400"/>
            <a:ext cx="8589535" cy="23412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u="sng" dirty="0">
                <a:latin typeface="Georgia" panose="02040502050405020303" pitchFamily="18" charset="0"/>
                <a:cs typeface="Arial" panose="020B0604020202020204" pitchFamily="34" charset="0"/>
              </a:rPr>
              <a:t>Programy Operacyjne</a:t>
            </a:r>
            <a:r>
              <a:rPr lang="pl-PL" altLang="pl-PL" sz="1600" dirty="0">
                <a:latin typeface="Georgia" panose="02040502050405020303" pitchFamily="18" charset="0"/>
                <a:cs typeface="Arial" panose="020B0604020202020204" pitchFamily="34" charset="0"/>
              </a:rPr>
              <a:t> - programy służące realizacji Umowy Partnerstwa, opracowywane przez:</a:t>
            </a:r>
          </a:p>
          <a:p>
            <a:pPr algn="just">
              <a:buClrTx/>
              <a:buFontTx/>
              <a:buNone/>
            </a:pPr>
            <a:endParaRPr lang="pl-PL" altLang="pl-PL" sz="60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pl-PL" altLang="pl-PL" sz="1600" b="1" dirty="0" smtClean="0">
                <a:latin typeface="Georgia" panose="02040502050405020303" pitchFamily="18" charset="0"/>
                <a:cs typeface="Arial" panose="020B0604020202020204" pitchFamily="34" charset="0"/>
              </a:rPr>
              <a:t>Ministra </a:t>
            </a:r>
            <a:r>
              <a:rPr lang="pl-PL" altLang="pl-PL" sz="1600" b="1" dirty="0">
                <a:latin typeface="Georgia" panose="02040502050405020303" pitchFamily="18" charset="0"/>
                <a:cs typeface="Arial" panose="020B0604020202020204" pitchFamily="34" charset="0"/>
              </a:rPr>
              <a:t>Infrastruktury i Rozwoju </a:t>
            </a:r>
            <a:r>
              <a:rPr lang="pl-PL" altLang="pl-PL" sz="1600" dirty="0">
                <a:latin typeface="Georgia" panose="02040502050405020303" pitchFamily="18" charset="0"/>
                <a:cs typeface="Arial" panose="020B0604020202020204" pitchFamily="34" charset="0"/>
              </a:rPr>
              <a:t>(</a:t>
            </a:r>
            <a:r>
              <a:rPr lang="pl-PL" altLang="pl-PL" sz="1600" b="1" dirty="0">
                <a:solidFill>
                  <a:srgbClr val="3333CC"/>
                </a:solidFill>
                <a:latin typeface="Georgia" panose="02040502050405020303" pitchFamily="18" charset="0"/>
                <a:cs typeface="Arial" panose="020B0604020202020204" pitchFamily="34" charset="0"/>
              </a:rPr>
              <a:t>programy krajowe</a:t>
            </a:r>
            <a:r>
              <a:rPr lang="pl-PL" altLang="pl-PL" sz="1600" b="1" dirty="0">
                <a:latin typeface="Georgia" panose="02040502050405020303" pitchFamily="18" charset="0"/>
                <a:cs typeface="Arial" panose="020B0604020202020204" pitchFamily="34" charset="0"/>
              </a:rPr>
              <a:t> </a:t>
            </a:r>
            <a:r>
              <a:rPr lang="pl-PL" altLang="pl-PL" sz="1600" dirty="0">
                <a:latin typeface="Georgia" panose="02040502050405020303" pitchFamily="18" charset="0"/>
                <a:cs typeface="Arial" panose="020B0604020202020204" pitchFamily="34" charset="0"/>
              </a:rPr>
              <a:t>w ramach Polityki Spójności),</a:t>
            </a:r>
          </a:p>
          <a:p>
            <a:pPr marL="285750" indent="-285750" algn="just">
              <a:buClrTx/>
              <a:buFont typeface="Wingdings" panose="05000000000000000000" pitchFamily="2" charset="2"/>
              <a:buChar char="Ø"/>
            </a:pPr>
            <a:endParaRPr lang="pl-PL" altLang="pl-PL" sz="60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pl-PL" altLang="pl-PL" sz="1600" b="1" dirty="0" smtClean="0">
                <a:latin typeface="Georgia" panose="02040502050405020303" pitchFamily="18" charset="0"/>
                <a:cs typeface="Arial" panose="020B0604020202020204" pitchFamily="34" charset="0"/>
              </a:rPr>
              <a:t>Ministra </a:t>
            </a:r>
            <a:r>
              <a:rPr lang="pl-PL" altLang="pl-PL" sz="1600" b="1" dirty="0">
                <a:latin typeface="Georgia" panose="02040502050405020303" pitchFamily="18" charset="0"/>
                <a:cs typeface="Arial" panose="020B0604020202020204" pitchFamily="34" charset="0"/>
              </a:rPr>
              <a:t>Rolnictwa i Rozwoju Wsi </a:t>
            </a:r>
            <a:r>
              <a:rPr lang="pl-PL" altLang="pl-PL" sz="1600" dirty="0">
                <a:latin typeface="Georgia" panose="02040502050405020303" pitchFamily="18" charset="0"/>
                <a:cs typeface="Arial" panose="020B0604020202020204" pitchFamily="34" charset="0"/>
              </a:rPr>
              <a:t>(</a:t>
            </a:r>
            <a:r>
              <a:rPr lang="pl-PL" altLang="pl-PL" sz="1600" b="1" dirty="0">
                <a:solidFill>
                  <a:srgbClr val="3333CC"/>
                </a:solidFill>
                <a:latin typeface="Georgia" panose="02040502050405020303" pitchFamily="18" charset="0"/>
                <a:cs typeface="Arial" panose="020B0604020202020204" pitchFamily="34" charset="0"/>
              </a:rPr>
              <a:t>programy krajowe</a:t>
            </a:r>
            <a:r>
              <a:rPr lang="pl-PL" altLang="pl-PL" sz="1600" dirty="0">
                <a:latin typeface="Georgia" panose="02040502050405020303" pitchFamily="18" charset="0"/>
                <a:cs typeface="Arial" panose="020B0604020202020204" pitchFamily="34" charset="0"/>
              </a:rPr>
              <a:t> w ramach Wspólnej </a:t>
            </a:r>
            <a:r>
              <a:rPr lang="pl-PL" altLang="pl-PL" sz="1600" dirty="0" smtClean="0">
                <a:latin typeface="Georgia" panose="02040502050405020303" pitchFamily="18" charset="0"/>
                <a:cs typeface="Arial" panose="020B0604020202020204" pitchFamily="34" charset="0"/>
              </a:rPr>
              <a:t>Polityki Rolnej </a:t>
            </a:r>
            <a:r>
              <a:rPr lang="pl-PL" altLang="pl-PL" sz="1600" dirty="0">
                <a:latin typeface="Georgia" panose="02040502050405020303" pitchFamily="18" charset="0"/>
                <a:cs typeface="Arial" panose="020B0604020202020204" pitchFamily="34" charset="0"/>
              </a:rPr>
              <a:t>i Wspólnej Polityki Rybołówstwa),</a:t>
            </a:r>
          </a:p>
          <a:p>
            <a:pPr marL="285750" indent="-285750" algn="just">
              <a:buClrTx/>
              <a:buFont typeface="Wingdings" panose="05000000000000000000" pitchFamily="2" charset="2"/>
              <a:buChar char="Ø"/>
            </a:pPr>
            <a:endParaRPr lang="pl-PL" altLang="pl-PL" sz="600" dirty="0">
              <a:latin typeface="Georgia" panose="02040502050405020303" pitchFamily="18" charset="0"/>
              <a:cs typeface="Arial" panose="020B0604020202020204" pitchFamily="34" charset="0"/>
            </a:endParaRPr>
          </a:p>
          <a:p>
            <a:pPr marL="285750" indent="-285750" algn="just">
              <a:buFont typeface="Wingdings" panose="05000000000000000000" pitchFamily="2" charset="2"/>
              <a:buChar char="Ø"/>
            </a:pPr>
            <a:r>
              <a:rPr lang="pl-PL" altLang="pl-PL" sz="1600" b="1" dirty="0" smtClean="0">
                <a:latin typeface="Georgia" panose="02040502050405020303" pitchFamily="18" charset="0"/>
                <a:cs typeface="Arial" panose="020B0604020202020204" pitchFamily="34" charset="0"/>
              </a:rPr>
              <a:t>Zarządy </a:t>
            </a:r>
            <a:r>
              <a:rPr lang="pl-PL" altLang="pl-PL" sz="1600" b="1" dirty="0">
                <a:latin typeface="Georgia" panose="02040502050405020303" pitchFamily="18" charset="0"/>
                <a:cs typeface="Arial" panose="020B0604020202020204" pitchFamily="34" charset="0"/>
              </a:rPr>
              <a:t>Województw</a:t>
            </a:r>
            <a:r>
              <a:rPr lang="pl-PL" altLang="pl-PL" sz="1600" dirty="0">
                <a:latin typeface="Georgia" panose="02040502050405020303" pitchFamily="18" charset="0"/>
                <a:cs typeface="Arial" panose="020B0604020202020204" pitchFamily="34" charset="0"/>
              </a:rPr>
              <a:t> (</a:t>
            </a:r>
            <a:r>
              <a:rPr lang="pl-PL" altLang="pl-PL" sz="1600" b="1" dirty="0">
                <a:solidFill>
                  <a:srgbClr val="3333CC"/>
                </a:solidFill>
                <a:latin typeface="Georgia" panose="02040502050405020303" pitchFamily="18" charset="0"/>
                <a:cs typeface="Arial" panose="020B0604020202020204" pitchFamily="34" charset="0"/>
              </a:rPr>
              <a:t>programy regionalne</a:t>
            </a:r>
            <a:r>
              <a:rPr lang="pl-PL" altLang="pl-PL" sz="1600" b="1" dirty="0">
                <a:latin typeface="Georgia" panose="02040502050405020303" pitchFamily="18" charset="0"/>
                <a:cs typeface="Arial" panose="020B0604020202020204" pitchFamily="34" charset="0"/>
              </a:rPr>
              <a:t> </a:t>
            </a:r>
            <a:r>
              <a:rPr lang="pl-PL" altLang="pl-PL" sz="1600" dirty="0">
                <a:latin typeface="Georgia" panose="02040502050405020303" pitchFamily="18" charset="0"/>
                <a:cs typeface="Arial" panose="020B0604020202020204" pitchFamily="34" charset="0"/>
              </a:rPr>
              <a:t>w ramach Polityki Spójności - EFRR </a:t>
            </a:r>
            <a:r>
              <a:rPr lang="pl-PL" altLang="pl-PL" sz="1600" dirty="0" smtClean="0">
                <a:latin typeface="Georgia" panose="02040502050405020303" pitchFamily="18" charset="0"/>
                <a:cs typeface="Arial" panose="020B0604020202020204" pitchFamily="34" charset="0"/>
              </a:rPr>
              <a:t>i </a:t>
            </a:r>
            <a:r>
              <a:rPr lang="pl-PL" altLang="pl-PL" sz="1600" dirty="0">
                <a:latin typeface="Georgia" panose="02040502050405020303" pitchFamily="18" charset="0"/>
                <a:cs typeface="Arial" panose="020B0604020202020204" pitchFamily="34" charset="0"/>
              </a:rPr>
              <a:t>EFS).</a:t>
            </a:r>
            <a:r>
              <a:rPr lang="pl-PL" altLang="pl-PL" sz="1600" b="1" dirty="0">
                <a:solidFill>
                  <a:srgbClr val="FF0000"/>
                </a:solidFill>
                <a:latin typeface="Georgia" panose="02040502050405020303" pitchFamily="18" charset="0"/>
                <a:cs typeface="Arial" panose="020B0604020202020204" pitchFamily="34" charset="0"/>
              </a:rPr>
              <a:t> </a:t>
            </a:r>
          </a:p>
        </p:txBody>
      </p:sp>
    </p:spTree>
    <p:extLst>
      <p:ext uri="{BB962C8B-B14F-4D97-AF65-F5344CB8AC3E}">
        <p14:creationId xmlns="" xmlns:p14="http://schemas.microsoft.com/office/powerpoint/2010/main" val="1760591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268082" y="5218353"/>
            <a:ext cx="6452559" cy="923330"/>
          </a:xfrm>
          <a:prstGeom prst="rect">
            <a:avLst/>
          </a:prstGeom>
        </p:spPr>
        <p:txBody>
          <a:bodyPr wrap="square">
            <a:spAutoFit/>
          </a:bodyPr>
          <a:lstStyle/>
          <a:p>
            <a:pPr algn="ctr"/>
            <a:r>
              <a:rPr lang="pl-PL" dirty="0" smtClean="0"/>
              <a:t>Pytania dotyczące aplikowania o środki można kierować pod numer telefonu: Sekretariat, (22) 390 71 66 oraz przesyłać na adres: </a:t>
            </a:r>
            <a:r>
              <a:rPr lang="pl-PL" dirty="0" smtClean="0">
                <a:hlinkClick r:id="rId2" tooltip="undefined"/>
              </a:rPr>
              <a:t>konkurs1.1.2duze@ncbr.gov.pl</a:t>
            </a:r>
            <a:endParaRPr lang="pl-PL" dirty="0"/>
          </a:p>
        </p:txBody>
      </p:sp>
      <p:sp>
        <p:nvSpPr>
          <p:cNvPr id="4" name="Prostokąt 3"/>
          <p:cNvSpPr/>
          <p:nvPr/>
        </p:nvSpPr>
        <p:spPr>
          <a:xfrm>
            <a:off x="281288" y="2041584"/>
            <a:ext cx="2474260" cy="248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b="1" dirty="0" smtClean="0"/>
              <a:t>1.1 Projekty </a:t>
            </a:r>
            <a:r>
              <a:rPr lang="pl-PL" sz="1600" b="1" dirty="0" err="1" smtClean="0"/>
              <a:t>B+R</a:t>
            </a:r>
            <a:r>
              <a:rPr lang="pl-PL" sz="1600" b="1" dirty="0" smtClean="0"/>
              <a:t> przedsiębiorstw / 1.1.2 Prace </a:t>
            </a:r>
            <a:r>
              <a:rPr lang="pl-PL" sz="1600" b="1" dirty="0" err="1" smtClean="0"/>
              <a:t>B+R</a:t>
            </a:r>
            <a:r>
              <a:rPr lang="pl-PL" sz="1600" b="1" dirty="0" smtClean="0"/>
              <a:t> związane z wytworzeniem instalacji pilotażowej/demonstracyjnej, Inteligentny Rozwój </a:t>
            </a:r>
          </a:p>
        </p:txBody>
      </p:sp>
      <p:sp>
        <p:nvSpPr>
          <p:cNvPr id="5" name="Tytuł 1"/>
          <p:cNvSpPr>
            <a:spLocks noGrp="1"/>
          </p:cNvSpPr>
          <p:nvPr>
            <p:ph type="title"/>
          </p:nvPr>
        </p:nvSpPr>
        <p:spPr>
          <a:xfrm>
            <a:off x="654529" y="976103"/>
            <a:ext cx="7886700" cy="933450"/>
          </a:xfrm>
        </p:spPr>
        <p:txBody>
          <a:bodyPr/>
          <a:lstStyle/>
          <a:p>
            <a:r>
              <a:rPr lang="pl-PL" sz="2000" b="1" dirty="0" smtClean="0"/>
              <a:t>Działalność badawczo-rozwojowa – prace B + R</a:t>
            </a:r>
            <a:endParaRPr lang="pl-PL" dirty="0"/>
          </a:p>
        </p:txBody>
      </p:sp>
      <p:sp>
        <p:nvSpPr>
          <p:cNvPr id="6" name="Prostokąt 5"/>
          <p:cNvSpPr/>
          <p:nvPr/>
        </p:nvSpPr>
        <p:spPr>
          <a:xfrm>
            <a:off x="3209026" y="2751199"/>
            <a:ext cx="4572000" cy="923330"/>
          </a:xfrm>
          <a:prstGeom prst="rect">
            <a:avLst/>
          </a:prstGeom>
        </p:spPr>
        <p:txBody>
          <a:bodyPr>
            <a:spAutoFit/>
          </a:bodyPr>
          <a:lstStyle/>
          <a:p>
            <a:r>
              <a:rPr lang="pl-PL" dirty="0" smtClean="0"/>
              <a:t>Dofinansowanie projektu może być udzielone pod warunkiem zobowiązania się beneficjenta do wdrożenia wyników projektu (prac B+R)</a:t>
            </a:r>
            <a:endParaRPr lang="pl-P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dirty="0" smtClean="0"/>
              <a:t>Działalność badawczo-rozwojowa –prace B + R</a:t>
            </a:r>
            <a:endParaRPr lang="pl-PL" sz="2400" dirty="0"/>
          </a:p>
        </p:txBody>
      </p:sp>
      <p:sp>
        <p:nvSpPr>
          <p:cNvPr id="3" name="Prostokąt 2"/>
          <p:cNvSpPr/>
          <p:nvPr/>
        </p:nvSpPr>
        <p:spPr>
          <a:xfrm>
            <a:off x="161365" y="2070847"/>
            <a:ext cx="1882588" cy="1299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b="1" dirty="0" smtClean="0"/>
              <a:t>POIR,</a:t>
            </a:r>
          </a:p>
          <a:p>
            <a:r>
              <a:rPr lang="pl-PL" b="1" dirty="0" smtClean="0"/>
              <a:t>Działanie 1.2</a:t>
            </a:r>
          </a:p>
          <a:p>
            <a:r>
              <a:rPr lang="pl-PL" b="1" dirty="0" smtClean="0"/>
              <a:t>Sektorowe programy </a:t>
            </a:r>
            <a:r>
              <a:rPr lang="pl-PL" b="1" dirty="0" err="1" smtClean="0"/>
              <a:t>B+R</a:t>
            </a:r>
            <a:endParaRPr lang="pl-PL" dirty="0"/>
          </a:p>
        </p:txBody>
      </p:sp>
      <p:sp>
        <p:nvSpPr>
          <p:cNvPr id="4" name="Prostokąt 3"/>
          <p:cNvSpPr/>
          <p:nvPr/>
        </p:nvSpPr>
        <p:spPr>
          <a:xfrm>
            <a:off x="2518913" y="1664898"/>
            <a:ext cx="6271404" cy="23377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300" dirty="0" smtClean="0">
                <a:latin typeface="+mj-lt"/>
              </a:rPr>
              <a:t> Programy sektorowe służą realizacji dużych przedsięwzięć B+R, istotnych dla rozwoju poszczególnych branż/sektorów gospodarki.</a:t>
            </a:r>
          </a:p>
          <a:p>
            <a:endParaRPr lang="pl-PL" sz="1300" dirty="0" smtClean="0">
              <a:latin typeface="+mj-lt"/>
            </a:endParaRPr>
          </a:p>
          <a:p>
            <a:r>
              <a:rPr lang="pl-PL" sz="1300" dirty="0" smtClean="0">
                <a:latin typeface="+mj-lt"/>
              </a:rPr>
              <a:t>W programach sektorowych inicjatorem wspólnego przedsięwzięcia jest grupa przedsiębiorstw, które występują w imieniu branży (np. za pośrednictwem platformy technologicznej, inicjatywy klastrowej, etc.), przedstawiając zarys agendy badawczej wraz z konkretnym zapotrzebowaniem sektora na prace B+R. </a:t>
            </a:r>
          </a:p>
          <a:p>
            <a:endParaRPr lang="pl-PL" sz="1300" dirty="0" smtClean="0">
              <a:latin typeface="+mj-lt"/>
            </a:endParaRPr>
          </a:p>
          <a:p>
            <a:r>
              <a:rPr lang="pl-PL" sz="1300" dirty="0" smtClean="0">
                <a:latin typeface="+mj-lt"/>
              </a:rPr>
              <a:t> Dofinansowanie udzielane jest na realizację projektów które obejmują badania przemysłowe i prace rozwojowe lub prace rozwojowe. 	</a:t>
            </a:r>
            <a:endParaRPr lang="pl-PL" sz="1300" dirty="0">
              <a:latin typeface="+mj-lt"/>
            </a:endParaRPr>
          </a:p>
        </p:txBody>
      </p:sp>
      <p:sp>
        <p:nvSpPr>
          <p:cNvPr id="5" name="Prostokąt 4"/>
          <p:cNvSpPr/>
          <p:nvPr/>
        </p:nvSpPr>
        <p:spPr>
          <a:xfrm>
            <a:off x="396815" y="4041561"/>
            <a:ext cx="2743200" cy="16173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400" b="1" dirty="0" smtClean="0"/>
              <a:t>Beneficjenci:</a:t>
            </a:r>
          </a:p>
          <a:p>
            <a:r>
              <a:rPr lang="pl-PL" sz="1400" dirty="0" smtClean="0"/>
              <a:t>przedsiębiorcy (przedsiębiorstwa),</a:t>
            </a:r>
          </a:p>
          <a:p>
            <a:r>
              <a:rPr lang="pl-PL" sz="1400" dirty="0" smtClean="0"/>
              <a:t>konsorcja przedsiębiorstw (składające się wyłącznie z przedsiębiorców).</a:t>
            </a:r>
            <a:r>
              <a:rPr lang="pl-PL" dirty="0" smtClean="0"/>
              <a:t> </a:t>
            </a:r>
            <a:endParaRPr lang="pl-PL" b="1" dirty="0" smtClean="0"/>
          </a:p>
        </p:txBody>
      </p:sp>
      <p:sp>
        <p:nvSpPr>
          <p:cNvPr id="6" name="Prostokąt 5"/>
          <p:cNvSpPr/>
          <p:nvPr/>
        </p:nvSpPr>
        <p:spPr>
          <a:xfrm>
            <a:off x="6817405" y="4238951"/>
            <a:ext cx="1990165" cy="12192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b="1" dirty="0" smtClean="0"/>
              <a:t>Odpowiedzialna instytucja:</a:t>
            </a:r>
          </a:p>
          <a:p>
            <a:r>
              <a:rPr lang="pl-PL" dirty="0" err="1" smtClean="0"/>
              <a:t>NCBiR</a:t>
            </a:r>
            <a:endParaRPr lang="pl-PL" dirty="0"/>
          </a:p>
        </p:txBody>
      </p:sp>
      <p:sp>
        <p:nvSpPr>
          <p:cNvPr id="8" name="Prostokąt 7"/>
          <p:cNvSpPr/>
          <p:nvPr/>
        </p:nvSpPr>
        <p:spPr>
          <a:xfrm>
            <a:off x="3965952" y="4145754"/>
            <a:ext cx="2357717" cy="13536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pl-PL" sz="1400" dirty="0" smtClean="0">
                <a:solidFill>
                  <a:schemeClr val="tx1"/>
                </a:solidFill>
              </a:rPr>
              <a:t>Termin składania wniosków:</a:t>
            </a:r>
          </a:p>
          <a:p>
            <a:r>
              <a:rPr lang="pl-PL" sz="1400" dirty="0" smtClean="0"/>
              <a:t>01.06.2016 - 15.09.2016</a:t>
            </a:r>
            <a:endParaRPr lang="pl-PL" sz="14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628650" y="3325090"/>
            <a:ext cx="7886700" cy="3335685"/>
          </a:xfrm>
        </p:spPr>
        <p:txBody>
          <a:bodyPr/>
          <a:lstStyle/>
          <a:p>
            <a:r>
              <a:rPr lang="pl-PL" sz="1800" dirty="0" smtClean="0">
                <a:latin typeface="+mn-lt"/>
              </a:rPr>
              <a:t>Dofinansowanie przeznaczone jest na wsparcie tworzenia lub rozwoju centrów badawczo-rozwojowych poprzez inwestycje w aparaturę, sprzęt, technologie i inną niezbędną infrastrukturę, która służyć będzie prowadzeniu prac badawczo-rozwojowych na rzecz tworzenia innowacyjnych produktów i usług.</a:t>
            </a:r>
            <a:r>
              <a:rPr lang="pl-PL" dirty="0" smtClean="0">
                <a:latin typeface="+mn-lt"/>
              </a:rPr>
              <a:t> </a:t>
            </a:r>
          </a:p>
          <a:p>
            <a:r>
              <a:rPr lang="pl-PL" sz="1800" dirty="0" smtClean="0">
                <a:latin typeface="+mn-lt"/>
              </a:rPr>
              <a:t>Przedmiotem dofinansowania w ramach projektów mogą być wydatki inwestycyjne, koszty odpowiedniej wiedzy technicznej oraz koszty doradztwa i równorzędnych usług wykorzystywanych na potrzeby projektu, a także koszty zakupu materiałów i produktów związanych bezpośrednio z realizacją projektu.</a:t>
            </a:r>
            <a:r>
              <a:rPr lang="pl-PL" dirty="0" smtClean="0">
                <a:latin typeface="+mn-lt"/>
              </a:rPr>
              <a:t> </a:t>
            </a:r>
            <a:endParaRPr lang="pl-PL" dirty="0">
              <a:latin typeface="+mn-lt"/>
            </a:endParaRPr>
          </a:p>
        </p:txBody>
      </p:sp>
      <p:pic>
        <p:nvPicPr>
          <p:cNvPr id="86018" name="Picture 2" descr="http://rowery.cartall.com.pl/media/repository/zdjecia/optymalizacja_harmonogramowanie_small.png"/>
          <p:cNvPicPr>
            <a:picLocks noChangeAspect="1" noChangeArrowheads="1"/>
          </p:cNvPicPr>
          <p:nvPr/>
        </p:nvPicPr>
        <p:blipFill>
          <a:blip r:embed="rId2" cstate="print"/>
          <a:srcRect/>
          <a:stretch>
            <a:fillRect/>
          </a:stretch>
        </p:blipFill>
        <p:spPr bwMode="auto">
          <a:xfrm>
            <a:off x="5067596" y="1648878"/>
            <a:ext cx="3224966" cy="1377538"/>
          </a:xfrm>
          <a:prstGeom prst="rect">
            <a:avLst/>
          </a:prstGeom>
          <a:noFill/>
        </p:spPr>
      </p:pic>
      <p:sp>
        <p:nvSpPr>
          <p:cNvPr id="5" name="Prostokąt 4"/>
          <p:cNvSpPr/>
          <p:nvPr/>
        </p:nvSpPr>
        <p:spPr>
          <a:xfrm>
            <a:off x="212276" y="1457865"/>
            <a:ext cx="4351097" cy="1518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dirty="0" smtClean="0"/>
              <a:t>2.1 Wsparcie inwestycji w infrastrukturę B+R przedsiębiorstw</a:t>
            </a:r>
            <a:br>
              <a:rPr lang="pl-PL" sz="1600" dirty="0" smtClean="0"/>
            </a:br>
            <a:endParaRPr lang="pl-PL" sz="1700" b="1" dirty="0" smtClean="0"/>
          </a:p>
        </p:txBody>
      </p:sp>
    </p:spTree>
    <p:extLst>
      <p:ext uri="{BB962C8B-B14F-4D97-AF65-F5344CB8AC3E}">
        <p14:creationId xmlns="" xmlns:p14="http://schemas.microsoft.com/office/powerpoint/2010/main" val="771571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628650" y="1579418"/>
            <a:ext cx="7886700" cy="689398"/>
          </a:xfrm>
        </p:spPr>
        <p:txBody>
          <a:bodyPr/>
          <a:lstStyle/>
          <a:p>
            <a:r>
              <a:rPr lang="pl-PL" dirty="0" smtClean="0">
                <a:latin typeface="+mj-lt"/>
              </a:rPr>
              <a:t/>
            </a:r>
            <a:br>
              <a:rPr lang="pl-PL" dirty="0" smtClean="0">
                <a:latin typeface="+mj-lt"/>
              </a:rPr>
            </a:br>
            <a:endParaRPr lang="pl-PL" dirty="0">
              <a:latin typeface="+mj-lt"/>
            </a:endParaRPr>
          </a:p>
        </p:txBody>
      </p:sp>
      <p:sp>
        <p:nvSpPr>
          <p:cNvPr id="7" name="Symbol zastępczy zawartości 6"/>
          <p:cNvSpPr>
            <a:spLocks noGrp="1"/>
          </p:cNvSpPr>
          <p:nvPr>
            <p:ph idx="1"/>
          </p:nvPr>
        </p:nvSpPr>
        <p:spPr>
          <a:xfrm>
            <a:off x="138247" y="2982521"/>
            <a:ext cx="8298451" cy="3875479"/>
          </a:xfrm>
        </p:spPr>
        <p:txBody>
          <a:bodyPr/>
          <a:lstStyle/>
          <a:p>
            <a:r>
              <a:rPr lang="pl-PL" sz="1800" dirty="0" smtClean="0">
                <a:latin typeface="+mj-lt"/>
              </a:rPr>
              <a:t>Celem </a:t>
            </a:r>
            <a:r>
              <a:rPr lang="pl-PL" sz="1800" dirty="0" err="1" smtClean="0">
                <a:latin typeface="+mj-lt"/>
              </a:rPr>
              <a:t>poddziałania</a:t>
            </a:r>
            <a:r>
              <a:rPr lang="pl-PL" sz="1800" dirty="0" smtClean="0">
                <a:latin typeface="+mj-lt"/>
              </a:rPr>
              <a:t> jest </a:t>
            </a:r>
            <a:r>
              <a:rPr lang="pl-PL" sz="1800" b="1" dirty="0" smtClean="0">
                <a:latin typeface="+mj-lt"/>
              </a:rPr>
              <a:t>rozwój oferty proinnowacyjnych</a:t>
            </a:r>
            <a:br>
              <a:rPr lang="pl-PL" sz="1800" b="1" dirty="0" smtClean="0">
                <a:latin typeface="+mj-lt"/>
              </a:rPr>
            </a:br>
            <a:r>
              <a:rPr lang="pl-PL" sz="1800" b="1" dirty="0" smtClean="0">
                <a:latin typeface="+mj-lt"/>
              </a:rPr>
              <a:t>usług świadczonych przez instytucje otoczenia biznesu (IOB),</a:t>
            </a:r>
            <a:r>
              <a:rPr lang="pl-PL" sz="1800" dirty="0" smtClean="0">
                <a:latin typeface="+mj-lt"/>
              </a:rPr>
              <a:t/>
            </a:r>
            <a:br>
              <a:rPr lang="pl-PL" sz="1800" dirty="0" smtClean="0">
                <a:latin typeface="+mj-lt"/>
              </a:rPr>
            </a:br>
            <a:r>
              <a:rPr lang="pl-PL" sz="1800" dirty="0" smtClean="0">
                <a:latin typeface="+mj-lt"/>
              </a:rPr>
              <a:t>które wspierają MSP w procesie opracowania i wdrożenia innowacji produktowych lub procesowych o charakterze technologicznym, realizowanych w obszarach Krajowych Inteligentnych Specjalizacji (KIS). </a:t>
            </a:r>
          </a:p>
          <a:p>
            <a:r>
              <a:rPr lang="pl-PL" sz="1800" dirty="0" smtClean="0">
                <a:latin typeface="+mj-lt"/>
              </a:rPr>
              <a:t>Do świadczenia usług finansowanych w ramach niniejszego </a:t>
            </a:r>
            <a:r>
              <a:rPr lang="pl-PL" sz="1800" dirty="0" err="1" smtClean="0">
                <a:latin typeface="+mj-lt"/>
              </a:rPr>
              <a:t>poddziałania</a:t>
            </a:r>
            <a:r>
              <a:rPr lang="pl-PL" sz="1800" dirty="0" smtClean="0">
                <a:latin typeface="+mj-lt"/>
              </a:rPr>
              <a:t> uprawnione są </a:t>
            </a:r>
            <a:r>
              <a:rPr lang="pl-PL" sz="1800" b="1" dirty="0" smtClean="0">
                <a:latin typeface="+mj-lt"/>
              </a:rPr>
              <a:t>podmioty akredytowane</a:t>
            </a:r>
            <a:r>
              <a:rPr lang="pl-PL" sz="1800" dirty="0" smtClean="0">
                <a:latin typeface="+mj-lt"/>
              </a:rPr>
              <a:t>. Proces akredytacji IOB prowadzony jest przez Ministerstwo Gospodarki. Przedsiębiorca może wybrać do realizacji usługi podmiot, który nie jest akredytowany. Podmiot ten musi jednak spełniać kryteria akredytacji i zostać akredytowany przed dniem podpisania umowy o dofinansowanie z MŚP. W takiej sytuacji proces akredytacji IOB prowadzony jest równolegle z oceną wniosku MŚP o dofinansowanie projektu. Rezultatem realizacji usług proinnowacyjnych powinien być rozwój działalności badawczo-rozwojowej i innowacyjności przedsiębiorstw. 	</a:t>
            </a:r>
          </a:p>
          <a:p>
            <a:pPr>
              <a:buNone/>
            </a:pPr>
            <a:endParaRPr lang="pl-PL" sz="1800" dirty="0">
              <a:latin typeface="+mj-lt"/>
            </a:endParaRPr>
          </a:p>
        </p:txBody>
      </p:sp>
      <p:pic>
        <p:nvPicPr>
          <p:cNvPr id="83970" name="Picture 2" descr="http://pozyskiwaniedotacjiunijnych.pl/wp-content/uploads/2016/01/dotacje-POIR.jpg"/>
          <p:cNvPicPr>
            <a:picLocks noChangeAspect="1" noChangeArrowheads="1"/>
          </p:cNvPicPr>
          <p:nvPr/>
        </p:nvPicPr>
        <p:blipFill>
          <a:blip r:embed="rId2" cstate="print"/>
          <a:srcRect/>
          <a:stretch>
            <a:fillRect/>
          </a:stretch>
        </p:blipFill>
        <p:spPr bwMode="auto">
          <a:xfrm>
            <a:off x="6662057" y="1710046"/>
            <a:ext cx="2481943" cy="1520042"/>
          </a:xfrm>
          <a:prstGeom prst="rect">
            <a:avLst/>
          </a:prstGeom>
          <a:noFill/>
        </p:spPr>
      </p:pic>
      <p:sp>
        <p:nvSpPr>
          <p:cNvPr id="8" name="Prostokąt 7"/>
          <p:cNvSpPr/>
          <p:nvPr/>
        </p:nvSpPr>
        <p:spPr>
          <a:xfrm>
            <a:off x="324420" y="1035170"/>
            <a:ext cx="3781754" cy="1777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700" dirty="0" smtClean="0"/>
              <a:t>2.3 Proinnowacyjne usługi dla przedsiębiorstw / </a:t>
            </a:r>
            <a:br>
              <a:rPr lang="pl-PL" sz="1700" dirty="0" smtClean="0"/>
            </a:br>
            <a:r>
              <a:rPr lang="pl-PL" sz="1700" dirty="0" smtClean="0"/>
              <a:t>2.3.1 Proinnowacyjne usługi IOB dla MŚP</a:t>
            </a:r>
            <a:endParaRPr lang="pl-PL" sz="1700" b="1" dirty="0" smtClean="0"/>
          </a:p>
        </p:txBody>
      </p:sp>
    </p:spTree>
    <p:extLst>
      <p:ext uri="{BB962C8B-B14F-4D97-AF65-F5344CB8AC3E}">
        <p14:creationId xmlns="" xmlns:p14="http://schemas.microsoft.com/office/powerpoint/2010/main" val="33900998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318730" y="3647853"/>
            <a:ext cx="8825270" cy="2992581"/>
          </a:xfrm>
        </p:spPr>
        <p:txBody>
          <a:bodyPr/>
          <a:lstStyle/>
          <a:p>
            <a:endParaRPr lang="pl-PL" sz="2000" dirty="0" smtClean="0">
              <a:latin typeface="+mj-lt"/>
            </a:endParaRPr>
          </a:p>
          <a:p>
            <a:pPr>
              <a:buNone/>
            </a:pPr>
            <a:r>
              <a:rPr lang="pl-PL" sz="2000" dirty="0" smtClean="0">
                <a:latin typeface="+mj-lt"/>
              </a:rPr>
              <a:t>Wsparcie jest udzielane na finansowanie </a:t>
            </a:r>
            <a:r>
              <a:rPr lang="pl-PL" sz="2000" b="1" dirty="0" smtClean="0">
                <a:latin typeface="+mj-lt"/>
              </a:rPr>
              <a:t>usług badawczo-rozwojowych </a:t>
            </a:r>
            <a:r>
              <a:rPr lang="pl-PL" sz="2000" dirty="0" smtClean="0">
                <a:latin typeface="+mj-lt"/>
              </a:rPr>
              <a:t>polegających na opracowaniu: </a:t>
            </a:r>
          </a:p>
          <a:p>
            <a:pPr>
              <a:buNone/>
            </a:pPr>
            <a:r>
              <a:rPr lang="pl-PL" sz="2000" dirty="0" smtClean="0">
                <a:latin typeface="+mj-lt"/>
              </a:rPr>
              <a:t>	a) </a:t>
            </a:r>
            <a:r>
              <a:rPr lang="pl-PL" sz="2000" b="1" dirty="0" smtClean="0">
                <a:latin typeface="+mj-lt"/>
              </a:rPr>
              <a:t>nowego lub znacząco ulepszonego </a:t>
            </a:r>
            <a:r>
              <a:rPr lang="pl-PL" sz="2000" dirty="0" smtClean="0">
                <a:latin typeface="+mj-lt"/>
              </a:rPr>
              <a:t>wyrobu, nowej lub znacząco ulepszonej technologii produkcji, nowego projektu wzorniczego; </a:t>
            </a:r>
          </a:p>
          <a:p>
            <a:pPr>
              <a:buNone/>
            </a:pPr>
            <a:r>
              <a:rPr lang="pl-PL" sz="2000" dirty="0" smtClean="0">
                <a:latin typeface="+mj-lt"/>
              </a:rPr>
              <a:t>	b) </a:t>
            </a:r>
            <a:r>
              <a:rPr lang="pl-PL" sz="2000" b="1" dirty="0" smtClean="0">
                <a:latin typeface="+mj-lt"/>
              </a:rPr>
              <a:t>nowej lub znacząco ulepszonej </a:t>
            </a:r>
            <a:r>
              <a:rPr lang="pl-PL" sz="2000" dirty="0" smtClean="0">
                <a:latin typeface="+mj-lt"/>
              </a:rPr>
              <a:t>usługi. </a:t>
            </a:r>
          </a:p>
          <a:p>
            <a:pPr>
              <a:buNone/>
            </a:pPr>
            <a:r>
              <a:rPr lang="pl-PL" sz="2000" dirty="0" smtClean="0">
                <a:latin typeface="+mj-lt"/>
              </a:rPr>
              <a:t>Usługi mogą dotyczyć innowacji </a:t>
            </a:r>
            <a:r>
              <a:rPr lang="pl-PL" sz="2000" b="1" dirty="0" err="1" smtClean="0">
                <a:latin typeface="+mj-lt"/>
              </a:rPr>
              <a:t>nietechnologicznych</a:t>
            </a:r>
            <a:r>
              <a:rPr lang="pl-PL" sz="2000" dirty="0" smtClean="0">
                <a:latin typeface="+mj-lt"/>
              </a:rPr>
              <a:t>, w tym nowych modeli biznesowych, jeśli będą towarzyszyły usłudze, o której mowa w </a:t>
            </a:r>
            <a:r>
              <a:rPr lang="pl-PL" sz="2000" dirty="0" err="1" smtClean="0">
                <a:latin typeface="+mj-lt"/>
              </a:rPr>
              <a:t>pkt</a:t>
            </a:r>
            <a:r>
              <a:rPr lang="pl-PL" sz="2000" dirty="0" smtClean="0">
                <a:latin typeface="+mj-lt"/>
              </a:rPr>
              <a:t> a) lub b) powyżej. 	</a:t>
            </a:r>
          </a:p>
        </p:txBody>
      </p:sp>
      <p:pic>
        <p:nvPicPr>
          <p:cNvPr id="79874" name="Picture 2" descr="http://blog.europoint.com.pl/wp-content/uploads/2015/11/bon_na_innowacje.jpg"/>
          <p:cNvPicPr>
            <a:picLocks noChangeAspect="1" noChangeArrowheads="1"/>
          </p:cNvPicPr>
          <p:nvPr/>
        </p:nvPicPr>
        <p:blipFill>
          <a:blip r:embed="rId2" cstate="print"/>
          <a:srcRect/>
          <a:stretch>
            <a:fillRect/>
          </a:stretch>
        </p:blipFill>
        <p:spPr bwMode="auto">
          <a:xfrm>
            <a:off x="4927952" y="1434884"/>
            <a:ext cx="2852290" cy="1952384"/>
          </a:xfrm>
          <a:prstGeom prst="rect">
            <a:avLst/>
          </a:prstGeom>
          <a:noFill/>
        </p:spPr>
      </p:pic>
      <p:sp>
        <p:nvSpPr>
          <p:cNvPr id="7" name="Prostokąt 6"/>
          <p:cNvSpPr/>
          <p:nvPr/>
        </p:nvSpPr>
        <p:spPr>
          <a:xfrm>
            <a:off x="358926" y="1118557"/>
            <a:ext cx="3721368" cy="2418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700" b="1" dirty="0" smtClean="0"/>
              <a:t>POIR,</a:t>
            </a:r>
          </a:p>
          <a:p>
            <a:r>
              <a:rPr lang="pl-PL" sz="1700" dirty="0" smtClean="0"/>
              <a:t>2.3 Proinnowacyjne usługi dla przedsiębiorstw / </a:t>
            </a:r>
            <a:br>
              <a:rPr lang="pl-PL" sz="1700" dirty="0" smtClean="0"/>
            </a:br>
            <a:r>
              <a:rPr lang="pl-PL" sz="1700" dirty="0" smtClean="0"/>
              <a:t>2.3.2 </a:t>
            </a:r>
            <a:r>
              <a:rPr lang="pl-PL" sz="1700" b="1" dirty="0" smtClean="0"/>
              <a:t>Bony</a:t>
            </a:r>
            <a:r>
              <a:rPr lang="pl-PL" sz="1700" dirty="0" smtClean="0"/>
              <a:t> </a:t>
            </a:r>
            <a:r>
              <a:rPr lang="pl-PL" sz="1700" b="1" dirty="0" smtClean="0"/>
              <a:t>na</a:t>
            </a:r>
            <a:r>
              <a:rPr lang="pl-PL" sz="1700" dirty="0" smtClean="0"/>
              <a:t> </a:t>
            </a:r>
            <a:r>
              <a:rPr lang="pl-PL" sz="1700" b="1" dirty="0" smtClean="0"/>
              <a:t>innowacje</a:t>
            </a:r>
            <a:r>
              <a:rPr lang="pl-PL" sz="1700" dirty="0" smtClean="0"/>
              <a:t> dla MŚP</a:t>
            </a:r>
            <a:endParaRPr lang="pl-PL" sz="1700" b="1" dirty="0" smtClean="0"/>
          </a:p>
        </p:txBody>
      </p:sp>
    </p:spTree>
    <p:extLst>
      <p:ext uri="{BB962C8B-B14F-4D97-AF65-F5344CB8AC3E}">
        <p14:creationId xmlns="" xmlns:p14="http://schemas.microsoft.com/office/powerpoint/2010/main" val="10425724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000" b="1" dirty="0" smtClean="0"/>
              <a:t>Działalność badawczo-rozwojowa –prace B + R</a:t>
            </a:r>
            <a:r>
              <a:rPr lang="pl-PL" dirty="0" smtClean="0"/>
              <a:t/>
            </a:r>
            <a:br>
              <a:rPr lang="pl-PL" dirty="0" smtClean="0"/>
            </a:br>
            <a:endParaRPr lang="pl-PL" dirty="0"/>
          </a:p>
        </p:txBody>
      </p:sp>
      <p:sp>
        <p:nvSpPr>
          <p:cNvPr id="4" name="Prostokąt 3"/>
          <p:cNvSpPr/>
          <p:nvPr/>
        </p:nvSpPr>
        <p:spPr>
          <a:xfrm>
            <a:off x="341673" y="1618890"/>
            <a:ext cx="2474260" cy="248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b="1" dirty="0" smtClean="0"/>
              <a:t>2.3 Proinnowacyjne usługi dla przedsiębiorstw / 2.3.4 Ochrona własności przemysłowej, Inteligentny Rozwój</a:t>
            </a:r>
          </a:p>
        </p:txBody>
      </p:sp>
      <p:sp>
        <p:nvSpPr>
          <p:cNvPr id="5" name="Strzałka w lewo 4"/>
          <p:cNvSpPr/>
          <p:nvPr/>
        </p:nvSpPr>
        <p:spPr>
          <a:xfrm>
            <a:off x="2859741" y="1224952"/>
            <a:ext cx="5585519" cy="375249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r>
              <a:rPr lang="pl-PL" sz="1000" dirty="0" smtClean="0"/>
              <a:t/>
            </a:r>
            <a:br>
              <a:rPr lang="pl-PL" sz="1000" dirty="0" smtClean="0"/>
            </a:br>
            <a:r>
              <a:rPr lang="pl-PL" sz="1000" dirty="0" smtClean="0"/>
              <a:t>-</a:t>
            </a:r>
            <a:r>
              <a:rPr lang="pl-PL" sz="900" dirty="0" smtClean="0"/>
              <a:t> </a:t>
            </a:r>
            <a:r>
              <a:rPr lang="pl-PL" sz="1100" dirty="0" smtClean="0"/>
              <a:t>Uzyskanie prawa ochrony własności przemysłowej (tj.: patentów, praw ochronnych na wzory użytkowe oraz praw z rejestracji na wzory przemysłowe) z możliwością wsparcia przygotowania procesu komercjalizacji przedmiotu zgłoszenia poprzez zakup usługi doradczej</a:t>
            </a:r>
          </a:p>
          <a:p>
            <a:endParaRPr lang="pl-PL" sz="1100" dirty="0" smtClean="0"/>
          </a:p>
          <a:p>
            <a:r>
              <a:rPr lang="pl-PL" sz="1100" dirty="0" smtClean="0"/>
              <a:t>-Realizacja ochrony prawa własności przemysłowej, gdy wnioskodawca we wszczętym postępowaniu występuje w roli podmiotu broniącego posiadanych praw, a postępowanie dotyczy </a:t>
            </a:r>
            <a:r>
              <a:rPr lang="pl-PL" sz="1100" u="sng" dirty="0" smtClean="0"/>
              <a:t>unieważnienia</a:t>
            </a:r>
            <a:r>
              <a:rPr lang="pl-PL" sz="1100" dirty="0" smtClean="0"/>
              <a:t> patentu, prawa ochronnego na wzór użytkowy albo prawa z rejestracji wzoru przemysłowego </a:t>
            </a:r>
            <a:r>
              <a:rPr lang="pl-PL" sz="1100" u="sng" dirty="0" smtClean="0"/>
              <a:t>lub stwierdzenia wygaśnięcia</a:t>
            </a:r>
            <a:r>
              <a:rPr lang="pl-PL" sz="1100" dirty="0" smtClean="0"/>
              <a:t> patentu, prawa ochronnego na wzór użytkowy albo prawa z rejestracji wzoru przemysłowego.</a:t>
            </a:r>
          </a:p>
          <a:p>
            <a:endParaRPr lang="pl-PL" sz="1100" dirty="0"/>
          </a:p>
        </p:txBody>
      </p:sp>
      <p:sp>
        <p:nvSpPr>
          <p:cNvPr id="6" name="Prostokąt 5"/>
          <p:cNvSpPr/>
          <p:nvPr/>
        </p:nvSpPr>
        <p:spPr>
          <a:xfrm>
            <a:off x="387849" y="4960189"/>
            <a:ext cx="2579638" cy="1362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600" b="1" dirty="0" smtClean="0">
                <a:solidFill>
                  <a:schemeClr val="tx1"/>
                </a:solidFill>
              </a:rPr>
              <a:t>Beneficjenci</a:t>
            </a:r>
          </a:p>
          <a:p>
            <a:r>
              <a:rPr lang="pl-PL" sz="1600" dirty="0" err="1" smtClean="0"/>
              <a:t>Mikroprzedsiębiorcy</a:t>
            </a:r>
            <a:r>
              <a:rPr lang="pl-PL" sz="1600" dirty="0" smtClean="0"/>
              <a:t>, mali i średni przedsiębiorcy</a:t>
            </a:r>
            <a:endParaRPr lang="pl-PL" sz="1600" b="1" dirty="0" smtClean="0">
              <a:solidFill>
                <a:schemeClr val="tx1"/>
              </a:solidFill>
            </a:endParaRPr>
          </a:p>
        </p:txBody>
      </p:sp>
      <p:sp>
        <p:nvSpPr>
          <p:cNvPr id="7" name="Prostokąt 6"/>
          <p:cNvSpPr/>
          <p:nvPr/>
        </p:nvSpPr>
        <p:spPr>
          <a:xfrm>
            <a:off x="4007563" y="5124090"/>
            <a:ext cx="2052918" cy="11041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pl-PL" sz="1200" dirty="0" smtClean="0"/>
              <a:t> Planowany termin składania wniosków </a:t>
            </a:r>
          </a:p>
          <a:p>
            <a:r>
              <a:rPr lang="pl-PL" sz="1200" dirty="0" smtClean="0"/>
              <a:t>18.07.2016 -20.01.2017</a:t>
            </a:r>
          </a:p>
        </p:txBody>
      </p:sp>
      <p:sp>
        <p:nvSpPr>
          <p:cNvPr id="8" name="Prostokąt 7"/>
          <p:cNvSpPr/>
          <p:nvPr/>
        </p:nvSpPr>
        <p:spPr>
          <a:xfrm>
            <a:off x="6776472" y="4201064"/>
            <a:ext cx="1780931" cy="9661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pl-PL" sz="1400" b="1" dirty="0" smtClean="0"/>
              <a:t>Odpowiedzialna instytucja</a:t>
            </a:r>
          </a:p>
          <a:p>
            <a:r>
              <a:rPr lang="pl-PL" sz="1400" b="1" dirty="0" smtClean="0"/>
              <a:t>PARP</a:t>
            </a:r>
          </a:p>
        </p:txBody>
      </p:sp>
      <p:sp>
        <p:nvSpPr>
          <p:cNvPr id="9" name="Prostokąt 8"/>
          <p:cNvSpPr/>
          <p:nvPr/>
        </p:nvSpPr>
        <p:spPr>
          <a:xfrm>
            <a:off x="6792033" y="5503991"/>
            <a:ext cx="1837765" cy="95922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pl-PL" b="1" dirty="0" smtClean="0"/>
              <a:t>dotacje</a:t>
            </a:r>
            <a:endParaRPr lang="pl-PL"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0" y="923026"/>
            <a:ext cx="9144000" cy="6024726"/>
          </a:xfrm>
          <a:prstGeom prst="rect">
            <a:avLst/>
          </a:prstGeom>
        </p:spPr>
        <p:txBody>
          <a:bodyPr wrap="square">
            <a:spAutoFit/>
          </a:bodyPr>
          <a:lstStyle/>
          <a:p>
            <a:pPr algn="ctr">
              <a:lnSpc>
                <a:spcPct val="150000"/>
              </a:lnSpc>
            </a:pPr>
            <a:r>
              <a:rPr lang="pl-PL" b="1" dirty="0" smtClean="0"/>
              <a:t>WSPARCIE  KAPITAŁOWE NOWYCH INNOWACYJNYCH FIRM</a:t>
            </a:r>
            <a:endParaRPr lang="pl-PL" sz="1100" dirty="0" smtClean="0"/>
          </a:p>
          <a:p>
            <a:pPr>
              <a:lnSpc>
                <a:spcPct val="150000"/>
              </a:lnSpc>
            </a:pPr>
            <a:endParaRPr lang="pl-PL" sz="1200" dirty="0" smtClean="0"/>
          </a:p>
          <a:p>
            <a:pPr>
              <a:lnSpc>
                <a:spcPct val="150000"/>
              </a:lnSpc>
            </a:pPr>
            <a:r>
              <a:rPr lang="pl-PL" sz="1200" dirty="0" smtClean="0"/>
              <a:t>W ramach Programu Inteligentny Rozwój działania 3.1 „Finansowanie innowacyjnej działalności MŚP z wykorzystaniem kapitału podwyższonego ryzyka” przewidziano wsparcie przedsiębiorstw przez fundusze </a:t>
            </a:r>
            <a:r>
              <a:rPr lang="pl-PL" sz="1200" dirty="0" err="1" smtClean="0"/>
              <a:t>venture</a:t>
            </a:r>
            <a:r>
              <a:rPr lang="pl-PL" sz="1200" dirty="0" smtClean="0"/>
              <a:t> capital, sieci aniołów biznesu oraz inne instytucje otoczenia biznesu wspierające powstawanie i rozwój  nowych firm innowacyjnych.</a:t>
            </a:r>
          </a:p>
          <a:p>
            <a:pPr>
              <a:lnSpc>
                <a:spcPct val="150000"/>
              </a:lnSpc>
            </a:pPr>
            <a:endParaRPr lang="pl-PL" sz="1200" dirty="0" smtClean="0"/>
          </a:p>
          <a:p>
            <a:pPr>
              <a:lnSpc>
                <a:spcPct val="150000"/>
              </a:lnSpc>
            </a:pPr>
            <a:r>
              <a:rPr lang="pl-PL" sz="1200" dirty="0" smtClean="0"/>
              <a:t>Dofinansowane instytucje będą mogły wspierać osoby mające pomysły na innowacyjną działalność poprzez:</a:t>
            </a:r>
          </a:p>
          <a:p>
            <a:pPr marL="228600" indent="-228600">
              <a:lnSpc>
                <a:spcPct val="150000"/>
              </a:lnSpc>
              <a:buFont typeface="+mj-lt"/>
              <a:buAutoNum type="arabicPeriod"/>
            </a:pPr>
            <a:r>
              <a:rPr lang="pl-PL" sz="1200" dirty="0" smtClean="0"/>
              <a:t>pomoc w rozwoju pomysłu (tzw. </a:t>
            </a:r>
            <a:r>
              <a:rPr lang="pl-PL" sz="1200" dirty="0" err="1" smtClean="0"/>
              <a:t>preinkubacja</a:t>
            </a:r>
            <a:r>
              <a:rPr lang="pl-PL" sz="1200" dirty="0" smtClean="0"/>
              <a:t>)</a:t>
            </a:r>
          </a:p>
          <a:p>
            <a:pPr marL="228600" indent="-228600">
              <a:lnSpc>
                <a:spcPct val="150000"/>
              </a:lnSpc>
              <a:buFont typeface="+mj-lt"/>
              <a:buAutoNum type="arabicPeriod"/>
            </a:pPr>
            <a:r>
              <a:rPr lang="pl-PL" sz="1200" dirty="0" smtClean="0"/>
              <a:t>zasilenie kapitałowe nowo powstałych firm, </a:t>
            </a:r>
          </a:p>
          <a:p>
            <a:pPr marL="228600" indent="-228600">
              <a:lnSpc>
                <a:spcPct val="150000"/>
              </a:lnSpc>
              <a:buFont typeface="+mj-lt"/>
              <a:buAutoNum type="arabicPeriod"/>
            </a:pPr>
            <a:r>
              <a:rPr lang="pl-PL" sz="1200" dirty="0" smtClean="0"/>
              <a:t>fundusze </a:t>
            </a:r>
            <a:r>
              <a:rPr lang="pl-PL" sz="1200" dirty="0" err="1" smtClean="0"/>
              <a:t>venture</a:t>
            </a:r>
            <a:r>
              <a:rPr lang="pl-PL" sz="1200" dirty="0" smtClean="0"/>
              <a:t> capital</a:t>
            </a:r>
          </a:p>
          <a:p>
            <a:pPr marL="228600" indent="-228600">
              <a:lnSpc>
                <a:spcPct val="150000"/>
              </a:lnSpc>
              <a:buFont typeface="+mj-lt"/>
              <a:buAutoNum type="arabicPeriod"/>
            </a:pPr>
            <a:r>
              <a:rPr lang="pl-PL" sz="1200" dirty="0" smtClean="0"/>
              <a:t>kojarzenie z inwestorami prywatnymi poprzez platformy i sieci współpracy </a:t>
            </a:r>
          </a:p>
          <a:p>
            <a:pPr marL="228600" indent="-228600">
              <a:lnSpc>
                <a:spcPct val="150000"/>
              </a:lnSpc>
              <a:buFont typeface="+mj-lt"/>
              <a:buAutoNum type="arabicPeriod"/>
            </a:pPr>
            <a:r>
              <a:rPr lang="pl-PL" sz="1200" dirty="0" smtClean="0"/>
              <a:t>sieci aniołów biznesu</a:t>
            </a:r>
          </a:p>
          <a:p>
            <a:pPr marL="228600" indent="-228600">
              <a:lnSpc>
                <a:spcPct val="150000"/>
              </a:lnSpc>
            </a:pPr>
            <a:endParaRPr lang="pl-PL" sz="1200" dirty="0" smtClean="0"/>
          </a:p>
          <a:p>
            <a:pPr>
              <a:lnSpc>
                <a:spcPct val="150000"/>
              </a:lnSpc>
            </a:pPr>
            <a:r>
              <a:rPr lang="pl-PL" sz="1200" dirty="0" smtClean="0"/>
              <a:t>Działanie 3.1 dzieli się na następujące części:</a:t>
            </a:r>
          </a:p>
          <a:p>
            <a:pPr>
              <a:lnSpc>
                <a:spcPct val="150000"/>
              </a:lnSpc>
              <a:buFont typeface="Wingdings" pitchFamily="2" charset="2"/>
              <a:buChar char="Ø"/>
            </a:pPr>
            <a:r>
              <a:rPr lang="pl-PL" sz="1200" dirty="0" smtClean="0"/>
              <a:t> </a:t>
            </a:r>
            <a:r>
              <a:rPr lang="pl-PL" sz="1200" dirty="0" err="1" smtClean="0"/>
              <a:t>Poddziałanie</a:t>
            </a:r>
            <a:r>
              <a:rPr lang="pl-PL" sz="1200" dirty="0" smtClean="0"/>
              <a:t> 3.1.1 - Starter </a:t>
            </a:r>
          </a:p>
          <a:p>
            <a:pPr>
              <a:lnSpc>
                <a:spcPct val="150000"/>
              </a:lnSpc>
              <a:buFont typeface="Wingdings" pitchFamily="2" charset="2"/>
              <a:buChar char="Ø"/>
            </a:pPr>
            <a:r>
              <a:rPr lang="pl-PL" sz="1200" dirty="0" err="1" smtClean="0"/>
              <a:t>Poddziałanie</a:t>
            </a:r>
            <a:r>
              <a:rPr lang="pl-PL" sz="1200" dirty="0" smtClean="0"/>
              <a:t> 3.1.2  – </a:t>
            </a:r>
            <a:r>
              <a:rPr lang="pl-PL" sz="1200" dirty="0" err="1" smtClean="0"/>
              <a:t>Biznest</a:t>
            </a:r>
            <a:r>
              <a:rPr lang="pl-PL" sz="1200" dirty="0" smtClean="0"/>
              <a:t> </a:t>
            </a:r>
          </a:p>
          <a:p>
            <a:pPr>
              <a:lnSpc>
                <a:spcPct val="150000"/>
              </a:lnSpc>
              <a:buFont typeface="Wingdings" pitchFamily="2" charset="2"/>
              <a:buChar char="Ø"/>
            </a:pPr>
            <a:r>
              <a:rPr lang="pl-PL" sz="1200" dirty="0" err="1" smtClean="0"/>
              <a:t>Poddziałanie</a:t>
            </a:r>
            <a:r>
              <a:rPr lang="pl-PL" sz="1200" dirty="0" smtClean="0"/>
              <a:t> 3.1.3  –Fundusz Pożyczkowy Innowacji </a:t>
            </a:r>
          </a:p>
          <a:p>
            <a:pPr>
              <a:lnSpc>
                <a:spcPct val="150000"/>
              </a:lnSpc>
              <a:buFont typeface="Wingdings" pitchFamily="2" charset="2"/>
              <a:buChar char="Ø"/>
            </a:pPr>
            <a:r>
              <a:rPr lang="pl-PL" sz="1200" dirty="0" err="1" smtClean="0"/>
              <a:t>Poddziałanie</a:t>
            </a:r>
            <a:r>
              <a:rPr lang="pl-PL" sz="1200" dirty="0" smtClean="0"/>
              <a:t> 3.1.4  –Konkurencyjny  Ogólnopolski Fundusz Funduszy Innowacyjnych</a:t>
            </a:r>
          </a:p>
          <a:p>
            <a:pPr algn="r">
              <a:lnSpc>
                <a:spcPct val="150000"/>
              </a:lnSpc>
            </a:pPr>
            <a:r>
              <a:rPr lang="pl-PL" sz="2400" dirty="0" err="1" smtClean="0">
                <a:hlinkClick r:id="rId2"/>
              </a:rPr>
              <a:t>www.poir.gov.pl</a:t>
            </a:r>
            <a:r>
              <a:rPr lang="pl-PL" sz="2400" dirty="0" smtClean="0"/>
              <a:t> </a:t>
            </a:r>
          </a:p>
          <a:p>
            <a:pPr marL="228600" indent="-228600">
              <a:lnSpc>
                <a:spcPct val="150000"/>
              </a:lnSpc>
              <a:buFont typeface="+mj-lt"/>
              <a:buAutoNum type="arabicPeriod"/>
            </a:pPr>
            <a:endParaRPr lang="pl-PL" sz="1100" dirty="0"/>
          </a:p>
        </p:txBody>
      </p:sp>
      <p:pic>
        <p:nvPicPr>
          <p:cNvPr id="149506" name="Picture 2"/>
          <p:cNvPicPr>
            <a:picLocks noChangeAspect="1" noChangeArrowheads="1"/>
          </p:cNvPicPr>
          <p:nvPr/>
        </p:nvPicPr>
        <p:blipFill>
          <a:blip r:embed="rId3" cstate="print"/>
          <a:srcRect/>
          <a:stretch>
            <a:fillRect/>
          </a:stretch>
        </p:blipFill>
        <p:spPr bwMode="auto">
          <a:xfrm>
            <a:off x="5617757" y="3674854"/>
            <a:ext cx="3293330" cy="219731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494179" y="3431969"/>
            <a:ext cx="7886700" cy="3218213"/>
          </a:xfrm>
        </p:spPr>
        <p:txBody>
          <a:bodyPr/>
          <a:lstStyle/>
          <a:p>
            <a:r>
              <a:rPr lang="pl-PL" sz="2000" dirty="0" smtClean="0">
                <a:latin typeface="+mn-lt"/>
              </a:rPr>
              <a:t>Dofinansowanie przeznaczone jest na przygotowanie niezbędnej dokumentacji do pozyskania kapitału o charakterze udziałowym na rynkach kapitałowych (GPW, </a:t>
            </a:r>
            <a:r>
              <a:rPr lang="pl-PL" sz="2000" dirty="0" err="1" smtClean="0">
                <a:latin typeface="+mn-lt"/>
              </a:rPr>
              <a:t>NewConnect</a:t>
            </a:r>
            <a:r>
              <a:rPr lang="pl-PL" sz="2000" dirty="0" smtClean="0">
                <a:latin typeface="+mn-lt"/>
              </a:rPr>
              <a:t>, zagraniczne rynki regulowane) lub o charakterze dłużnym poprzez emisję obligacji na rynku </a:t>
            </a:r>
            <a:r>
              <a:rPr lang="pl-PL" sz="2000" dirty="0" err="1" smtClean="0">
                <a:latin typeface="+mn-lt"/>
              </a:rPr>
              <a:t>Catalyst</a:t>
            </a:r>
            <a:r>
              <a:rPr lang="pl-PL" sz="2000" dirty="0" smtClean="0">
                <a:latin typeface="+mn-lt"/>
              </a:rPr>
              <a:t>. </a:t>
            </a:r>
          </a:p>
          <a:p>
            <a:r>
              <a:rPr lang="pl-PL" sz="2000" dirty="0" smtClean="0">
                <a:latin typeface="+mn-lt"/>
              </a:rPr>
              <a:t>Wsparcie przeznaczone jest na dofinansowanie kosztów usług doradczych, w tym </a:t>
            </a:r>
            <a:r>
              <a:rPr lang="pl-PL" sz="2000" dirty="0" err="1" smtClean="0">
                <a:latin typeface="+mn-lt"/>
              </a:rPr>
              <a:t>ratingu</a:t>
            </a:r>
            <a:r>
              <a:rPr lang="pl-PL" sz="2000" dirty="0" smtClean="0">
                <a:latin typeface="+mn-lt"/>
              </a:rPr>
              <a:t>, związanych z przygotowaniem emisji, ponoszonych przez firmy sektora MŚP. </a:t>
            </a:r>
            <a:r>
              <a:rPr lang="pl-PL" sz="2000" dirty="0" smtClean="0"/>
              <a:t>	</a:t>
            </a:r>
          </a:p>
          <a:p>
            <a:pPr>
              <a:buNone/>
            </a:pPr>
            <a:endParaRPr lang="pl-PL" sz="2000" dirty="0"/>
          </a:p>
        </p:txBody>
      </p:sp>
      <p:pic>
        <p:nvPicPr>
          <p:cNvPr id="82946" name="Picture 2" descr="http://bi.gazeta.pl/im/a2/e6/f5/z16115362Q,Gielda-Papierow-Wartosciowych-w-Warszawie.jpg"/>
          <p:cNvPicPr>
            <a:picLocks noChangeAspect="1" noChangeArrowheads="1"/>
          </p:cNvPicPr>
          <p:nvPr/>
        </p:nvPicPr>
        <p:blipFill>
          <a:blip r:embed="rId2" cstate="print"/>
          <a:srcRect/>
          <a:stretch>
            <a:fillRect/>
          </a:stretch>
        </p:blipFill>
        <p:spPr bwMode="auto">
          <a:xfrm flipH="1">
            <a:off x="5854535" y="1151908"/>
            <a:ext cx="2611671" cy="2291032"/>
          </a:xfrm>
          <a:prstGeom prst="rect">
            <a:avLst/>
          </a:prstGeom>
          <a:noFill/>
        </p:spPr>
      </p:pic>
      <p:sp>
        <p:nvSpPr>
          <p:cNvPr id="8" name="Prostokąt 7"/>
          <p:cNvSpPr/>
          <p:nvPr/>
        </p:nvSpPr>
        <p:spPr>
          <a:xfrm>
            <a:off x="281289" y="1000663"/>
            <a:ext cx="5239618" cy="16562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r>
              <a:rPr lang="pl-PL" sz="1600" b="1" dirty="0" smtClean="0"/>
              <a:t>,</a:t>
            </a:r>
          </a:p>
          <a:p>
            <a:r>
              <a:rPr lang="pl-PL" sz="1600" dirty="0" smtClean="0"/>
              <a:t>3.1 Finansowanie innowacyjnej działalności MŚP z wykorzystaniem kapitału podwyższonego ryzyka / </a:t>
            </a:r>
            <a:br>
              <a:rPr lang="pl-PL" sz="1600" dirty="0" smtClean="0"/>
            </a:br>
            <a:r>
              <a:rPr lang="pl-PL" sz="1600" dirty="0" smtClean="0"/>
              <a:t>3.1.5 Wsparcie MŚP w dostępie do rynku kapitałowego - 4 Stock</a:t>
            </a:r>
            <a:br>
              <a:rPr lang="pl-PL" sz="1600" dirty="0" smtClean="0"/>
            </a:br>
            <a:r>
              <a:rPr lang="pl-PL" sz="1600" dirty="0" smtClean="0"/>
              <a:t/>
            </a:r>
            <a:br>
              <a:rPr lang="pl-PL" sz="1600" dirty="0" smtClean="0"/>
            </a:br>
            <a:endParaRPr lang="pl-PL" sz="1600" b="1" dirty="0" smtClean="0"/>
          </a:p>
        </p:txBody>
      </p:sp>
    </p:spTree>
    <p:extLst>
      <p:ext uri="{BB962C8B-B14F-4D97-AF65-F5344CB8AC3E}">
        <p14:creationId xmlns="" xmlns:p14="http://schemas.microsoft.com/office/powerpoint/2010/main" val="2110701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badania-rynku.eu/img/badania-rynku03.jpg"/>
          <p:cNvPicPr>
            <a:picLocks noChangeAspect="1" noChangeArrowheads="1"/>
          </p:cNvPicPr>
          <p:nvPr/>
        </p:nvPicPr>
        <p:blipFill>
          <a:blip r:embed="rId2" cstate="print"/>
          <a:srcRect/>
          <a:stretch>
            <a:fillRect/>
          </a:stretch>
        </p:blipFill>
        <p:spPr bwMode="auto">
          <a:xfrm>
            <a:off x="7027397" y="4922930"/>
            <a:ext cx="1730001" cy="1730001"/>
          </a:xfrm>
          <a:prstGeom prst="rect">
            <a:avLst/>
          </a:prstGeom>
          <a:noFill/>
        </p:spPr>
      </p:pic>
      <p:sp>
        <p:nvSpPr>
          <p:cNvPr id="14" name="Symbol zastępczy zawartości 13"/>
          <p:cNvSpPr>
            <a:spLocks noGrp="1"/>
          </p:cNvSpPr>
          <p:nvPr>
            <p:ph idx="1"/>
          </p:nvPr>
        </p:nvSpPr>
        <p:spPr>
          <a:xfrm>
            <a:off x="205956" y="2214750"/>
            <a:ext cx="7695953" cy="4643250"/>
          </a:xfrm>
        </p:spPr>
        <p:txBody>
          <a:bodyPr/>
          <a:lstStyle/>
          <a:p>
            <a:r>
              <a:rPr lang="pl-PL" sz="1800" dirty="0" smtClean="0">
                <a:latin typeface="+mj-lt"/>
              </a:rPr>
              <a:t>Celem </a:t>
            </a:r>
            <a:r>
              <a:rPr lang="pl-PL" sz="1800" dirty="0" err="1" smtClean="0">
                <a:latin typeface="+mj-lt"/>
              </a:rPr>
              <a:t>poddziałania</a:t>
            </a:r>
            <a:r>
              <a:rPr lang="pl-PL" sz="1800" dirty="0" smtClean="0">
                <a:latin typeface="+mj-lt"/>
              </a:rPr>
              <a:t> jest podniesienie innowacyjności i konkurencyjności mikro, małych i średnich przedsiębiorstw poprzez umożliwienie im wdrożenia wyników prac </a:t>
            </a:r>
            <a:r>
              <a:rPr lang="pl-PL" sz="1800" dirty="0" err="1" smtClean="0">
                <a:latin typeface="+mj-lt"/>
              </a:rPr>
              <a:t>B+R</a:t>
            </a:r>
            <a:r>
              <a:rPr lang="pl-PL" sz="1800" dirty="0" smtClean="0">
                <a:latin typeface="+mj-lt"/>
              </a:rPr>
              <a:t> w celu wprowadzenia na rynek nowych lub znacząco ulepszonych produktów (towarów lub usług). Instrument jest komplementarny do wsparcia oferowanego </a:t>
            </a:r>
            <a:br>
              <a:rPr lang="pl-PL" sz="1800" dirty="0" smtClean="0">
                <a:latin typeface="+mj-lt"/>
              </a:rPr>
            </a:br>
            <a:r>
              <a:rPr lang="pl-PL" sz="1800" dirty="0" smtClean="0">
                <a:latin typeface="+mj-lt"/>
              </a:rPr>
              <a:t>w I osi POIR i zapewnia środki na realizację wdrożeń projektów badawczych. </a:t>
            </a:r>
          </a:p>
          <a:p>
            <a:r>
              <a:rPr lang="pl-PL" sz="1800" dirty="0" smtClean="0">
                <a:latin typeface="+mj-lt"/>
              </a:rPr>
              <a:t>Instrument znacznie zwiększy efektywność wsparcia udzielonego na etap badawczy projektów, gdyż umożliwi faktyczne wdrożenie opracowanych pomysłów i wprowadzenie oferty na rynek. Udostępnienie wsparcia publicznego w tym obszarze jest istotne także </a:t>
            </a:r>
            <a:br>
              <a:rPr lang="pl-PL" sz="1800" dirty="0" smtClean="0">
                <a:latin typeface="+mj-lt"/>
              </a:rPr>
            </a:br>
            <a:r>
              <a:rPr lang="pl-PL" sz="1800" dirty="0" smtClean="0">
                <a:latin typeface="+mj-lt"/>
              </a:rPr>
              <a:t>z uwagi na brak na rynku komercyjnym instrumentów finansowych obejmujących ryzykowne inwestycje dotyczące wdrożeń prac </a:t>
            </a:r>
            <a:r>
              <a:rPr lang="pl-PL" sz="1800" dirty="0" err="1" smtClean="0">
                <a:latin typeface="+mj-lt"/>
              </a:rPr>
              <a:t>B+R</a:t>
            </a:r>
            <a:r>
              <a:rPr lang="pl-PL" sz="2000" dirty="0" smtClean="0">
                <a:latin typeface="+mj-lt"/>
              </a:rPr>
              <a:t>. </a:t>
            </a:r>
          </a:p>
        </p:txBody>
      </p:sp>
      <p:sp>
        <p:nvSpPr>
          <p:cNvPr id="5" name="Prostokąt 4"/>
          <p:cNvSpPr/>
          <p:nvPr/>
        </p:nvSpPr>
        <p:spPr>
          <a:xfrm>
            <a:off x="281288" y="1000664"/>
            <a:ext cx="6619844" cy="100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r>
              <a:rPr lang="pl-PL" sz="1600" b="1" dirty="0" smtClean="0"/>
              <a:t>,</a:t>
            </a:r>
          </a:p>
          <a:p>
            <a:r>
              <a:rPr lang="pl-PL" sz="1600" dirty="0" smtClean="0"/>
              <a:t>3.2  Wsparcie wdrożeń wyników prac B+R/ </a:t>
            </a:r>
            <a:br>
              <a:rPr lang="pl-PL" sz="1600" dirty="0" smtClean="0"/>
            </a:br>
            <a:r>
              <a:rPr lang="pl-PL" sz="1600" dirty="0" smtClean="0"/>
              <a:t>3.2.1 Badania na rynek</a:t>
            </a:r>
            <a:br>
              <a:rPr lang="pl-PL" sz="1600" dirty="0" smtClean="0"/>
            </a:br>
            <a:endParaRPr lang="pl-PL" sz="1600" b="1" dirty="0" smtClean="0"/>
          </a:p>
        </p:txBody>
      </p:sp>
    </p:spTree>
    <p:extLst>
      <p:ext uri="{BB962C8B-B14F-4D97-AF65-F5344CB8AC3E}">
        <p14:creationId xmlns="" xmlns:p14="http://schemas.microsoft.com/office/powerpoint/2010/main" val="948699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images.jpg"/>
          <p:cNvPicPr>
            <a:picLocks noChangeAspect="1"/>
          </p:cNvPicPr>
          <p:nvPr/>
        </p:nvPicPr>
        <p:blipFill>
          <a:blip r:embed="rId2" cstate="print"/>
          <a:stretch>
            <a:fillRect/>
          </a:stretch>
        </p:blipFill>
        <p:spPr>
          <a:xfrm>
            <a:off x="6159891" y="4125005"/>
            <a:ext cx="2619375" cy="1743075"/>
          </a:xfrm>
          <a:prstGeom prst="rect">
            <a:avLst/>
          </a:prstGeom>
        </p:spPr>
      </p:pic>
      <p:sp>
        <p:nvSpPr>
          <p:cNvPr id="3" name="Symbol zastępczy zawartości 2"/>
          <p:cNvSpPr>
            <a:spLocks noGrp="1"/>
          </p:cNvSpPr>
          <p:nvPr>
            <p:ph idx="1"/>
          </p:nvPr>
        </p:nvSpPr>
        <p:spPr>
          <a:xfrm>
            <a:off x="107102" y="2116833"/>
            <a:ext cx="8609611" cy="4453247"/>
          </a:xfrm>
        </p:spPr>
        <p:txBody>
          <a:bodyPr/>
          <a:lstStyle/>
          <a:p>
            <a:pPr marL="47625" indent="-47625">
              <a:buNone/>
            </a:pPr>
            <a:r>
              <a:rPr lang="pl-PL" sz="2000" dirty="0" smtClean="0">
                <a:latin typeface="+mn-lt"/>
              </a:rPr>
              <a:t>Wsparcie </a:t>
            </a:r>
            <a:r>
              <a:rPr lang="pl-PL" sz="2000" dirty="0" smtClean="0">
                <a:latin typeface="+mn-lt"/>
              </a:rPr>
              <a:t>kierowane będzie na projekty dotyczące </a:t>
            </a:r>
            <a:r>
              <a:rPr lang="pl-PL" sz="2000" b="1" dirty="0" smtClean="0">
                <a:latin typeface="+mn-lt"/>
              </a:rPr>
              <a:t>wdrożenia </a:t>
            </a:r>
            <a:r>
              <a:rPr lang="pl-PL" sz="2000" b="1" dirty="0" smtClean="0">
                <a:latin typeface="+mn-lt"/>
              </a:rPr>
              <a:t>innowacji technologicznych</a:t>
            </a:r>
            <a:r>
              <a:rPr lang="pl-PL" sz="2000" dirty="0" smtClean="0">
                <a:latin typeface="+mn-lt"/>
              </a:rPr>
              <a:t>, będących </a:t>
            </a:r>
            <a:r>
              <a:rPr lang="pl-PL" sz="2000" b="1" dirty="0" smtClean="0">
                <a:latin typeface="+mn-lt"/>
              </a:rPr>
              <a:t>wynikiem</a:t>
            </a:r>
            <a:r>
              <a:rPr lang="pl-PL" sz="2000" dirty="0" smtClean="0">
                <a:latin typeface="+mn-lt"/>
              </a:rPr>
              <a:t> </a:t>
            </a:r>
            <a:r>
              <a:rPr lang="pl-PL" sz="2000" b="1" dirty="0" smtClean="0">
                <a:latin typeface="+mn-lt"/>
              </a:rPr>
              <a:t>własnych</a:t>
            </a:r>
            <a:r>
              <a:rPr lang="pl-PL" sz="2000" dirty="0" smtClean="0">
                <a:latin typeface="+mn-lt"/>
              </a:rPr>
              <a:t> prac B+R przedsiębiorców, lub projekty dotyczące </a:t>
            </a:r>
            <a:r>
              <a:rPr lang="pl-PL" sz="2000" b="1" dirty="0" smtClean="0">
                <a:latin typeface="+mn-lt"/>
              </a:rPr>
              <a:t>wdrożenia</a:t>
            </a:r>
            <a:r>
              <a:rPr lang="pl-PL" sz="2000" dirty="0" smtClean="0">
                <a:latin typeface="+mn-lt"/>
              </a:rPr>
              <a:t> </a:t>
            </a:r>
            <a:r>
              <a:rPr lang="pl-PL" sz="2000" b="1" dirty="0" smtClean="0">
                <a:latin typeface="+mn-lt"/>
              </a:rPr>
              <a:t>wyników</a:t>
            </a:r>
            <a:r>
              <a:rPr lang="pl-PL" sz="2000" dirty="0" smtClean="0">
                <a:latin typeface="+mn-lt"/>
              </a:rPr>
              <a:t> prac B+R nabywanych przez przedsiębiorców w ramach projektu. </a:t>
            </a:r>
            <a:endParaRPr lang="pl-PL" sz="2000" dirty="0" smtClean="0">
              <a:latin typeface="+mn-lt"/>
            </a:endParaRPr>
          </a:p>
          <a:p>
            <a:pPr marL="88900" indent="-47625">
              <a:buNone/>
            </a:pPr>
            <a:r>
              <a:rPr lang="pl-PL" sz="2000" dirty="0" smtClean="0">
                <a:latin typeface="+mn-lt"/>
              </a:rPr>
              <a:t>Mogą </a:t>
            </a:r>
            <a:r>
              <a:rPr lang="pl-PL" sz="2000" dirty="0" smtClean="0">
                <a:latin typeface="+mn-lt"/>
              </a:rPr>
              <a:t>one mieć postać prawa własności przemysłowej lub wyników prac rozwojowych lub wyników badań przemysłowych, lub nieopatentowanej wiedzy technicznej, które umożliwiają wytwarzanie nowych lub znacząco ulepszonych, w stosunku do dotychczas wytwarzanych na terytorium Rzeczypospolitej Polskiej, towarów, procesów lub usług. </a:t>
            </a:r>
            <a:br>
              <a:rPr lang="pl-PL" sz="2000" dirty="0" smtClean="0">
                <a:latin typeface="+mn-lt"/>
              </a:rPr>
            </a:br>
            <a:r>
              <a:rPr lang="pl-PL" sz="2000" dirty="0" smtClean="0">
                <a:latin typeface="+mn-lt"/>
              </a:rPr>
              <a:t>Wsparciem objęte będą wydatki (m.in. środki trwałe), </a:t>
            </a:r>
            <a:br>
              <a:rPr lang="pl-PL" sz="2000" dirty="0" smtClean="0">
                <a:latin typeface="+mn-lt"/>
              </a:rPr>
            </a:br>
            <a:r>
              <a:rPr lang="pl-PL" sz="2000" dirty="0" smtClean="0">
                <a:latin typeface="+mn-lt"/>
              </a:rPr>
              <a:t>niezbędne do wdrożenia danej technologii. </a:t>
            </a:r>
            <a:br>
              <a:rPr lang="pl-PL" sz="2000" dirty="0" smtClean="0">
                <a:latin typeface="+mn-lt"/>
              </a:rPr>
            </a:br>
            <a:r>
              <a:rPr lang="pl-PL" sz="2000" dirty="0" smtClean="0">
                <a:latin typeface="+mn-lt"/>
              </a:rPr>
              <a:t>Projekt będzie finansowany z kredytu bankowego </a:t>
            </a:r>
            <a:br>
              <a:rPr lang="pl-PL" sz="2000" dirty="0" smtClean="0">
                <a:latin typeface="+mn-lt"/>
              </a:rPr>
            </a:br>
            <a:r>
              <a:rPr lang="pl-PL" sz="2000" dirty="0" smtClean="0">
                <a:latin typeface="+mn-lt"/>
              </a:rPr>
              <a:t>(przy min. 25% udziale własnym), który zostanie </a:t>
            </a:r>
            <a:br>
              <a:rPr lang="pl-PL" sz="2000" dirty="0" smtClean="0">
                <a:latin typeface="+mn-lt"/>
              </a:rPr>
            </a:br>
            <a:r>
              <a:rPr lang="pl-PL" sz="2000" dirty="0" smtClean="0">
                <a:latin typeface="+mn-lt"/>
              </a:rPr>
              <a:t>częściowo spłacony ze środków publicznych w </a:t>
            </a:r>
            <a:br>
              <a:rPr lang="pl-PL" sz="2000" dirty="0" smtClean="0">
                <a:latin typeface="+mn-lt"/>
              </a:rPr>
            </a:br>
            <a:r>
              <a:rPr lang="pl-PL" sz="2000" dirty="0" smtClean="0">
                <a:latin typeface="+mn-lt"/>
              </a:rPr>
              <a:t>formie tzw. premii technologicznej. </a:t>
            </a:r>
            <a:r>
              <a:rPr lang="pl-PL" sz="2000" dirty="0" smtClean="0"/>
              <a:t>	</a:t>
            </a:r>
          </a:p>
          <a:p>
            <a:pPr>
              <a:buNone/>
            </a:pPr>
            <a:endParaRPr lang="pl-PL" sz="2000" dirty="0"/>
          </a:p>
        </p:txBody>
      </p:sp>
      <p:sp>
        <p:nvSpPr>
          <p:cNvPr id="5" name="Prostokąt 4"/>
          <p:cNvSpPr/>
          <p:nvPr/>
        </p:nvSpPr>
        <p:spPr>
          <a:xfrm>
            <a:off x="281288" y="1000664"/>
            <a:ext cx="4480494" cy="1000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r>
              <a:rPr lang="pl-PL" sz="1600" b="1" dirty="0" smtClean="0"/>
              <a:t>,</a:t>
            </a:r>
          </a:p>
          <a:p>
            <a:r>
              <a:rPr lang="pl-PL" sz="1600" dirty="0" smtClean="0"/>
              <a:t>3.2  Wsparcie wdrożeń wyników prac B+R/ </a:t>
            </a:r>
            <a:br>
              <a:rPr lang="pl-PL" sz="1600" dirty="0" smtClean="0"/>
            </a:br>
            <a:r>
              <a:rPr lang="pl-PL" sz="1600" dirty="0" smtClean="0"/>
              <a:t>3.2.2 Kredyt na innowacje technologiczne 	</a:t>
            </a:r>
            <a:br>
              <a:rPr lang="pl-PL" sz="1600" dirty="0" smtClean="0"/>
            </a:br>
            <a:endParaRPr lang="pl-PL" sz="16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15008" y="1628800"/>
            <a:ext cx="8928992" cy="3264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u="sng" dirty="0">
                <a:latin typeface="Georgia" panose="02040502050405020303" pitchFamily="18" charset="0"/>
                <a:cs typeface="Arial" panose="020B0604020202020204" pitchFamily="34" charset="0"/>
              </a:rPr>
              <a:t>Kontrakt Terytorialny</a:t>
            </a:r>
            <a:r>
              <a:rPr lang="pl-PL" altLang="pl-PL" dirty="0">
                <a:latin typeface="Georgia" panose="02040502050405020303" pitchFamily="18" charset="0"/>
                <a:cs typeface="Arial" panose="020B0604020202020204" pitchFamily="34" charset="0"/>
              </a:rPr>
              <a:t> - umowa wynegocjowana pomiędzy Rządem a Zarządem Województwa określająca:</a:t>
            </a:r>
          </a:p>
          <a:p>
            <a:pPr>
              <a:buClrTx/>
              <a:buFontTx/>
              <a:buNone/>
            </a:pPr>
            <a:endParaRPr lang="pl-PL" altLang="pl-PL" sz="800" dirty="0">
              <a:latin typeface="Georgia" panose="02040502050405020303" pitchFamily="18" charset="0"/>
              <a:cs typeface="Arial" panose="020B0604020202020204" pitchFamily="34" charset="0"/>
            </a:endParaRPr>
          </a:p>
          <a:p>
            <a:pPr>
              <a:buFont typeface="Wingdings" panose="05000000000000000000" pitchFamily="2" charset="2"/>
              <a:buChar char=""/>
            </a:pPr>
            <a:r>
              <a:rPr lang="pl-PL" altLang="pl-PL" dirty="0">
                <a:latin typeface="Georgia" panose="02040502050405020303" pitchFamily="18" charset="0"/>
                <a:cs typeface="Arial" panose="020B0604020202020204" pitchFamily="34" charset="0"/>
              </a:rPr>
              <a:t>   wysokość, sposób i warunki dofinansowania Programu Regionalnego </a:t>
            </a:r>
          </a:p>
          <a:p>
            <a:pPr algn="just">
              <a:buClrTx/>
              <a:buFontTx/>
              <a:buNone/>
            </a:pPr>
            <a:r>
              <a:rPr lang="pl-PL" altLang="pl-PL" dirty="0">
                <a:latin typeface="Georgia" panose="02040502050405020303" pitchFamily="18" charset="0"/>
                <a:cs typeface="Arial" panose="020B0604020202020204" pitchFamily="34" charset="0"/>
              </a:rPr>
              <a:t>     opracowanego przez Zarząd Województwa,</a:t>
            </a:r>
          </a:p>
          <a:p>
            <a:pPr>
              <a:buClrTx/>
              <a:buFontTx/>
              <a:buNone/>
            </a:pPr>
            <a:endParaRPr lang="pl-PL" altLang="pl-PL" sz="800" dirty="0">
              <a:latin typeface="Georgia" panose="02040502050405020303" pitchFamily="18" charset="0"/>
              <a:cs typeface="Arial" panose="020B0604020202020204" pitchFamily="34" charset="0"/>
            </a:endParaRPr>
          </a:p>
          <a:p>
            <a:pPr>
              <a:buFont typeface="Wingdings" panose="05000000000000000000" pitchFamily="2" charset="2"/>
              <a:buChar char=""/>
            </a:pPr>
            <a:r>
              <a:rPr lang="pl-PL" altLang="pl-PL" dirty="0">
                <a:latin typeface="Georgia" panose="02040502050405020303" pitchFamily="18" charset="0"/>
                <a:cs typeface="Arial" panose="020B0604020202020204" pitchFamily="34" charset="0"/>
              </a:rPr>
              <a:t>   cele i przedsięwzięcia priorytetowe, które mają istotne znaczenie zarówno </a:t>
            </a:r>
          </a:p>
          <a:p>
            <a:pPr>
              <a:buClrTx/>
              <a:buFontTx/>
              <a:buNone/>
            </a:pPr>
            <a:r>
              <a:rPr lang="pl-PL" altLang="pl-PL" dirty="0">
                <a:latin typeface="Georgia" panose="02040502050405020303" pitchFamily="18" charset="0"/>
                <a:cs typeface="Arial" panose="020B0604020202020204" pitchFamily="34" charset="0"/>
              </a:rPr>
              <a:t>     dla rozwoju kraju, jak i województwa oraz sposób ich finansowania, </a:t>
            </a:r>
          </a:p>
          <a:p>
            <a:pPr>
              <a:buClrTx/>
              <a:buFontTx/>
              <a:buNone/>
            </a:pPr>
            <a:r>
              <a:rPr lang="pl-PL" altLang="pl-PL" dirty="0">
                <a:latin typeface="Georgia" panose="02040502050405020303" pitchFamily="18" charset="0"/>
                <a:cs typeface="Arial" panose="020B0604020202020204" pitchFamily="34" charset="0"/>
              </a:rPr>
              <a:t>     koordynacji i realizacji na obszarze województwa</a:t>
            </a:r>
            <a:r>
              <a:rPr lang="pl-PL" altLang="pl-PL" dirty="0" smtClean="0">
                <a:latin typeface="Georgia" panose="02040502050405020303" pitchFamily="18" charset="0"/>
                <a:cs typeface="Arial" panose="020B0604020202020204" pitchFamily="34" charset="0"/>
              </a:rPr>
              <a:t>.</a:t>
            </a:r>
          </a:p>
          <a:p>
            <a:pPr>
              <a:buClrTx/>
              <a:buFontTx/>
              <a:buNone/>
            </a:pPr>
            <a:endParaRPr lang="pl-PL" altLang="pl-PL" dirty="0">
              <a:latin typeface="Georgia" panose="02040502050405020303" pitchFamily="18" charset="0"/>
              <a:cs typeface="Arial" panose="020B0604020202020204" pitchFamily="34" charset="0"/>
            </a:endParaRPr>
          </a:p>
          <a:p>
            <a:pPr>
              <a:buClrTx/>
              <a:buFontTx/>
              <a:buNone/>
            </a:pPr>
            <a:endParaRPr lang="pl-PL" altLang="pl-PL" sz="1400" dirty="0">
              <a:solidFill>
                <a:srgbClr val="FF3300"/>
              </a:solidFill>
              <a:latin typeface="Georgia" panose="02040502050405020303" pitchFamily="18" charset="0"/>
              <a:cs typeface="Arial" panose="020B0604020202020204" pitchFamily="34" charset="0"/>
            </a:endParaRPr>
          </a:p>
          <a:p>
            <a:pPr algn="r">
              <a:buClrTx/>
              <a:buFontTx/>
              <a:buNone/>
            </a:pPr>
            <a:r>
              <a:rPr lang="pl-PL" altLang="pl-PL" sz="1600" b="1" dirty="0">
                <a:solidFill>
                  <a:srgbClr val="0070C0"/>
                </a:solidFill>
                <a:latin typeface="Georgia" panose="02040502050405020303" pitchFamily="18" charset="0"/>
                <a:cs typeface="Arial" panose="020B0604020202020204" pitchFamily="34" charset="0"/>
              </a:rPr>
              <a:t>Zatwierdzony przez Radę Ministrów 24 listopada 2014 r. </a:t>
            </a:r>
          </a:p>
          <a:p>
            <a:pPr algn="r">
              <a:buClrTx/>
              <a:buFontTx/>
              <a:buNone/>
            </a:pPr>
            <a:r>
              <a:rPr lang="pl-PL" altLang="pl-PL" sz="1600" b="1" dirty="0">
                <a:solidFill>
                  <a:srgbClr val="0070C0"/>
                </a:solidFill>
                <a:latin typeface="Georgia" panose="02040502050405020303" pitchFamily="18" charset="0"/>
                <a:cs typeface="Arial" panose="020B0604020202020204" pitchFamily="34" charset="0"/>
              </a:rPr>
              <a:t>i podpisany ze stroną samorządową 19 grudnia 2014 r.</a:t>
            </a:r>
          </a:p>
        </p:txBody>
      </p:sp>
      <p:sp>
        <p:nvSpPr>
          <p:cNvPr id="7" name="pole tekstowe 31"/>
          <p:cNvSpPr txBox="1">
            <a:spLocks noChangeArrowheads="1"/>
          </p:cNvSpPr>
          <p:nvPr/>
        </p:nvSpPr>
        <p:spPr bwMode="auto">
          <a:xfrm>
            <a:off x="395536" y="1033153"/>
            <a:ext cx="8137525" cy="477054"/>
          </a:xfrm>
          <a:prstGeom prst="rect">
            <a:avLst/>
          </a:prstGeom>
          <a:noFill/>
          <a:ln w="9525">
            <a:noFill/>
            <a:miter lim="800000"/>
            <a:headEnd/>
            <a:tailEnd/>
          </a:ln>
        </p:spPr>
        <p:txBody>
          <a:bodyPr wrap="square">
            <a:spAutoFit/>
          </a:bodyPr>
          <a:lstStyle/>
          <a:p>
            <a:pPr algn="ctr"/>
            <a:r>
              <a:rPr lang="pl-PL" sz="2500" i="1" dirty="0" smtClean="0">
                <a:solidFill>
                  <a:srgbClr val="0070C0"/>
                </a:solidFill>
                <a:effectLst>
                  <a:outerShdw blurRad="38100" dist="38100" dir="2700000" algn="tl">
                    <a:srgbClr val="000000">
                      <a:alpha val="43137"/>
                    </a:srgbClr>
                  </a:outerShdw>
                </a:effectLst>
                <a:latin typeface="Georgia" panose="02040502050405020303" pitchFamily="18" charset="0"/>
              </a:rPr>
              <a:t>Dokumenty Krajowe</a:t>
            </a:r>
            <a:endParaRPr lang="pl-PL" sz="2500" i="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 xmlns:p14="http://schemas.microsoft.com/office/powerpoint/2010/main" val="19616997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213756" y="2355459"/>
            <a:ext cx="8787740" cy="5177642"/>
          </a:xfrm>
        </p:spPr>
        <p:txBody>
          <a:bodyPr/>
          <a:lstStyle/>
          <a:p>
            <a:pPr>
              <a:buNone/>
            </a:pPr>
            <a:r>
              <a:rPr lang="pl-PL" sz="1800" dirty="0" smtClean="0">
                <a:latin typeface="+mj-lt"/>
              </a:rPr>
              <a:t>	</a:t>
            </a:r>
          </a:p>
          <a:p>
            <a:pPr>
              <a:buNone/>
            </a:pPr>
            <a:r>
              <a:rPr lang="pl-PL" sz="1800" dirty="0" err="1" smtClean="0">
                <a:latin typeface="+mj-lt"/>
              </a:rPr>
              <a:t>Poddziałanie</a:t>
            </a:r>
            <a:r>
              <a:rPr lang="pl-PL" sz="1800" dirty="0" smtClean="0">
                <a:latin typeface="+mj-lt"/>
              </a:rPr>
              <a:t> ukierunkowane jest na </a:t>
            </a:r>
            <a:r>
              <a:rPr lang="pl-PL" sz="1800" b="1" dirty="0" smtClean="0">
                <a:latin typeface="+mj-lt"/>
              </a:rPr>
              <a:t>promowanie</a:t>
            </a:r>
            <a:r>
              <a:rPr lang="pl-PL" sz="1800" dirty="0" smtClean="0">
                <a:latin typeface="+mj-lt"/>
              </a:rPr>
              <a:t> polskich marek produktowych poprzez Markę Polskiej Gospodarki przy zaangażowaniu przedsiębiorstw: </a:t>
            </a:r>
          </a:p>
          <a:p>
            <a:pPr>
              <a:buNone/>
            </a:pPr>
            <a:r>
              <a:rPr lang="pl-PL" sz="1800" dirty="0" smtClean="0">
                <a:latin typeface="+mj-lt"/>
              </a:rPr>
              <a:t>	- posiadających innowacyjny produkt/usługę (markę produktową, która ma szanse stać się marką globalną, rozpoznawalną na rynkach zagranicznych), </a:t>
            </a:r>
          </a:p>
          <a:p>
            <a:pPr>
              <a:buNone/>
            </a:pPr>
            <a:r>
              <a:rPr lang="pl-PL" sz="1800" dirty="0" smtClean="0">
                <a:latin typeface="+mj-lt"/>
              </a:rPr>
              <a:t>	- prowadzących działalność eksportową, </a:t>
            </a:r>
          </a:p>
          <a:p>
            <a:pPr>
              <a:buNone/>
            </a:pPr>
            <a:r>
              <a:rPr lang="pl-PL" sz="1800" dirty="0" smtClean="0">
                <a:latin typeface="+mj-lt"/>
              </a:rPr>
              <a:t>	- prowadzących samodzielną działalność badawczo-rozwojową, </a:t>
            </a:r>
            <a:br>
              <a:rPr lang="pl-PL" sz="1800" dirty="0" smtClean="0">
                <a:latin typeface="+mj-lt"/>
              </a:rPr>
            </a:br>
            <a:r>
              <a:rPr lang="pl-PL" sz="1800" dirty="0" smtClean="0">
                <a:latin typeface="+mj-lt"/>
              </a:rPr>
              <a:t>lub które zakupiły/wdrożyły odpowiednie rozwiązania </a:t>
            </a:r>
            <a:br>
              <a:rPr lang="pl-PL" sz="1800" dirty="0" smtClean="0">
                <a:latin typeface="+mj-lt"/>
              </a:rPr>
            </a:br>
            <a:r>
              <a:rPr lang="pl-PL" sz="1800" dirty="0" smtClean="0">
                <a:latin typeface="+mj-lt"/>
              </a:rPr>
              <a:t>innowacyjne. </a:t>
            </a:r>
          </a:p>
          <a:p>
            <a:pPr>
              <a:buNone/>
            </a:pPr>
            <a:r>
              <a:rPr lang="pl-PL" sz="1800" dirty="0" smtClean="0">
                <a:latin typeface="+mj-lt"/>
              </a:rPr>
              <a:t>	Przedsiębiorstwa mogą skorzystać z różnych,</a:t>
            </a:r>
            <a:br>
              <a:rPr lang="pl-PL" sz="1800" dirty="0" smtClean="0">
                <a:latin typeface="+mj-lt"/>
              </a:rPr>
            </a:br>
            <a:r>
              <a:rPr lang="pl-PL" sz="1800" dirty="0" smtClean="0">
                <a:latin typeface="+mj-lt"/>
              </a:rPr>
              <a:t> indywidualnie dopasowanych narzędzi wsparcia </a:t>
            </a:r>
            <a:br>
              <a:rPr lang="pl-PL" sz="1800" dirty="0" smtClean="0">
                <a:latin typeface="+mj-lt"/>
              </a:rPr>
            </a:br>
            <a:r>
              <a:rPr lang="pl-PL" sz="1800" dirty="0" smtClean="0">
                <a:latin typeface="+mj-lt"/>
              </a:rPr>
              <a:t>internacjonalizacji określonych właściwym programem </a:t>
            </a:r>
            <a:br>
              <a:rPr lang="pl-PL" sz="1800" dirty="0" smtClean="0">
                <a:latin typeface="+mj-lt"/>
              </a:rPr>
            </a:br>
            <a:r>
              <a:rPr lang="pl-PL" sz="1800" dirty="0" smtClean="0">
                <a:latin typeface="+mj-lt"/>
              </a:rPr>
              <a:t>promocji. </a:t>
            </a:r>
          </a:p>
          <a:p>
            <a:pPr>
              <a:buNone/>
            </a:pPr>
            <a:r>
              <a:rPr lang="pl-PL" sz="1800" dirty="0" smtClean="0">
                <a:latin typeface="+mj-lt"/>
              </a:rPr>
              <a:t>	</a:t>
            </a:r>
          </a:p>
        </p:txBody>
      </p:sp>
      <p:pic>
        <p:nvPicPr>
          <p:cNvPr id="77826" name="Picture 2" descr="http://www.paiz.gov.pl/_img/_pictures/14032.jpg"/>
          <p:cNvPicPr>
            <a:picLocks noChangeAspect="1" noChangeArrowheads="1"/>
          </p:cNvPicPr>
          <p:nvPr/>
        </p:nvPicPr>
        <p:blipFill>
          <a:blip r:embed="rId2" cstate="print"/>
          <a:srcRect/>
          <a:stretch>
            <a:fillRect/>
          </a:stretch>
        </p:blipFill>
        <p:spPr bwMode="auto">
          <a:xfrm>
            <a:off x="6114427" y="4582467"/>
            <a:ext cx="2875194" cy="1962249"/>
          </a:xfrm>
          <a:prstGeom prst="rect">
            <a:avLst/>
          </a:prstGeom>
          <a:noFill/>
        </p:spPr>
      </p:pic>
      <p:sp>
        <p:nvSpPr>
          <p:cNvPr id="8" name="Prostokąt 7"/>
          <p:cNvSpPr/>
          <p:nvPr/>
        </p:nvSpPr>
        <p:spPr>
          <a:xfrm>
            <a:off x="281288" y="1000664"/>
            <a:ext cx="5912478" cy="1578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1600" b="1" dirty="0" smtClean="0"/>
              <a:t>POIR,</a:t>
            </a:r>
          </a:p>
          <a:p>
            <a:r>
              <a:rPr lang="pl-PL" sz="1600" dirty="0" smtClean="0"/>
              <a:t>3.3 Wsparcie promocji oraz internacjonalizacji innowacyjnych przedsiębiorstw /</a:t>
            </a:r>
            <a:br>
              <a:rPr lang="pl-PL" sz="1600" dirty="0" smtClean="0"/>
            </a:br>
            <a:r>
              <a:rPr lang="pl-PL" sz="1600" dirty="0" smtClean="0"/>
              <a:t>3.3.3 Wsparcie MŚP w promocji </a:t>
            </a:r>
            <a:r>
              <a:rPr lang="pl-PL" sz="1600" dirty="0" err="1" smtClean="0"/>
              <a:t>marek</a:t>
            </a:r>
            <a:r>
              <a:rPr lang="pl-PL" sz="1600" dirty="0" smtClean="0"/>
              <a:t> produktowych – Go to Brand</a:t>
            </a:r>
            <a:endParaRPr lang="pl-PL" sz="1600" b="1" dirty="0" smtClean="0"/>
          </a:p>
        </p:txBody>
      </p:sp>
    </p:spTree>
    <p:extLst>
      <p:ext uri="{BB962C8B-B14F-4D97-AF65-F5344CB8AC3E}">
        <p14:creationId xmlns="" xmlns:p14="http://schemas.microsoft.com/office/powerpoint/2010/main" val="16606839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descr="http://marcestes.com/wp-content/uploads/2010/04/power.jpg"/>
          <p:cNvPicPr>
            <a:picLocks noChangeAspect="1" noChangeArrowheads="1"/>
          </p:cNvPicPr>
          <p:nvPr/>
        </p:nvPicPr>
        <p:blipFill>
          <a:blip r:embed="rId2" cstate="print"/>
          <a:srcRect/>
          <a:stretch>
            <a:fillRect/>
          </a:stretch>
        </p:blipFill>
        <p:spPr bwMode="auto">
          <a:xfrm>
            <a:off x="366536" y="2321609"/>
            <a:ext cx="5715000" cy="2990850"/>
          </a:xfrm>
          <a:prstGeom prst="rect">
            <a:avLst/>
          </a:prstGeom>
          <a:noFill/>
        </p:spPr>
      </p:pic>
      <p:sp>
        <p:nvSpPr>
          <p:cNvPr id="9" name="Tytuł 8"/>
          <p:cNvSpPr>
            <a:spLocks noGrp="1"/>
          </p:cNvSpPr>
          <p:nvPr>
            <p:ph type="title"/>
          </p:nvPr>
        </p:nvSpPr>
        <p:spPr>
          <a:xfrm>
            <a:off x="3087583" y="1294410"/>
            <a:ext cx="5391907" cy="2671948"/>
          </a:xfrm>
        </p:spPr>
        <p:txBody>
          <a:bodyPr/>
          <a:lstStyle/>
          <a:p>
            <a:pPr algn="ctr"/>
            <a:r>
              <a:rPr lang="pl-PL" dirty="0" smtClean="0">
                <a:latin typeface="Arial Black" pitchFamily="34" charset="0"/>
              </a:rPr>
              <a:t>WIEDZA EDUKACJA  ROZWÓJ</a:t>
            </a:r>
            <a:endParaRPr lang="pl-PL" dirty="0">
              <a:latin typeface="Arial Black" pitchFamily="34" charset="0"/>
            </a:endParaRPr>
          </a:p>
        </p:txBody>
      </p:sp>
      <p:sp>
        <p:nvSpPr>
          <p:cNvPr id="4" name="Tytuł 8"/>
          <p:cNvSpPr txBox="1">
            <a:spLocks/>
          </p:cNvSpPr>
          <p:nvPr/>
        </p:nvSpPr>
        <p:spPr bwMode="auto">
          <a:xfrm>
            <a:off x="3299360" y="5664530"/>
            <a:ext cx="5844640" cy="180307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3700" b="0" i="0" u="none" strike="noStrike" kern="1200" cap="none" spc="0" normalizeH="0" baseline="0" noProof="0" dirty="0" err="1" smtClean="0">
                <a:ln>
                  <a:noFill/>
                </a:ln>
                <a:solidFill>
                  <a:schemeClr val="tx1"/>
                </a:solidFill>
                <a:effectLst/>
                <a:uLnTx/>
                <a:uFillTx/>
                <a:latin typeface="Arial Black" pitchFamily="34" charset="0"/>
                <a:ea typeface="+mj-ea"/>
                <a:cs typeface="+mj-cs"/>
              </a:rPr>
              <a:t>www.power.gov.pl</a:t>
            </a:r>
            <a:endParaRPr kumimoji="0" lang="pl-PL" sz="37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pl-PL" sz="37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extLst>
      <p:ext uri="{BB962C8B-B14F-4D97-AF65-F5344CB8AC3E}">
        <p14:creationId xmlns:p14="http://schemas.microsoft.com/office/powerpoint/2010/main" xmlns="" val="5043967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242884" y="1238507"/>
            <a:ext cx="8633697" cy="15388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r>
              <a:rPr lang="pl-PL" sz="2200" dirty="0" smtClean="0">
                <a:latin typeface="Arial Black" pitchFamily="34" charset="0"/>
              </a:rPr>
              <a:t>Program Wiedza Edukacja Rozwój </a:t>
            </a:r>
          </a:p>
          <a:p>
            <a:pPr algn="just"/>
            <a:r>
              <a:rPr lang="pl-PL" dirty="0" smtClean="0"/>
              <a:t>jest finansowany ze środków Europejskiego Funduszu Społecznego (</a:t>
            </a:r>
            <a:r>
              <a:rPr lang="pl-PL" b="1" dirty="0" smtClean="0"/>
              <a:t>EFS)</a:t>
            </a:r>
            <a:r>
              <a:rPr lang="pl-PL" dirty="0" smtClean="0"/>
              <a:t> oraz ze środków specjalnej linii budżetowej Inicjatywy na rzecz zatrudnienia ludzi młodych (</a:t>
            </a:r>
            <a:r>
              <a:rPr lang="pl-PL" dirty="0" err="1" smtClean="0"/>
              <a:t>Y</a:t>
            </a:r>
            <a:r>
              <a:rPr lang="pl-PL" i="1" dirty="0" err="1" smtClean="0"/>
              <a:t>outh</a:t>
            </a:r>
            <a:r>
              <a:rPr lang="pl-PL" i="1" dirty="0" smtClean="0"/>
              <a:t> </a:t>
            </a:r>
            <a:r>
              <a:rPr lang="pl-PL" i="1" dirty="0" err="1" smtClean="0"/>
              <a:t>Employment</a:t>
            </a:r>
            <a:r>
              <a:rPr lang="pl-PL" i="1" dirty="0" smtClean="0"/>
              <a:t> </a:t>
            </a:r>
            <a:r>
              <a:rPr lang="pl-PL" i="1" dirty="0" err="1" smtClean="0"/>
              <a:t>Initiative</a:t>
            </a:r>
            <a:r>
              <a:rPr lang="pl-PL" dirty="0" smtClean="0"/>
              <a:t> – </a:t>
            </a:r>
            <a:r>
              <a:rPr lang="pl-PL" b="1" dirty="0" smtClean="0"/>
              <a:t>YEI), </a:t>
            </a:r>
            <a:r>
              <a:rPr lang="pl-PL" dirty="0" smtClean="0"/>
              <a:t>a także z </a:t>
            </a:r>
            <a:r>
              <a:rPr lang="pl-PL" b="1" dirty="0" smtClean="0"/>
              <a:t>budżetu państwa</a:t>
            </a:r>
            <a:r>
              <a:rPr lang="pl-PL" dirty="0" smtClean="0"/>
              <a:t>. </a:t>
            </a:r>
          </a:p>
          <a:p>
            <a:pPr algn="just"/>
            <a:endParaRPr lang="pl-PL" dirty="0" smtClean="0"/>
          </a:p>
        </p:txBody>
      </p:sp>
      <p:sp>
        <p:nvSpPr>
          <p:cNvPr id="4" name="Prostokąt 3"/>
          <p:cNvSpPr/>
          <p:nvPr/>
        </p:nvSpPr>
        <p:spPr>
          <a:xfrm>
            <a:off x="5710687" y="2872599"/>
            <a:ext cx="3306831" cy="1538883"/>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pl-PL" dirty="0" smtClean="0"/>
              <a:t>Na realizację Programu przeznaczone zostanie ponad </a:t>
            </a:r>
          </a:p>
          <a:p>
            <a:pPr algn="ctr"/>
            <a:r>
              <a:rPr lang="pl-PL" sz="2200" b="1" dirty="0" smtClean="0"/>
              <a:t>5,4 mld euro</a:t>
            </a:r>
            <a:endParaRPr lang="pl-PL" dirty="0" smtClean="0"/>
          </a:p>
          <a:p>
            <a:pPr algn="ctr"/>
            <a:r>
              <a:rPr lang="pl-PL" dirty="0" smtClean="0"/>
              <a:t>w tym ponad 2 mld euro na wsparcie osób młodych.  </a:t>
            </a:r>
            <a:endParaRPr lang="pl-PL" dirty="0"/>
          </a:p>
        </p:txBody>
      </p:sp>
      <p:graphicFrame>
        <p:nvGraphicFramePr>
          <p:cNvPr id="7" name="Tabela 6"/>
          <p:cNvGraphicFramePr>
            <a:graphicFrameLocks noGrp="1"/>
          </p:cNvGraphicFramePr>
          <p:nvPr/>
        </p:nvGraphicFramePr>
        <p:xfrm>
          <a:off x="356257" y="3142855"/>
          <a:ext cx="4678881" cy="3471702"/>
        </p:xfrm>
        <a:graphic>
          <a:graphicData uri="http://schemas.openxmlformats.org/drawingml/2006/table">
            <a:tbl>
              <a:tblPr firstRow="1" bandRow="1">
                <a:tableStyleId>{5C22544A-7EE6-4342-B048-85BDC9FD1C3A}</a:tableStyleId>
              </a:tblPr>
              <a:tblGrid>
                <a:gridCol w="3265718"/>
                <a:gridCol w="1413163"/>
              </a:tblGrid>
              <a:tr h="34034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600" b="1" dirty="0" smtClean="0"/>
                        <a:t>Podział środków na osie priorytetowe:</a:t>
                      </a:r>
                    </a:p>
                  </a:txBody>
                  <a:tcPr/>
                </a:tc>
                <a:tc hMerge="1">
                  <a:txBody>
                    <a:bodyPr/>
                    <a:lstStyle/>
                    <a:p>
                      <a:endParaRPr lang="pl-PL" dirty="0"/>
                    </a:p>
                  </a:txBody>
                  <a:tcPr/>
                </a:tc>
              </a:tr>
              <a:tr h="417519">
                <a:tc>
                  <a:txBody>
                    <a:bodyPr/>
                    <a:lstStyle/>
                    <a:p>
                      <a:r>
                        <a:rPr lang="pl-PL" sz="1600" b="1" dirty="0" smtClean="0"/>
                        <a:t>I </a:t>
                      </a:r>
                      <a:r>
                        <a:rPr lang="pl-PL" sz="1600" dirty="0" smtClean="0"/>
                        <a:t>Osoby młode na rynku pracy </a:t>
                      </a:r>
                      <a:endParaRPr lang="pl-PL" sz="1600" dirty="0"/>
                    </a:p>
                  </a:txBody>
                  <a:tcPr/>
                </a:tc>
                <a:tc>
                  <a:txBody>
                    <a:bodyPr/>
                    <a:lstStyle/>
                    <a:p>
                      <a:r>
                        <a:rPr lang="pl-PL" sz="1400" dirty="0" smtClean="0"/>
                        <a:t>2 035 mln euro</a:t>
                      </a:r>
                      <a:endParaRPr lang="pl-PL" sz="1400" dirty="0"/>
                    </a:p>
                  </a:txBody>
                  <a:tcPr/>
                </a:tc>
              </a:tr>
              <a:tr h="626278">
                <a:tc>
                  <a:txBody>
                    <a:bodyPr/>
                    <a:lstStyle/>
                    <a:p>
                      <a:r>
                        <a:rPr lang="pl-PL" sz="1600" b="1" dirty="0" smtClean="0"/>
                        <a:t>II</a:t>
                      </a:r>
                      <a:r>
                        <a:rPr lang="pl-PL" sz="1600" dirty="0" smtClean="0"/>
                        <a:t> </a:t>
                      </a:r>
                      <a:r>
                        <a:rPr lang="pl-PL" sz="1600" b="1" dirty="0" smtClean="0"/>
                        <a:t>Efektywne polityki publiczne dla rynku pracy, gospodarki i edukacji </a:t>
                      </a:r>
                      <a:endParaRPr lang="pl-PL" sz="1600" dirty="0"/>
                    </a:p>
                  </a:txBody>
                  <a:tcPr/>
                </a:tc>
                <a:tc>
                  <a:txBody>
                    <a:bodyPr/>
                    <a:lstStyle/>
                    <a:p>
                      <a:r>
                        <a:rPr lang="pl-PL" sz="1400" dirty="0" smtClean="0"/>
                        <a:t>878 mln euro</a:t>
                      </a:r>
                      <a:endParaRPr lang="pl-PL" sz="1400" dirty="0"/>
                    </a:p>
                  </a:txBody>
                  <a:tcPr/>
                </a:tc>
              </a:tr>
              <a:tr h="579887">
                <a:tc>
                  <a:txBody>
                    <a:bodyPr/>
                    <a:lstStyle/>
                    <a:p>
                      <a:r>
                        <a:rPr lang="pl-PL" sz="1600" b="1" dirty="0" smtClean="0"/>
                        <a:t>III</a:t>
                      </a:r>
                      <a:r>
                        <a:rPr lang="pl-PL" sz="1600" dirty="0" smtClean="0"/>
                        <a:t> Szkolnictwo wyższe dla gospodarki i rozwoju </a:t>
                      </a:r>
                      <a:endParaRPr lang="pl-PL" sz="1600" dirty="0"/>
                    </a:p>
                  </a:txBody>
                  <a:tcPr/>
                </a:tc>
                <a:tc>
                  <a:txBody>
                    <a:bodyPr/>
                    <a:lstStyle/>
                    <a:p>
                      <a:r>
                        <a:rPr lang="pl-PL" sz="1400" dirty="0" smtClean="0"/>
                        <a:t>1 253 mln euro</a:t>
                      </a:r>
                      <a:endParaRPr lang="pl-PL" sz="1400" dirty="0"/>
                    </a:p>
                  </a:txBody>
                  <a:tcPr/>
                </a:tc>
              </a:tr>
              <a:tr h="603083">
                <a:tc>
                  <a:txBody>
                    <a:bodyPr/>
                    <a:lstStyle/>
                    <a:p>
                      <a:r>
                        <a:rPr lang="pl-PL" sz="1600" b="1" dirty="0" smtClean="0"/>
                        <a:t>IV</a:t>
                      </a:r>
                      <a:r>
                        <a:rPr lang="pl-PL" sz="1600" dirty="0" smtClean="0"/>
                        <a:t> Innowacje społeczne i </a:t>
                      </a:r>
                      <a:r>
                        <a:rPr lang="pl-PL" sz="1600" b="1" dirty="0" smtClean="0"/>
                        <a:t>współpraca ponadnarodowa</a:t>
                      </a:r>
                      <a:endParaRPr lang="pl-PL" sz="1600" dirty="0"/>
                    </a:p>
                  </a:txBody>
                  <a:tcPr/>
                </a:tc>
                <a:tc>
                  <a:txBody>
                    <a:bodyPr/>
                    <a:lstStyle/>
                    <a:p>
                      <a:r>
                        <a:rPr lang="pl-PL" sz="1400" dirty="0" smtClean="0"/>
                        <a:t>711 mln euro</a:t>
                      </a:r>
                      <a:endParaRPr lang="pl-PL" sz="1400" dirty="0"/>
                    </a:p>
                  </a:txBody>
                  <a:tcPr/>
                </a:tc>
              </a:tr>
              <a:tr h="405921">
                <a:tc>
                  <a:txBody>
                    <a:bodyPr/>
                    <a:lstStyle/>
                    <a:p>
                      <a:r>
                        <a:rPr lang="pl-PL" sz="1600" b="1" dirty="0" smtClean="0"/>
                        <a:t>V</a:t>
                      </a:r>
                      <a:r>
                        <a:rPr lang="pl-PL" sz="1600" dirty="0" smtClean="0"/>
                        <a:t> Wsparcie dla obszaru zdrowia </a:t>
                      </a:r>
                      <a:endParaRPr lang="pl-PL" sz="1600" dirty="0"/>
                    </a:p>
                  </a:txBody>
                  <a:tcPr/>
                </a:tc>
                <a:tc>
                  <a:txBody>
                    <a:bodyPr/>
                    <a:lstStyle/>
                    <a:p>
                      <a:r>
                        <a:rPr lang="pl-PL" sz="1400" dirty="0" smtClean="0"/>
                        <a:t>357 mln euro</a:t>
                      </a:r>
                      <a:endParaRPr lang="pl-PL" sz="1400" dirty="0"/>
                    </a:p>
                  </a:txBody>
                  <a:tcPr/>
                </a:tc>
              </a:tr>
              <a:tr h="498670">
                <a:tc>
                  <a:txBody>
                    <a:bodyPr/>
                    <a:lstStyle/>
                    <a:p>
                      <a:r>
                        <a:rPr lang="pl-PL" sz="1600" dirty="0" smtClean="0"/>
                        <a:t>VI Pomoc techniczna </a:t>
                      </a:r>
                      <a:endParaRPr lang="pl-PL" sz="1600" dirty="0"/>
                    </a:p>
                  </a:txBody>
                  <a:tcPr/>
                </a:tc>
                <a:tc>
                  <a:txBody>
                    <a:bodyPr/>
                    <a:lstStyle/>
                    <a:p>
                      <a:r>
                        <a:rPr lang="pl-PL" sz="1400" dirty="0" smtClean="0"/>
                        <a:t>195 mln euro</a:t>
                      </a:r>
                      <a:endParaRPr lang="pl-PL" sz="1400" dirty="0"/>
                    </a:p>
                  </a:txBody>
                  <a:tcPr/>
                </a:tc>
              </a:tr>
            </a:tbl>
          </a:graphicData>
        </a:graphic>
      </p:graphicFrame>
      <p:pic>
        <p:nvPicPr>
          <p:cNvPr id="44034" name="Picture 2" descr="https://pixabay.com/static/uploads/photo/2015/09/23/23/48/back-to-school-954572_960_720.png"/>
          <p:cNvPicPr>
            <a:picLocks noChangeAspect="1" noChangeArrowheads="1"/>
          </p:cNvPicPr>
          <p:nvPr/>
        </p:nvPicPr>
        <p:blipFill>
          <a:blip r:embed="rId2" cstate="print"/>
          <a:srcRect/>
          <a:stretch>
            <a:fillRect/>
          </a:stretch>
        </p:blipFill>
        <p:spPr bwMode="auto">
          <a:xfrm>
            <a:off x="6478737" y="4402899"/>
            <a:ext cx="1759489" cy="2455101"/>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0" y="1682150"/>
            <a:ext cx="8859328" cy="6047809"/>
          </a:xfrm>
          <a:prstGeom prst="rect">
            <a:avLst/>
          </a:prstGeom>
        </p:spPr>
        <p:txBody>
          <a:bodyPr wrap="square">
            <a:spAutoFit/>
          </a:bodyPr>
          <a:lstStyle/>
          <a:p>
            <a:r>
              <a:rPr lang="pl-PL" b="1" dirty="0" smtClean="0"/>
              <a:t>Oś priorytetowa II</a:t>
            </a:r>
          </a:p>
          <a:p>
            <a:r>
              <a:rPr lang="pl-PL" b="1" dirty="0" smtClean="0"/>
              <a:t>Efektywne polityki publiczne dla rynku pracy, gospodarki i edukacji</a:t>
            </a:r>
          </a:p>
          <a:p>
            <a:r>
              <a:rPr lang="pl-PL" sz="1500" dirty="0" smtClean="0"/>
              <a:t>Działanie 2.2 Wsparcie na rzecz </a:t>
            </a:r>
            <a:r>
              <a:rPr lang="pl-PL" sz="1500" b="1" dirty="0" smtClean="0"/>
              <a:t>zarządzania strategicznego </a:t>
            </a:r>
            <a:r>
              <a:rPr lang="pl-PL" sz="1500" dirty="0" smtClean="0"/>
              <a:t>przedsiębiorstw oraz </a:t>
            </a:r>
            <a:r>
              <a:rPr lang="pl-PL" sz="1500" b="1" dirty="0" smtClean="0"/>
              <a:t>budowy przewagi konkurencyjnej </a:t>
            </a:r>
            <a:r>
              <a:rPr lang="pl-PL" sz="1500" dirty="0" smtClean="0"/>
              <a:t>na rynku</a:t>
            </a:r>
          </a:p>
          <a:p>
            <a:r>
              <a:rPr lang="pl-PL" sz="1500" dirty="0" smtClean="0"/>
              <a:t>Działanie 2.6 Wysoka jakość polityki na rzecz </a:t>
            </a:r>
            <a:r>
              <a:rPr lang="pl-PL" sz="1500" b="1" dirty="0" smtClean="0"/>
              <a:t>włączenia społecznego </a:t>
            </a:r>
            <a:r>
              <a:rPr lang="pl-PL" sz="1500" dirty="0" smtClean="0"/>
              <a:t>i zawodowego </a:t>
            </a:r>
            <a:r>
              <a:rPr lang="pl-PL" sz="1500" b="1" dirty="0" smtClean="0"/>
              <a:t>Osób niepełnosprawnych</a:t>
            </a:r>
          </a:p>
          <a:p>
            <a:r>
              <a:rPr lang="pl-PL" sz="1500" dirty="0" smtClean="0"/>
              <a:t>Działanie 2.7 Zwiększenie </a:t>
            </a:r>
            <a:r>
              <a:rPr lang="pl-PL" sz="1500" b="1" dirty="0" smtClean="0"/>
              <a:t>szans na zatrudnienie </a:t>
            </a:r>
            <a:r>
              <a:rPr lang="pl-PL" sz="1500" dirty="0" smtClean="0"/>
              <a:t>osób szczególnie zagrożonych wykluczeniem społecznym</a:t>
            </a:r>
          </a:p>
          <a:p>
            <a:r>
              <a:rPr lang="pl-PL" sz="1500" dirty="0" smtClean="0"/>
              <a:t>Działanie 2.8 </a:t>
            </a:r>
            <a:r>
              <a:rPr lang="pl-PL" sz="1500" b="1" dirty="0" smtClean="0"/>
              <a:t>Rozwój usług społecznych </a:t>
            </a:r>
            <a:r>
              <a:rPr lang="pl-PL" sz="1500" dirty="0" smtClean="0"/>
              <a:t>świadczonych w środowisku lokalnym </a:t>
            </a:r>
          </a:p>
          <a:p>
            <a:r>
              <a:rPr lang="pl-PL" sz="1500" dirty="0" smtClean="0"/>
              <a:t>Działanie 2.9 Rozwój ekonomii </a:t>
            </a:r>
            <a:r>
              <a:rPr lang="pl-PL" sz="1500" b="1" dirty="0" smtClean="0"/>
              <a:t>społecznej</a:t>
            </a:r>
            <a:r>
              <a:rPr lang="pl-PL" sz="1500" dirty="0" smtClean="0"/>
              <a:t> </a:t>
            </a:r>
          </a:p>
          <a:p>
            <a:r>
              <a:rPr lang="pl-PL" sz="1500" dirty="0" smtClean="0"/>
              <a:t>Działanie 2.10 Wysoka jakość systemu </a:t>
            </a:r>
            <a:r>
              <a:rPr lang="pl-PL" sz="1500" b="1" dirty="0" smtClean="0"/>
              <a:t>oświaty</a:t>
            </a:r>
          </a:p>
          <a:p>
            <a:r>
              <a:rPr lang="pl-PL" sz="1500" dirty="0" smtClean="0"/>
              <a:t>Działanie 2.12 Zwiększenie wiedzy o </a:t>
            </a:r>
            <a:r>
              <a:rPr lang="pl-PL" sz="1500" b="1" dirty="0" smtClean="0"/>
              <a:t>potrzebach kwalifikacyjno-zawodowych </a:t>
            </a:r>
          </a:p>
          <a:p>
            <a:r>
              <a:rPr lang="pl-PL" sz="1500" dirty="0" smtClean="0"/>
              <a:t>Działanie 2.13 Przejrzysty i spójny </a:t>
            </a:r>
            <a:r>
              <a:rPr lang="pl-PL" sz="1500" b="1" dirty="0" smtClean="0"/>
              <a:t>Krajowy System Kwalifikacji </a:t>
            </a:r>
          </a:p>
          <a:p>
            <a:r>
              <a:rPr lang="pl-PL" sz="1500" dirty="0" smtClean="0"/>
              <a:t>Działanie 2.14 Rozwój narzędzi dla </a:t>
            </a:r>
            <a:r>
              <a:rPr lang="pl-PL" sz="1500" b="1" dirty="0" smtClean="0"/>
              <a:t>uczenia się przez całe życie</a:t>
            </a:r>
          </a:p>
          <a:p>
            <a:r>
              <a:rPr lang="pl-PL" sz="1500" dirty="0" smtClean="0"/>
              <a:t>Działanie 2.15 Kształcenie i szkolenie zawodowe dostosowane do potrzeb </a:t>
            </a:r>
            <a:r>
              <a:rPr lang="pl-PL" sz="1500" b="1" dirty="0" smtClean="0"/>
              <a:t>zmieniającej się gospodarki </a:t>
            </a:r>
          </a:p>
          <a:p>
            <a:r>
              <a:rPr lang="pl-PL" sz="1500" dirty="0" smtClean="0"/>
              <a:t>Działanie 2.17 Skuteczny </a:t>
            </a:r>
            <a:r>
              <a:rPr lang="pl-PL" sz="1500" b="1" dirty="0" smtClean="0"/>
              <a:t>wymiar sprawiedliwości</a:t>
            </a:r>
          </a:p>
          <a:p>
            <a:r>
              <a:rPr lang="pl-PL" sz="1500" dirty="0" smtClean="0"/>
              <a:t>Działanie 2.18 Wysokiej jakości usługi </a:t>
            </a:r>
            <a:r>
              <a:rPr lang="pl-PL" sz="1500" b="1" dirty="0" smtClean="0"/>
              <a:t>administracyjne</a:t>
            </a:r>
            <a:r>
              <a:rPr lang="pl-PL" sz="1500" dirty="0" smtClean="0"/>
              <a:t> </a:t>
            </a:r>
          </a:p>
          <a:p>
            <a:r>
              <a:rPr lang="pl-PL" sz="1500" dirty="0" smtClean="0"/>
              <a:t>Działanie 2.19 Usprawnienie </a:t>
            </a:r>
            <a:r>
              <a:rPr lang="pl-PL" sz="1500" b="1" dirty="0" smtClean="0"/>
              <a:t>procesów inwestycyjno-budowlanych </a:t>
            </a:r>
            <a:r>
              <a:rPr lang="pl-PL" sz="1500" dirty="0" smtClean="0"/>
              <a:t>i </a:t>
            </a:r>
            <a:r>
              <a:rPr lang="pl-PL" sz="1500" b="1" dirty="0" smtClean="0"/>
              <a:t>planowania przestrzennego</a:t>
            </a:r>
          </a:p>
          <a:p>
            <a:endParaRPr lang="pl-PL" dirty="0" smtClean="0"/>
          </a:p>
          <a:p>
            <a:r>
              <a:rPr lang="pl-PL" b="1" dirty="0" smtClean="0"/>
              <a:t>Oś IV Innowacje społeczne i współpraca ponadnarodowa</a:t>
            </a:r>
          </a:p>
          <a:p>
            <a:r>
              <a:rPr lang="pl-PL" sz="1500" dirty="0" smtClean="0"/>
              <a:t>Działanie 4.2 Programy mobilności </a:t>
            </a:r>
            <a:r>
              <a:rPr lang="pl-PL" sz="1500" b="1" dirty="0" smtClean="0"/>
              <a:t>ponadnarodowej</a:t>
            </a:r>
            <a:r>
              <a:rPr lang="pl-PL" sz="1500" dirty="0" smtClean="0"/>
              <a:t> </a:t>
            </a:r>
          </a:p>
          <a:p>
            <a:r>
              <a:rPr lang="pl-PL" sz="1500" dirty="0" smtClean="0"/>
              <a:t>Działanie 4.3 Współpraca </a:t>
            </a:r>
            <a:r>
              <a:rPr lang="pl-PL" sz="1500" b="1" dirty="0" smtClean="0"/>
              <a:t>ponadnarodowa</a:t>
            </a:r>
            <a:r>
              <a:rPr lang="pl-PL" sz="1500" dirty="0" smtClean="0"/>
              <a:t>  </a:t>
            </a:r>
          </a:p>
          <a:p>
            <a:endParaRPr lang="pl-PL" sz="1500" dirty="0" smtClean="0"/>
          </a:p>
          <a:p>
            <a:endParaRPr lang="pl-PL" sz="1500" dirty="0" smtClean="0"/>
          </a:p>
          <a:p>
            <a:endParaRPr lang="pl-PL" sz="1500" dirty="0" smtClean="0"/>
          </a:p>
          <a:p>
            <a:endParaRPr lang="pl-PL" sz="1500" dirty="0"/>
          </a:p>
        </p:txBody>
      </p:sp>
      <p:sp>
        <p:nvSpPr>
          <p:cNvPr id="3" name="Tytuł 5"/>
          <p:cNvSpPr txBox="1">
            <a:spLocks/>
          </p:cNvSpPr>
          <p:nvPr/>
        </p:nvSpPr>
        <p:spPr>
          <a:xfrm>
            <a:off x="0" y="1021975"/>
            <a:ext cx="9144000" cy="1201271"/>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2400" b="1" i="0" u="none" strike="noStrike" kern="1200" cap="none" spc="0" normalizeH="0" baseline="0" noProof="0" dirty="0" smtClean="0">
                <a:ln>
                  <a:noFill/>
                </a:ln>
                <a:solidFill>
                  <a:schemeClr val="tx1"/>
                </a:solidFill>
                <a:effectLst/>
                <a:uLnTx/>
                <a:uFillTx/>
                <a:latin typeface="+mj-lt"/>
                <a:ea typeface="+mj-ea"/>
                <a:cs typeface="+mj-cs"/>
              </a:rPr>
              <a:t>Poddziałania, w których </a:t>
            </a:r>
            <a:r>
              <a:rPr kumimoji="0" lang="pl-PL" sz="2400" b="1" i="0"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PRZEDSIĘBIORCA</a:t>
            </a:r>
            <a:r>
              <a:rPr kumimoji="0" lang="pl-PL" sz="24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2400" b="1" i="0" u="none" strike="noStrike" kern="1200" cap="none" spc="0" normalizeH="0" noProof="0" dirty="0" smtClean="0">
                <a:ln>
                  <a:noFill/>
                </a:ln>
                <a:solidFill>
                  <a:schemeClr val="tx1"/>
                </a:solidFill>
                <a:effectLst/>
                <a:uLnTx/>
                <a:uFillTx/>
                <a:latin typeface="+mj-lt"/>
                <a:ea typeface="+mj-ea"/>
                <a:cs typeface="+mj-cs"/>
              </a:rPr>
              <a:t>występuje jako beneficjent środków:</a:t>
            </a:r>
            <a:endParaRPr kumimoji="0" lang="pl-PL" sz="2400" b="0" i="0" u="none" strike="noStrike" kern="1200" cap="none" spc="0" normalizeH="0" baseline="0" noProof="0" dirty="0">
              <a:ln>
                <a:noFill/>
              </a:ln>
              <a:solidFill>
                <a:schemeClr val="tx1"/>
              </a:solidFill>
              <a:effectLst/>
              <a:uLnTx/>
              <a:uFillTx/>
              <a:latin typeface="Georgia" pitchFamily="18" charset="0"/>
              <a:ea typeface="+mj-ea"/>
              <a:cs typeface="+mj-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1353178"/>
            <a:ext cx="9144000" cy="4832092"/>
          </a:xfrm>
          <a:prstGeom prst="rect">
            <a:avLst/>
          </a:prstGeom>
        </p:spPr>
        <p:txBody>
          <a:bodyPr wrap="square">
            <a:spAutoFit/>
          </a:bodyPr>
          <a:lstStyle/>
          <a:p>
            <a:r>
              <a:rPr lang="pl-PL" b="1" dirty="0" smtClean="0"/>
              <a:t>Szkolenia dla wybranych grup</a:t>
            </a:r>
          </a:p>
          <a:p>
            <a:r>
              <a:rPr lang="pl-PL" sz="1600" dirty="0" smtClean="0"/>
              <a:t>specjalistyczne szkolenia w wybranych dziedzinach lub dla konkretnych grup zawodowych. </a:t>
            </a:r>
          </a:p>
          <a:p>
            <a:r>
              <a:rPr lang="pl-PL" sz="1600" dirty="0" smtClean="0"/>
              <a:t>Zwróć uwagę na: </a:t>
            </a:r>
          </a:p>
          <a:p>
            <a:r>
              <a:rPr lang="pl-PL" sz="1600" dirty="0" smtClean="0"/>
              <a:t>▪ szkolenia dla przedsiębiorców w zakresie </a:t>
            </a:r>
            <a:r>
              <a:rPr lang="pl-PL" sz="1600" b="1" dirty="0" smtClean="0"/>
              <a:t>prawa zamówień publicznych </a:t>
            </a:r>
            <a:r>
              <a:rPr lang="pl-PL" sz="1600" dirty="0" smtClean="0"/>
              <a:t>oraz </a:t>
            </a:r>
            <a:r>
              <a:rPr lang="pl-PL" sz="1600" b="1" dirty="0" smtClean="0"/>
              <a:t>partnerstwa publiczno – prywatnego</a:t>
            </a:r>
            <a:r>
              <a:rPr lang="pl-PL" sz="1600" dirty="0" smtClean="0"/>
              <a:t> (odpowiedzialna instytucja: Polska Agencja Rozwoju Przedsiębiorczości);</a:t>
            </a:r>
          </a:p>
          <a:p>
            <a:r>
              <a:rPr lang="pl-PL" sz="1600" dirty="0" smtClean="0"/>
              <a:t>▪ szkolenia oraz studia podyplomowe </a:t>
            </a:r>
            <a:r>
              <a:rPr lang="pl-PL" sz="1600" b="1" dirty="0" smtClean="0"/>
              <a:t>dla pracowników wymiaru sprawiedliwości </a:t>
            </a:r>
          </a:p>
          <a:p>
            <a:r>
              <a:rPr lang="pl-PL" sz="1600" dirty="0" smtClean="0"/>
              <a:t>(odpowiedzialna instytucja: Ministerstwo Sprawiedliwości); </a:t>
            </a:r>
          </a:p>
          <a:p>
            <a:r>
              <a:rPr lang="pl-PL" sz="1600" dirty="0" smtClean="0"/>
              <a:t>▪ szkolenia dla </a:t>
            </a:r>
            <a:r>
              <a:rPr lang="pl-PL" sz="1600" b="1" dirty="0" smtClean="0"/>
              <a:t>pracowników administracji </a:t>
            </a:r>
            <a:r>
              <a:rPr lang="pl-PL" sz="1600" dirty="0" smtClean="0"/>
              <a:t>związane z podnoszeniem jakości usług w różnych specjalistycznych obszarach (odpowiedzialna instytucja: Ministerstwo Spraw Wewnętrznych i Administracji);</a:t>
            </a:r>
          </a:p>
          <a:p>
            <a:r>
              <a:rPr lang="pl-PL" sz="1600" dirty="0" smtClean="0"/>
              <a:t>▪ szkolenia dla </a:t>
            </a:r>
            <a:r>
              <a:rPr lang="pl-PL" sz="1600" b="1" dirty="0" err="1" smtClean="0"/>
              <a:t>kadr</a:t>
            </a:r>
            <a:r>
              <a:rPr lang="pl-PL" sz="1600" b="1" dirty="0" smtClean="0"/>
              <a:t> naukowych i pracowników dydaktycznych uczelni </a:t>
            </a:r>
          </a:p>
          <a:p>
            <a:r>
              <a:rPr lang="pl-PL" sz="1600" dirty="0" smtClean="0"/>
              <a:t>(odpowiedzialna instytucja: Narodowe Centrum Badań i Rozwoju);</a:t>
            </a:r>
          </a:p>
          <a:p>
            <a:r>
              <a:rPr lang="pl-PL" sz="1600" dirty="0" smtClean="0"/>
              <a:t>▪ szkolenia dla </a:t>
            </a:r>
            <a:r>
              <a:rPr lang="pl-PL" sz="1600" b="1" dirty="0" err="1" smtClean="0"/>
              <a:t>kadr</a:t>
            </a:r>
            <a:r>
              <a:rPr lang="pl-PL" sz="1600" b="1" dirty="0" smtClean="0"/>
              <a:t> medycznych, lekarzy, pielęgniarek i położnych </a:t>
            </a:r>
          </a:p>
          <a:p>
            <a:r>
              <a:rPr lang="pl-PL" sz="1600" dirty="0" smtClean="0"/>
              <a:t>(odpowiedzialna instytucja: Ministerstwo Zdrowia);</a:t>
            </a:r>
          </a:p>
          <a:p>
            <a:r>
              <a:rPr lang="pl-PL" sz="1600" dirty="0" smtClean="0"/>
              <a:t>▪ szkolenia w zakresie </a:t>
            </a:r>
            <a:r>
              <a:rPr lang="pl-PL" sz="1600" b="1" dirty="0" smtClean="0"/>
              <a:t>kompetencji cyfrowych </a:t>
            </a:r>
          </a:p>
          <a:p>
            <a:r>
              <a:rPr lang="pl-PL" sz="1600" dirty="0" smtClean="0"/>
              <a:t>(odpowiedzialna instytucja: Centrum Projektów Polska Cyfrowa)</a:t>
            </a:r>
          </a:p>
          <a:p>
            <a:endParaRPr lang="pl-PL" dirty="0" smtClean="0"/>
          </a:p>
          <a:p>
            <a:r>
              <a:rPr lang="pl-PL" sz="1600" dirty="0" smtClean="0"/>
              <a:t>Program Operacyjny Wiedza Edukacja Rozwój, Działanie 2.2, 2.17, 2.18, 2.19, 3.4, 5.4, </a:t>
            </a:r>
          </a:p>
          <a:p>
            <a:r>
              <a:rPr lang="pl-PL" sz="1600" dirty="0" smtClean="0"/>
              <a:t>Program Operacyjny Infrastruktura i Środowisko Działanie 2.4</a:t>
            </a:r>
          </a:p>
          <a:p>
            <a:r>
              <a:rPr lang="pl-PL" sz="1600" dirty="0" smtClean="0"/>
              <a:t>Program Operacyjnym Polska Cyfrowa, Działanie 3.1, 3.2</a:t>
            </a:r>
            <a:endParaRPr lang="pl-PL" sz="16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bugalska\Desktop\abstrakt-zieleni-mapa-polska-2817696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9167" y="2882982"/>
            <a:ext cx="3200595" cy="29642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rostokąt 1"/>
          <p:cNvSpPr/>
          <p:nvPr/>
        </p:nvSpPr>
        <p:spPr>
          <a:xfrm>
            <a:off x="3485713" y="2957631"/>
            <a:ext cx="5658287" cy="2554545"/>
          </a:xfrm>
          <a:prstGeom prst="rect">
            <a:avLst/>
          </a:prstGeom>
        </p:spPr>
        <p:txBody>
          <a:bodyPr wrap="square">
            <a:spAutoFit/>
          </a:bodyPr>
          <a:lstStyle/>
          <a:p>
            <a:pPr algn="just"/>
            <a:r>
              <a:rPr lang="pl-PL" sz="2000" dirty="0"/>
              <a:t>Najważniejszym założeniem Programu Infrastruktura </a:t>
            </a:r>
            <a:r>
              <a:rPr lang="pl-PL" sz="2000" dirty="0" smtClean="0"/>
              <a:t>i Środowisko </a:t>
            </a:r>
            <a:r>
              <a:rPr lang="pl-PL" sz="2000" dirty="0"/>
              <a:t>na lata 2014-2020 jest </a:t>
            </a:r>
            <a:r>
              <a:rPr lang="pl-PL" sz="2000" b="1" dirty="0"/>
              <a:t>zapewnienie zrównoważonego rozwoju i konkurencyjnej gospodarki kraju. </a:t>
            </a:r>
            <a:endParaRPr lang="pl-PL" sz="2000" b="1" dirty="0" smtClean="0"/>
          </a:p>
          <a:p>
            <a:pPr algn="just"/>
            <a:endParaRPr lang="pl-PL" sz="2000" dirty="0"/>
          </a:p>
          <a:p>
            <a:pPr algn="just"/>
            <a:r>
              <a:rPr lang="pl-PL" sz="2000" dirty="0" smtClean="0"/>
              <a:t>W </a:t>
            </a:r>
            <a:r>
              <a:rPr lang="pl-PL" sz="2000" dirty="0"/>
              <a:t>celu jego osiągnięcia działania planowane </a:t>
            </a:r>
            <a:r>
              <a:rPr lang="pl-PL" sz="2000" dirty="0" smtClean="0"/>
              <a:t/>
            </a:r>
            <a:br>
              <a:rPr lang="pl-PL" sz="2000" dirty="0" smtClean="0"/>
            </a:br>
            <a:r>
              <a:rPr lang="pl-PL" sz="2000" dirty="0" smtClean="0"/>
              <a:t>w </a:t>
            </a:r>
            <a:r>
              <a:rPr lang="pl-PL" sz="2000" dirty="0"/>
              <a:t>bieżącej perspektywie podzielono pomiędzy </a:t>
            </a:r>
            <a:r>
              <a:rPr lang="pl-PL" sz="2000" dirty="0" smtClean="0"/>
              <a:t/>
            </a:r>
            <a:br>
              <a:rPr lang="pl-PL" sz="2000" dirty="0" smtClean="0"/>
            </a:br>
            <a:r>
              <a:rPr lang="pl-PL" sz="2000" b="1" dirty="0" smtClean="0"/>
              <a:t>9 osi </a:t>
            </a:r>
            <a:r>
              <a:rPr lang="pl-PL" sz="2000" b="1" dirty="0"/>
              <a:t>sektorowych</a:t>
            </a:r>
            <a:r>
              <a:rPr lang="pl-PL" sz="2000" dirty="0"/>
              <a:t> i 1 oś pomocy technicznej.</a:t>
            </a:r>
          </a:p>
        </p:txBody>
      </p:sp>
      <p:sp>
        <p:nvSpPr>
          <p:cNvPr id="7" name="Rectangle 4"/>
          <p:cNvSpPr>
            <a:spLocks noChangeArrowheads="1"/>
          </p:cNvSpPr>
          <p:nvPr/>
        </p:nvSpPr>
        <p:spPr bwMode="auto">
          <a:xfrm>
            <a:off x="175046" y="1560603"/>
            <a:ext cx="8712968"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ctr">
              <a:lnSpc>
                <a:spcPct val="150000"/>
              </a:lnSpc>
              <a:buClrTx/>
              <a:buFontTx/>
              <a:buNone/>
            </a:pPr>
            <a:r>
              <a:rPr lang="pl-PL" altLang="pl-PL" sz="3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Program </a:t>
            </a:r>
            <a:r>
              <a:rPr lang="pl-PL" altLang="pl-PL" sz="3200" b="1" i="0" dirty="0">
                <a:solidFill>
                  <a:srgbClr val="659A2A"/>
                </a:solidFill>
                <a:effectLst>
                  <a:outerShdw blurRad="38100" dist="38100" dir="2700000" algn="tl">
                    <a:srgbClr val="000000">
                      <a:alpha val="43137"/>
                    </a:srgbClr>
                  </a:outerShdw>
                </a:effectLst>
                <a:latin typeface="+mn-lt"/>
                <a:cs typeface="Arial" panose="020B0604020202020204" pitchFamily="34" charset="0"/>
              </a:rPr>
              <a:t>Operacyjny </a:t>
            </a:r>
            <a:r>
              <a:rPr lang="pl-PL" altLang="pl-PL" sz="3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Infrastruktura i Środowisko 2014-2020</a:t>
            </a:r>
            <a:endParaRPr lang="pl-PL" altLang="pl-PL" sz="3200" b="1" i="0" dirty="0">
              <a:solidFill>
                <a:srgbClr val="659A2A"/>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xmlns="" val="24280134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Sektory_26022015.jpg"/>
          <p:cNvPicPr>
            <a:picLocks noGrp="1" noChangeAspect="1"/>
          </p:cNvPicPr>
          <p:nvPr>
            <p:ph idx="1"/>
          </p:nvPr>
        </p:nvPicPr>
        <p:blipFill>
          <a:blip r:embed="rId2" cstate="print"/>
          <a:stretch>
            <a:fillRect/>
          </a:stretch>
        </p:blipFill>
        <p:spPr>
          <a:xfrm>
            <a:off x="3851920" y="260648"/>
            <a:ext cx="4968552" cy="6188588"/>
          </a:xfrm>
        </p:spPr>
      </p:pic>
      <p:sp>
        <p:nvSpPr>
          <p:cNvPr id="5" name="pole tekstowe 4"/>
          <p:cNvSpPr txBox="1"/>
          <p:nvPr/>
        </p:nvSpPr>
        <p:spPr>
          <a:xfrm>
            <a:off x="107504" y="980728"/>
            <a:ext cx="3888432" cy="4401205"/>
          </a:xfrm>
          <a:prstGeom prst="rect">
            <a:avLst/>
          </a:prstGeom>
          <a:noFill/>
        </p:spPr>
        <p:txBody>
          <a:bodyPr wrap="square" rtlCol="0">
            <a:spAutoFit/>
          </a:bodyPr>
          <a:lstStyle/>
          <a:p>
            <a:pPr algn="ctr"/>
            <a:r>
              <a:rPr lang="pl-PL" sz="2000" dirty="0" smtClean="0"/>
              <a:t>Podstawowymi </a:t>
            </a:r>
            <a:r>
              <a:rPr lang="pl-PL" sz="2000" b="1" dirty="0"/>
              <a:t>obszarami tematycznymi programu </a:t>
            </a:r>
            <a:r>
              <a:rPr lang="pl-PL" sz="2000" dirty="0"/>
              <a:t>są gospodarka niskoemisyjna, adaptacja do zmian klimatu, ochrona środowiska </a:t>
            </a:r>
            <a:endParaRPr lang="pl-PL" sz="2000" dirty="0" smtClean="0"/>
          </a:p>
          <a:p>
            <a:pPr algn="ctr"/>
            <a:r>
              <a:rPr lang="pl-PL" sz="2000" dirty="0" smtClean="0"/>
              <a:t>i </a:t>
            </a:r>
            <a:r>
              <a:rPr lang="pl-PL" sz="2000" dirty="0"/>
              <a:t>efektywne wykorzystanie zasobów, </a:t>
            </a:r>
            <a:endParaRPr lang="pl-PL" sz="2000" dirty="0" smtClean="0"/>
          </a:p>
          <a:p>
            <a:pPr algn="ctr"/>
            <a:r>
              <a:rPr lang="pl-PL" sz="2000" dirty="0" smtClean="0"/>
              <a:t>transport </a:t>
            </a:r>
            <a:r>
              <a:rPr lang="pl-PL" sz="2000" dirty="0"/>
              <a:t>zrównoważony </a:t>
            </a:r>
            <a:endParaRPr lang="pl-PL" sz="2000" dirty="0" smtClean="0"/>
          </a:p>
          <a:p>
            <a:pPr algn="ctr"/>
            <a:r>
              <a:rPr lang="pl-PL" sz="2000" dirty="0" smtClean="0"/>
              <a:t>i </a:t>
            </a:r>
            <a:r>
              <a:rPr lang="pl-PL" sz="2000" dirty="0"/>
              <a:t>bezpieczeństwo energetyczne. </a:t>
            </a:r>
            <a:endParaRPr lang="pl-PL" sz="2000" dirty="0" smtClean="0"/>
          </a:p>
          <a:p>
            <a:pPr algn="ctr"/>
            <a:endParaRPr lang="pl-PL" sz="2000" dirty="0"/>
          </a:p>
          <a:p>
            <a:pPr algn="ctr"/>
            <a:r>
              <a:rPr lang="pl-PL" sz="2000" b="1" dirty="0" smtClean="0"/>
              <a:t>Dodatkowymi</a:t>
            </a:r>
            <a:r>
              <a:rPr lang="pl-PL" sz="2000" dirty="0"/>
              <a:t>, </a:t>
            </a:r>
            <a:r>
              <a:rPr lang="pl-PL" sz="2000" dirty="0" smtClean="0"/>
              <a:t>ale </a:t>
            </a:r>
            <a:r>
              <a:rPr lang="pl-PL" sz="2000" dirty="0"/>
              <a:t>uzupełniającymi wcześniejsze – ochrona zdrowia oraz dziedzictwa kulturowego.</a:t>
            </a:r>
          </a:p>
          <a:p>
            <a:pPr algn="ctr"/>
            <a:endParaRPr lang="pl-PL" sz="2000" dirty="0"/>
          </a:p>
        </p:txBody>
      </p:sp>
    </p:spTree>
    <p:extLst>
      <p:ext uri="{BB962C8B-B14F-4D97-AF65-F5344CB8AC3E}">
        <p14:creationId xmlns:p14="http://schemas.microsoft.com/office/powerpoint/2010/main" xmlns="" val="27241000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973493"/>
            <a:ext cx="8816197" cy="1143000"/>
          </a:xfrm>
        </p:spPr>
        <p:txBody>
          <a:bodyPr>
            <a:noAutofit/>
          </a:bodyPr>
          <a:lstStyle/>
          <a:p>
            <a:pPr algn="l"/>
            <a:r>
              <a:rPr lang="pl-PL" sz="1800" dirty="0" smtClean="0">
                <a:latin typeface="+mj-lt"/>
              </a:rPr>
              <a:t>1.4 Rozwijanie </a:t>
            </a:r>
            <a:r>
              <a:rPr lang="pl-PL" sz="1800" dirty="0">
                <a:latin typeface="+mj-lt"/>
              </a:rPr>
              <a:t>i wdrażanie </a:t>
            </a:r>
            <a:r>
              <a:rPr lang="pl-PL" sz="1800" b="1" dirty="0" smtClean="0">
                <a:latin typeface="+mj-lt"/>
              </a:rPr>
              <a:t>inteligentnych </a:t>
            </a:r>
            <a:r>
              <a:rPr lang="pl-PL" sz="1800" b="1" dirty="0">
                <a:latin typeface="+mj-lt"/>
              </a:rPr>
              <a:t>systemów dystrybucji </a:t>
            </a:r>
            <a:r>
              <a:rPr lang="pl-PL" sz="1800" dirty="0" smtClean="0">
                <a:latin typeface="+mj-lt"/>
              </a:rPr>
              <a:t>działających </a:t>
            </a:r>
            <a:r>
              <a:rPr lang="pl-PL" sz="1800" dirty="0">
                <a:latin typeface="+mj-lt"/>
              </a:rPr>
              <a:t>na niskich i średnich poziomach </a:t>
            </a:r>
            <a:r>
              <a:rPr lang="pl-PL" sz="1800" dirty="0" smtClean="0">
                <a:latin typeface="+mj-lt"/>
              </a:rPr>
              <a:t>napięcia</a:t>
            </a:r>
            <a:br>
              <a:rPr lang="pl-PL" sz="1800" dirty="0" smtClean="0">
                <a:latin typeface="+mj-lt"/>
              </a:rPr>
            </a:br>
            <a:r>
              <a:rPr lang="pl-PL" sz="1800" dirty="0" smtClean="0">
                <a:latin typeface="+mj-lt"/>
              </a:rPr>
              <a:t/>
            </a:r>
            <a:br>
              <a:rPr lang="pl-PL" sz="1800" dirty="0" smtClean="0">
                <a:latin typeface="+mj-lt"/>
              </a:rPr>
            </a:br>
            <a:r>
              <a:rPr lang="pl-PL" sz="1800" dirty="0" smtClean="0">
                <a:latin typeface="+mj-lt"/>
              </a:rPr>
              <a:t> 1.4.1 </a:t>
            </a:r>
            <a:r>
              <a:rPr lang="pl-PL" sz="1800" b="1" dirty="0" smtClean="0">
                <a:latin typeface="+mj-lt"/>
              </a:rPr>
              <a:t>Wsparcie budowy </a:t>
            </a:r>
            <a:r>
              <a:rPr lang="pl-PL" sz="1800" dirty="0" smtClean="0">
                <a:latin typeface="+mj-lt"/>
              </a:rPr>
              <a:t>inteligentnych sieci elektroenergetycznych o charakterze pilotażowym i demonstracyjnym </a:t>
            </a:r>
            <a:r>
              <a:rPr lang="pl-PL" sz="1800" dirty="0">
                <a:latin typeface="+mj-lt"/>
              </a:rPr>
              <a:t/>
            </a:r>
            <a:br>
              <a:rPr lang="pl-PL" sz="1800" dirty="0">
                <a:latin typeface="+mj-lt"/>
              </a:rPr>
            </a:br>
            <a:endParaRPr lang="pl-PL" sz="1800" dirty="0">
              <a:latin typeface="+mj-lt"/>
            </a:endParaRPr>
          </a:p>
        </p:txBody>
      </p:sp>
      <p:sp>
        <p:nvSpPr>
          <p:cNvPr id="3" name="Symbol zastępczy zawartości 2"/>
          <p:cNvSpPr>
            <a:spLocks noGrp="1"/>
          </p:cNvSpPr>
          <p:nvPr>
            <p:ph idx="1"/>
          </p:nvPr>
        </p:nvSpPr>
        <p:spPr>
          <a:xfrm>
            <a:off x="0" y="2868960"/>
            <a:ext cx="8795320" cy="3989040"/>
          </a:xfrm>
        </p:spPr>
        <p:txBody>
          <a:bodyPr>
            <a:noAutofit/>
          </a:bodyPr>
          <a:lstStyle/>
          <a:p>
            <a:pPr>
              <a:buNone/>
            </a:pPr>
            <a:r>
              <a:rPr lang="pl-PL" sz="1500" dirty="0" smtClean="0">
                <a:latin typeface="+mj-lt"/>
              </a:rPr>
              <a:t>	</a:t>
            </a:r>
          </a:p>
          <a:p>
            <a:pPr>
              <a:buNone/>
            </a:pPr>
            <a:r>
              <a:rPr lang="pl-PL" sz="1500" dirty="0" smtClean="0">
                <a:latin typeface="+mj-lt"/>
              </a:rPr>
              <a:t>Typy projektów:</a:t>
            </a:r>
            <a:endParaRPr lang="pl-PL" sz="1500" dirty="0">
              <a:latin typeface="+mj-lt"/>
            </a:endParaRPr>
          </a:p>
          <a:p>
            <a:pPr marL="457200" indent="-457200" algn="just">
              <a:buAutoNum type="arabicPeriod"/>
            </a:pPr>
            <a:r>
              <a:rPr lang="pl-PL" sz="1500" b="1" dirty="0" smtClean="0">
                <a:latin typeface="+mj-lt"/>
              </a:rPr>
              <a:t>Budowa lub przebudowa systemów dystrybucyjnych  </a:t>
            </a:r>
            <a:r>
              <a:rPr lang="pl-PL" sz="1500" dirty="0" smtClean="0">
                <a:latin typeface="+mj-lt"/>
              </a:rPr>
              <a:t>średniego i niskiego napięcia związanych </a:t>
            </a:r>
            <a:br>
              <a:rPr lang="pl-PL" sz="1500" dirty="0" smtClean="0">
                <a:latin typeface="+mj-lt"/>
              </a:rPr>
            </a:br>
            <a:r>
              <a:rPr lang="pl-PL" sz="1500" dirty="0" smtClean="0">
                <a:latin typeface="+mj-lt"/>
              </a:rPr>
              <a:t>z wdrożeniem technologii inteligentnych sieci dedykowanych ograniczaniu zużycia energii i/lub zwiększeniu możliwości przyłączeniowych OZE, w tym np. wymiana transformatorów oraz, jako element stanowiący integralną część projektu, inteligentny system pomiarowy;</a:t>
            </a:r>
          </a:p>
          <a:p>
            <a:pPr marL="457200" indent="-457200" algn="just">
              <a:buAutoNum type="arabicPeriod"/>
            </a:pPr>
            <a:r>
              <a:rPr lang="pl-PL" sz="1500" b="1" dirty="0">
                <a:latin typeface="+mj-lt"/>
              </a:rPr>
              <a:t>K</a:t>
            </a:r>
            <a:r>
              <a:rPr lang="pl-PL" sz="1500" b="1" dirty="0" smtClean="0">
                <a:latin typeface="+mj-lt"/>
              </a:rPr>
              <a:t>ompleksowe pilotażowe i demonstracyjne projekty </a:t>
            </a:r>
            <a:r>
              <a:rPr lang="pl-PL" sz="1500" dirty="0" smtClean="0">
                <a:latin typeface="+mj-lt"/>
              </a:rPr>
              <a:t>wdrażające inteligentne rozwiązania na danym obszarze mające na celu racjonalizację zużycia energii i/lub optymalizację wykorzystania energii wytworzonej z OZE. </a:t>
            </a:r>
          </a:p>
          <a:p>
            <a:pPr marL="457200" indent="-457200">
              <a:buNone/>
            </a:pPr>
            <a:endParaRPr lang="pl-PL" sz="1500" dirty="0" smtClean="0">
              <a:latin typeface="+mj-lt"/>
            </a:endParaRPr>
          </a:p>
          <a:p>
            <a:pPr marL="457200" indent="-457200">
              <a:buNone/>
            </a:pPr>
            <a:r>
              <a:rPr lang="pl-PL" sz="1500" dirty="0" smtClean="0">
                <a:latin typeface="+mj-lt"/>
              </a:rPr>
              <a:t>Typ beneficjenta:</a:t>
            </a:r>
          </a:p>
          <a:p>
            <a:pPr marL="457200" indent="-457200">
              <a:buNone/>
            </a:pPr>
            <a:r>
              <a:rPr lang="pl-PL" sz="1500" dirty="0" smtClean="0">
                <a:latin typeface="+mj-lt"/>
              </a:rPr>
              <a:t>- </a:t>
            </a:r>
            <a:r>
              <a:rPr lang="pl-PL" sz="1500" dirty="0" smtClean="0">
                <a:effectLst>
                  <a:outerShdw blurRad="38100" dist="38100" dir="2700000" algn="tl">
                    <a:srgbClr val="000000">
                      <a:alpha val="43137"/>
                    </a:srgbClr>
                  </a:outerShdw>
                </a:effectLst>
                <a:latin typeface="+mj-lt"/>
              </a:rPr>
              <a:t>Przedsiębiorstwa energetyczne </a:t>
            </a:r>
            <a:r>
              <a:rPr lang="pl-PL" sz="1500" dirty="0" smtClean="0">
                <a:latin typeface="+mj-lt"/>
              </a:rPr>
              <a:t>(forma prawna – kod 115, kod 116, kod 117, kod 118, kod 119, kod 120, kod 121,kod 123, kod 124)</a:t>
            </a:r>
          </a:p>
        </p:txBody>
      </p:sp>
      <p:sp>
        <p:nvSpPr>
          <p:cNvPr id="5" name="Rectangle 4"/>
          <p:cNvSpPr>
            <a:spLocks noChangeArrowheads="1"/>
          </p:cNvSpPr>
          <p:nvPr/>
        </p:nvSpPr>
        <p:spPr bwMode="auto">
          <a:xfrm>
            <a:off x="172383" y="1088783"/>
            <a:ext cx="8712968"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ctr">
              <a:lnSpc>
                <a:spcPct val="150000"/>
              </a:lnSpc>
              <a:buClrTx/>
              <a:buFontTx/>
              <a:buNone/>
            </a:pP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Program </a:t>
            </a:r>
            <a:r>
              <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rPr>
              <a:t>Operacyjny </a:t>
            </a: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Infrastruktura i Środowisko 2014-2020</a:t>
            </a:r>
            <a:endPar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xmlns="" val="3338124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8408" y="1654316"/>
            <a:ext cx="6668219" cy="1143000"/>
          </a:xfrm>
        </p:spPr>
        <p:txBody>
          <a:bodyPr>
            <a:noAutofit/>
          </a:bodyPr>
          <a:lstStyle/>
          <a:p>
            <a:r>
              <a:rPr lang="pl-PL" sz="1800" dirty="0" smtClean="0">
                <a:latin typeface="+mj-lt"/>
              </a:rPr>
              <a:t>1.5 Efektywna </a:t>
            </a:r>
            <a:r>
              <a:rPr lang="pl-PL" sz="1800" b="1" dirty="0" smtClean="0">
                <a:latin typeface="+mj-lt"/>
              </a:rPr>
              <a:t>dystrybucja ciepła i chłodu</a:t>
            </a:r>
            <a:endParaRPr lang="pl-PL" sz="1800" dirty="0">
              <a:latin typeface="+mj-lt"/>
            </a:endParaRPr>
          </a:p>
        </p:txBody>
      </p:sp>
      <p:sp>
        <p:nvSpPr>
          <p:cNvPr id="3" name="Symbol zastępczy zawartości 2"/>
          <p:cNvSpPr>
            <a:spLocks noGrp="1"/>
          </p:cNvSpPr>
          <p:nvPr>
            <p:ph idx="1"/>
          </p:nvPr>
        </p:nvSpPr>
        <p:spPr>
          <a:xfrm>
            <a:off x="224287" y="2570672"/>
            <a:ext cx="8919713" cy="4123426"/>
          </a:xfrm>
        </p:spPr>
        <p:txBody>
          <a:bodyPr>
            <a:noAutofit/>
          </a:bodyPr>
          <a:lstStyle/>
          <a:p>
            <a:pPr marL="514350" indent="-514350">
              <a:buNone/>
            </a:pPr>
            <a:r>
              <a:rPr lang="pl-PL" sz="1600" dirty="0" smtClean="0">
                <a:latin typeface="+mj-lt"/>
              </a:rPr>
              <a:t>Typy projektów:</a:t>
            </a:r>
          </a:p>
          <a:p>
            <a:pPr marL="514350" indent="-514350">
              <a:buNone/>
            </a:pPr>
            <a:r>
              <a:rPr lang="pl-PL" sz="1600" dirty="0" smtClean="0">
                <a:latin typeface="+mj-lt"/>
              </a:rPr>
              <a:t>1. </a:t>
            </a:r>
            <a:r>
              <a:rPr lang="pl-PL" sz="1600" b="1" dirty="0" smtClean="0">
                <a:latin typeface="+mj-lt"/>
              </a:rPr>
              <a:t>przebudowa istniejących systemów</a:t>
            </a:r>
            <a:r>
              <a:rPr lang="pl-PL" sz="1600" dirty="0" smtClean="0">
                <a:latin typeface="+mj-lt"/>
              </a:rPr>
              <a:t> ciepłowniczych i sieci chłodu, celem zmniejszenia strat na przesyle i dystrybucji; </a:t>
            </a:r>
          </a:p>
          <a:p>
            <a:pPr>
              <a:buNone/>
            </a:pPr>
            <a:r>
              <a:rPr lang="pl-PL" sz="1600" dirty="0" smtClean="0">
                <a:latin typeface="+mj-lt"/>
              </a:rPr>
              <a:t>2. </a:t>
            </a:r>
            <a:r>
              <a:rPr lang="pl-PL" sz="1600" b="1" dirty="0" smtClean="0">
                <a:latin typeface="+mj-lt"/>
              </a:rPr>
              <a:t>budową przyłączy</a:t>
            </a:r>
            <a:r>
              <a:rPr lang="pl-PL" sz="1600" dirty="0" smtClean="0">
                <a:latin typeface="+mj-lt"/>
              </a:rPr>
              <a:t> do istniejących budynków i instalacja węzłów indywidualnych  skutkująca likwidacją węzłów grupowych;</a:t>
            </a:r>
          </a:p>
          <a:p>
            <a:pPr>
              <a:buNone/>
            </a:pPr>
            <a:r>
              <a:rPr lang="pl-PL" sz="1600" dirty="0" smtClean="0">
                <a:latin typeface="+mj-lt"/>
              </a:rPr>
              <a:t>3. </a:t>
            </a:r>
            <a:r>
              <a:rPr lang="pl-PL" sz="1600" b="1" dirty="0" smtClean="0">
                <a:latin typeface="+mj-lt"/>
              </a:rPr>
              <a:t>budowa nowych odcinków </a:t>
            </a:r>
            <a:r>
              <a:rPr lang="pl-PL" sz="1600" dirty="0" smtClean="0">
                <a:latin typeface="+mj-lt"/>
              </a:rPr>
              <a:t>sieci cieplnej wraz z przyłączami i węzłami ciepłowniczymi w celu likwidacji istniejących lokalnych źródeł ciepła opalanych paliwem stałym; </a:t>
            </a:r>
          </a:p>
          <a:p>
            <a:pPr>
              <a:buNone/>
            </a:pPr>
            <a:r>
              <a:rPr lang="pl-PL" sz="1600" dirty="0" smtClean="0">
                <a:latin typeface="+mj-lt"/>
              </a:rPr>
              <a:t>4. </a:t>
            </a:r>
            <a:r>
              <a:rPr lang="pl-PL" sz="1600" b="1" dirty="0" smtClean="0">
                <a:latin typeface="+mj-lt"/>
              </a:rPr>
              <a:t>podłączenia budynków do sieci </a:t>
            </a:r>
            <a:r>
              <a:rPr lang="pl-PL" sz="1600" dirty="0" smtClean="0">
                <a:latin typeface="+mj-lt"/>
              </a:rPr>
              <a:t>ciepłowniczej mające na celu likwidację indywidualnych i zbiorowych źródeł niskiej emisji.</a:t>
            </a:r>
          </a:p>
          <a:p>
            <a:pPr>
              <a:buNone/>
            </a:pPr>
            <a:endParaRPr lang="pl-PL" sz="1600" dirty="0" smtClean="0">
              <a:latin typeface="+mj-lt"/>
            </a:endParaRPr>
          </a:p>
          <a:p>
            <a:pPr>
              <a:buNone/>
            </a:pPr>
            <a:r>
              <a:rPr lang="pl-PL" sz="1600" dirty="0" smtClean="0">
                <a:latin typeface="+mj-lt"/>
              </a:rPr>
              <a:t>Typ beneficjenta:</a:t>
            </a:r>
          </a:p>
          <a:p>
            <a:pPr>
              <a:buFontTx/>
              <a:buChar char="-"/>
            </a:pPr>
            <a:r>
              <a:rPr lang="pl-PL" sz="1600" dirty="0" smtClean="0">
                <a:effectLst>
                  <a:outerShdw blurRad="38100" dist="38100" dir="2700000" algn="tl">
                    <a:srgbClr val="000000">
                      <a:alpha val="43137"/>
                    </a:srgbClr>
                  </a:outerShdw>
                </a:effectLst>
                <a:latin typeface="+mj-lt"/>
              </a:rPr>
              <a:t>przedsiębiorcy</a:t>
            </a:r>
            <a:r>
              <a:rPr lang="pl-PL" sz="1600" dirty="0" smtClean="0">
                <a:latin typeface="+mj-lt"/>
              </a:rPr>
              <a:t> (forma prawna – kod 115, kod 116, kod 117, kod 118, kod 119, kod 120, kod 121,kod 123, kod 124),  </a:t>
            </a:r>
          </a:p>
        </p:txBody>
      </p:sp>
      <p:sp>
        <p:nvSpPr>
          <p:cNvPr id="5" name="Rectangle 4"/>
          <p:cNvSpPr>
            <a:spLocks noChangeArrowheads="1"/>
          </p:cNvSpPr>
          <p:nvPr/>
        </p:nvSpPr>
        <p:spPr bwMode="auto">
          <a:xfrm>
            <a:off x="172383" y="1088783"/>
            <a:ext cx="8712968"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ctr">
              <a:lnSpc>
                <a:spcPct val="150000"/>
              </a:lnSpc>
              <a:buClrTx/>
              <a:buFontTx/>
              <a:buNone/>
            </a:pP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Program </a:t>
            </a:r>
            <a:r>
              <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rPr>
              <a:t>Operacyjny </a:t>
            </a: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Infrastruktura i Środowisko 2014-2020</a:t>
            </a:r>
            <a:endPar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xmlns="" val="33381242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740580"/>
            <a:ext cx="8816197" cy="1143000"/>
          </a:xfrm>
        </p:spPr>
        <p:txBody>
          <a:bodyPr>
            <a:noAutofit/>
          </a:bodyPr>
          <a:lstStyle/>
          <a:p>
            <a:r>
              <a:rPr lang="pl-PL" sz="1800" dirty="0" smtClean="0">
                <a:latin typeface="+mj-lt"/>
              </a:rPr>
              <a:t/>
            </a:r>
            <a:br>
              <a:rPr lang="pl-PL" sz="1800" dirty="0" smtClean="0">
                <a:latin typeface="+mj-lt"/>
              </a:rPr>
            </a:br>
            <a:r>
              <a:rPr lang="pl-PL" sz="1800" dirty="0" smtClean="0">
                <a:latin typeface="+mj-lt"/>
              </a:rPr>
              <a:t>1.6 Promowanie wykorzystywania </a:t>
            </a:r>
            <a:r>
              <a:rPr lang="pl-PL" sz="1800" b="1" dirty="0" smtClean="0">
                <a:latin typeface="+mj-lt"/>
              </a:rPr>
              <a:t>wysokosprawnej </a:t>
            </a:r>
            <a:r>
              <a:rPr lang="pl-PL" sz="1800" b="1" dirty="0" err="1" smtClean="0">
                <a:latin typeface="+mj-lt"/>
              </a:rPr>
              <a:t>kogeneracji</a:t>
            </a:r>
            <a:r>
              <a:rPr lang="pl-PL" sz="1800" b="1" dirty="0" smtClean="0">
                <a:latin typeface="+mj-lt"/>
              </a:rPr>
              <a:t> ciepła i energii elektrycznej </a:t>
            </a:r>
            <a:r>
              <a:rPr lang="pl-PL" sz="1800" dirty="0" smtClean="0">
                <a:latin typeface="+mj-lt"/>
              </a:rPr>
              <a:t>w oparciu o zapotrzebowanie na ciepło użytkowe. </a:t>
            </a:r>
            <a:br>
              <a:rPr lang="pl-PL" sz="1800" dirty="0" smtClean="0">
                <a:latin typeface="+mj-lt"/>
              </a:rPr>
            </a:br>
            <a:r>
              <a:rPr lang="pl-PL" sz="1800" dirty="0" smtClean="0">
                <a:latin typeface="+mj-lt"/>
              </a:rPr>
              <a:t/>
            </a:r>
            <a:br>
              <a:rPr lang="pl-PL" sz="1800" dirty="0" smtClean="0">
                <a:latin typeface="+mj-lt"/>
              </a:rPr>
            </a:br>
            <a:r>
              <a:rPr lang="pl-PL" sz="1800" dirty="0" smtClean="0">
                <a:latin typeface="+mj-lt"/>
              </a:rPr>
              <a:t>1.6.1 Źródła wysokosprawnej </a:t>
            </a:r>
            <a:r>
              <a:rPr lang="pl-PL" sz="1800" b="1" dirty="0" err="1" smtClean="0">
                <a:latin typeface="+mj-lt"/>
              </a:rPr>
              <a:t>kogeneracji</a:t>
            </a:r>
            <a:r>
              <a:rPr lang="pl-PL" sz="1800" dirty="0" smtClean="0">
                <a:latin typeface="+mj-lt"/>
              </a:rPr>
              <a:t>  </a:t>
            </a:r>
            <a:br>
              <a:rPr lang="pl-PL" sz="1800" dirty="0" smtClean="0">
                <a:latin typeface="+mj-lt"/>
              </a:rPr>
            </a:br>
            <a:r>
              <a:rPr lang="pl-PL" sz="1800" dirty="0" smtClean="0">
                <a:latin typeface="+mj-lt"/>
              </a:rPr>
              <a:t>1.6.2 </a:t>
            </a:r>
            <a:r>
              <a:rPr lang="pl-PL" sz="1800" b="1" dirty="0" smtClean="0">
                <a:latin typeface="+mj-lt"/>
              </a:rPr>
              <a:t>Sieci ciepłownicze i chłodnicze </a:t>
            </a:r>
            <a:r>
              <a:rPr lang="pl-PL" sz="1800" dirty="0" smtClean="0">
                <a:latin typeface="+mj-lt"/>
              </a:rPr>
              <a:t>dla źródeł wysokosprawnej </a:t>
            </a:r>
            <a:r>
              <a:rPr lang="pl-PL" sz="1800" dirty="0" err="1" smtClean="0">
                <a:latin typeface="+mj-lt"/>
              </a:rPr>
              <a:t>kogeneracji</a:t>
            </a:r>
            <a:endParaRPr lang="pl-PL" sz="1800" dirty="0">
              <a:latin typeface="+mj-lt"/>
            </a:endParaRPr>
          </a:p>
        </p:txBody>
      </p:sp>
      <p:sp>
        <p:nvSpPr>
          <p:cNvPr id="5" name="Rectangle 4"/>
          <p:cNvSpPr>
            <a:spLocks noChangeArrowheads="1"/>
          </p:cNvSpPr>
          <p:nvPr/>
        </p:nvSpPr>
        <p:spPr bwMode="auto">
          <a:xfrm>
            <a:off x="172383" y="1088783"/>
            <a:ext cx="8712968"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ctr">
              <a:lnSpc>
                <a:spcPct val="150000"/>
              </a:lnSpc>
              <a:buClrTx/>
              <a:buFontTx/>
              <a:buNone/>
            </a:pP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Program </a:t>
            </a:r>
            <a:r>
              <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rPr>
              <a:t>Operacyjny </a:t>
            </a: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Infrastruktura i Środowisko 2014-2020</a:t>
            </a:r>
            <a:endPar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endParaRPr>
          </a:p>
        </p:txBody>
      </p:sp>
      <p:sp>
        <p:nvSpPr>
          <p:cNvPr id="7" name="Prostokąt 6"/>
          <p:cNvSpPr/>
          <p:nvPr/>
        </p:nvSpPr>
        <p:spPr>
          <a:xfrm>
            <a:off x="120770" y="3380927"/>
            <a:ext cx="6538823" cy="923330"/>
          </a:xfrm>
          <a:prstGeom prst="rect">
            <a:avLst/>
          </a:prstGeom>
        </p:spPr>
        <p:txBody>
          <a:bodyPr wrap="square">
            <a:spAutoFit/>
          </a:bodyPr>
          <a:lstStyle/>
          <a:p>
            <a:pPr>
              <a:buNone/>
            </a:pPr>
            <a:r>
              <a:rPr lang="pl-PL" dirty="0" smtClean="0"/>
              <a:t>Typ beneficjenta:</a:t>
            </a:r>
          </a:p>
          <a:p>
            <a:pPr>
              <a:buFontTx/>
              <a:buChar char="-"/>
            </a:pPr>
            <a:r>
              <a:rPr lang="pl-PL" dirty="0" smtClean="0">
                <a:effectLst>
                  <a:outerShdw blurRad="38100" dist="38100" dir="2700000" algn="tl">
                    <a:srgbClr val="000000">
                      <a:alpha val="43137"/>
                    </a:srgbClr>
                  </a:outerShdw>
                </a:effectLst>
              </a:rPr>
              <a:t>przedsiębiorcy</a:t>
            </a:r>
            <a:r>
              <a:rPr lang="pl-PL" dirty="0" smtClean="0"/>
              <a:t> (forma prawna – kod 115, kod 116, kod 117, kod 118, kod 119, kod 120, kod 121,kod 123, kod 124), </a:t>
            </a:r>
          </a:p>
        </p:txBody>
      </p:sp>
    </p:spTree>
    <p:extLst>
      <p:ext uri="{BB962C8B-B14F-4D97-AF65-F5344CB8AC3E}">
        <p14:creationId xmlns:p14="http://schemas.microsoft.com/office/powerpoint/2010/main" xmlns="" val="333812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31"/>
          <p:cNvSpPr txBox="1">
            <a:spLocks noChangeArrowheads="1"/>
          </p:cNvSpPr>
          <p:nvPr/>
        </p:nvSpPr>
        <p:spPr bwMode="auto">
          <a:xfrm>
            <a:off x="395536" y="860315"/>
            <a:ext cx="8137525" cy="477054"/>
          </a:xfrm>
          <a:prstGeom prst="rect">
            <a:avLst/>
          </a:prstGeom>
          <a:noFill/>
          <a:ln w="9525">
            <a:noFill/>
            <a:miter lim="800000"/>
            <a:headEnd/>
            <a:tailEnd/>
          </a:ln>
        </p:spPr>
        <p:txBody>
          <a:bodyPr>
            <a:spAutoFit/>
          </a:bodyPr>
          <a:lstStyle/>
          <a:p>
            <a:pPr algn="ctr"/>
            <a:r>
              <a:rPr lang="pl-PL" sz="2500" i="1" dirty="0" smtClean="0">
                <a:solidFill>
                  <a:srgbClr val="0070C0"/>
                </a:solidFill>
                <a:effectLst>
                  <a:outerShdw blurRad="38100" dist="38100" dir="2700000" algn="tl">
                    <a:srgbClr val="000000">
                      <a:alpha val="43137"/>
                    </a:srgbClr>
                  </a:outerShdw>
                </a:effectLst>
                <a:latin typeface="Georgia" panose="02040502050405020303" pitchFamily="18" charset="0"/>
              </a:rPr>
              <a:t>Dokumenty Regionalne</a:t>
            </a:r>
            <a:endParaRPr lang="pl-PL" sz="2500" i="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6" name="Rectangle 3"/>
          <p:cNvSpPr>
            <a:spLocks noChangeArrowheads="1"/>
          </p:cNvSpPr>
          <p:nvPr/>
        </p:nvSpPr>
        <p:spPr bwMode="auto">
          <a:xfrm>
            <a:off x="161795" y="1321980"/>
            <a:ext cx="8820410" cy="4957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marL="85725">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1pPr>
            <a:lvl2pPr marL="968375" indent="-34290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2pPr>
            <a:lvl3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3pPr>
            <a:lvl4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4pPr>
            <a:lvl5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u="sng" dirty="0">
                <a:latin typeface="Georgia" panose="02040502050405020303" pitchFamily="18" charset="0"/>
              </a:rPr>
              <a:t>Strategia Rozwoju </a:t>
            </a:r>
            <a:r>
              <a:rPr lang="pl-PL" altLang="pl-PL" b="1" u="sng" dirty="0" smtClean="0">
                <a:latin typeface="Georgia" panose="02040502050405020303" pitchFamily="18" charset="0"/>
              </a:rPr>
              <a:t>Województwa Mazowieckiego 2030. Innowacyjne Mazowsze </a:t>
            </a:r>
            <a:r>
              <a:rPr lang="pl-PL" altLang="pl-PL" b="1" u="sng" dirty="0">
                <a:latin typeface="Georgia" panose="02040502050405020303" pitchFamily="18" charset="0"/>
              </a:rPr>
              <a:t>(</a:t>
            </a:r>
            <a:r>
              <a:rPr lang="pl-PL" altLang="pl-PL" b="1" u="sng" dirty="0" smtClean="0">
                <a:latin typeface="Georgia" panose="02040502050405020303" pitchFamily="18" charset="0"/>
              </a:rPr>
              <a:t>SRWM 2030</a:t>
            </a:r>
            <a:r>
              <a:rPr lang="pl-PL" altLang="pl-PL" b="1" u="sng" dirty="0">
                <a:latin typeface="Georgia" panose="02040502050405020303" pitchFamily="18" charset="0"/>
              </a:rPr>
              <a:t>)</a:t>
            </a:r>
            <a:r>
              <a:rPr lang="pl-PL" altLang="pl-PL" dirty="0">
                <a:latin typeface="Georgia" panose="02040502050405020303" pitchFamily="18" charset="0"/>
              </a:rPr>
              <a:t> </a:t>
            </a:r>
            <a:r>
              <a:rPr lang="pl-PL" altLang="pl-PL" dirty="0" smtClean="0">
                <a:latin typeface="Georgia" panose="02040502050405020303" pitchFamily="18" charset="0"/>
              </a:rPr>
              <a:t>– </a:t>
            </a:r>
            <a:r>
              <a:rPr lang="pl-PL" altLang="pl-PL" sz="1600" dirty="0" smtClean="0">
                <a:latin typeface="Georgia" panose="02040502050405020303" pitchFamily="18" charset="0"/>
              </a:rPr>
              <a:t>strategia </a:t>
            </a:r>
            <a:r>
              <a:rPr lang="pl-PL" altLang="pl-PL" sz="1600" dirty="0">
                <a:latin typeface="Georgia" panose="02040502050405020303" pitchFamily="18" charset="0"/>
              </a:rPr>
              <a:t>wskazująca </a:t>
            </a:r>
            <a:r>
              <a:rPr lang="pl-PL" altLang="pl-PL" sz="1600" dirty="0" smtClean="0">
                <a:latin typeface="Georgia" panose="02040502050405020303" pitchFamily="18" charset="0"/>
              </a:rPr>
              <a:t>główne </a:t>
            </a:r>
            <a:r>
              <a:rPr lang="pl-PL" altLang="pl-PL" sz="1600" dirty="0">
                <a:latin typeface="Georgia" panose="02040502050405020303" pitchFamily="18" charset="0"/>
              </a:rPr>
              <a:t>cele rozwoju województwa </a:t>
            </a:r>
            <a:r>
              <a:rPr lang="pl-PL" altLang="pl-PL" sz="1600" dirty="0" smtClean="0">
                <a:latin typeface="Georgia" panose="02040502050405020303" pitchFamily="18" charset="0"/>
              </a:rPr>
              <a:t>mazowieckiego </a:t>
            </a:r>
            <a:r>
              <a:rPr lang="pl-PL" altLang="pl-PL" sz="1600" dirty="0">
                <a:latin typeface="Georgia" panose="02040502050405020303" pitchFamily="18" charset="0"/>
              </a:rPr>
              <a:t>do roku </a:t>
            </a:r>
            <a:r>
              <a:rPr lang="pl-PL" altLang="pl-PL" sz="1600" dirty="0" smtClean="0">
                <a:latin typeface="Georgia" panose="02040502050405020303" pitchFamily="18" charset="0"/>
              </a:rPr>
              <a:t>2030*</a:t>
            </a:r>
          </a:p>
          <a:p>
            <a:pPr>
              <a:buClrTx/>
              <a:buFontTx/>
              <a:buNone/>
            </a:pPr>
            <a:endParaRPr lang="pl-PL" altLang="pl-PL" sz="1600" dirty="0">
              <a:latin typeface="Georgia" panose="02040502050405020303" pitchFamily="18" charset="0"/>
              <a:cs typeface="Arial" panose="020B0604020202020204" pitchFamily="34" charset="0"/>
            </a:endParaRPr>
          </a:p>
          <a:p>
            <a:pPr>
              <a:buClrTx/>
              <a:buFontTx/>
              <a:buNone/>
            </a:pPr>
            <a:endParaRPr lang="pl-PL" altLang="pl-PL" sz="1600" dirty="0" smtClean="0">
              <a:latin typeface="Georgia" panose="02040502050405020303" pitchFamily="18" charset="0"/>
              <a:cs typeface="Arial" panose="020B0604020202020204" pitchFamily="34" charset="0"/>
            </a:endParaRPr>
          </a:p>
          <a:p>
            <a:pPr>
              <a:buClrTx/>
              <a:buFontTx/>
              <a:buNone/>
            </a:pPr>
            <a:endParaRPr lang="pl-PL" altLang="pl-PL" sz="1600" dirty="0">
              <a:latin typeface="Georgia" panose="02040502050405020303" pitchFamily="18" charset="0"/>
              <a:cs typeface="Arial" panose="020B0604020202020204" pitchFamily="34" charset="0"/>
            </a:endParaRPr>
          </a:p>
          <a:p>
            <a:pPr>
              <a:buClrTx/>
              <a:buFontTx/>
              <a:buNone/>
            </a:pPr>
            <a:endParaRPr lang="pl-PL" altLang="pl-PL" sz="1600" dirty="0" smtClean="0">
              <a:latin typeface="Georgia" panose="02040502050405020303" pitchFamily="18" charset="0"/>
              <a:cs typeface="Arial" panose="020B0604020202020204" pitchFamily="34" charset="0"/>
            </a:endParaRPr>
          </a:p>
          <a:p>
            <a:pPr>
              <a:buClrTx/>
              <a:buFontTx/>
              <a:buNone/>
            </a:pPr>
            <a:endParaRPr lang="pl-PL" altLang="pl-PL" sz="800" dirty="0">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r>
              <a:rPr lang="pl-PL" altLang="pl-PL" sz="1500" b="1" dirty="0" smtClean="0">
                <a:solidFill>
                  <a:srgbClr val="0070C0"/>
                </a:solidFill>
                <a:latin typeface="Georgia" panose="02040502050405020303" pitchFamily="18" charset="0"/>
                <a:cs typeface="Arial" panose="020B0604020202020204" pitchFamily="34" charset="0"/>
              </a:rPr>
              <a:t>Uchwalona </a:t>
            </a:r>
            <a:r>
              <a:rPr lang="pl-PL" altLang="pl-PL" sz="1500" b="1" dirty="0">
                <a:solidFill>
                  <a:srgbClr val="0070C0"/>
                </a:solidFill>
                <a:latin typeface="Georgia" panose="02040502050405020303" pitchFamily="18" charset="0"/>
                <a:cs typeface="Arial" panose="020B0604020202020204" pitchFamily="34" charset="0"/>
              </a:rPr>
              <a:t>przez Sejmik Województwa </a:t>
            </a:r>
            <a:r>
              <a:rPr lang="pl-PL" altLang="pl-PL" sz="1500" b="1" dirty="0" smtClean="0">
                <a:solidFill>
                  <a:srgbClr val="0070C0"/>
                </a:solidFill>
                <a:latin typeface="Georgia" panose="02040502050405020303" pitchFamily="18" charset="0"/>
                <a:cs typeface="Arial" panose="020B0604020202020204" pitchFamily="34" charset="0"/>
              </a:rPr>
              <a:t>Mazowieckiego 28 października 2013 </a:t>
            </a:r>
            <a:r>
              <a:rPr lang="pl-PL" altLang="pl-PL" sz="1500" b="1" dirty="0">
                <a:solidFill>
                  <a:srgbClr val="0070C0"/>
                </a:solidFill>
                <a:latin typeface="Georgia" panose="02040502050405020303" pitchFamily="18" charset="0"/>
                <a:cs typeface="Arial" panose="020B0604020202020204" pitchFamily="34" charset="0"/>
              </a:rPr>
              <a:t>r</a:t>
            </a:r>
            <a:r>
              <a:rPr lang="pl-PL" altLang="pl-PL" sz="1600" b="1" dirty="0" smtClean="0">
                <a:solidFill>
                  <a:srgbClr val="0070C0"/>
                </a:solidFill>
                <a:latin typeface="Georgia" panose="02040502050405020303" pitchFamily="18" charset="0"/>
                <a:cs typeface="Arial" panose="020B0604020202020204" pitchFamily="34" charset="0"/>
              </a:rPr>
              <a:t>.</a:t>
            </a:r>
            <a:endParaRPr lang="pl-PL" altLang="pl-PL" dirty="0">
              <a:solidFill>
                <a:srgbClr val="0070C0"/>
              </a:solidFill>
              <a:latin typeface="Georgia" panose="02040502050405020303" pitchFamily="18" charset="0"/>
            </a:endParaRPr>
          </a:p>
        </p:txBody>
      </p:sp>
      <p:pic>
        <p:nvPicPr>
          <p:cNvPr id="7" name="Obraz 6"/>
          <p:cNvPicPr>
            <a:picLocks noChangeAspect="1"/>
          </p:cNvPicPr>
          <p:nvPr/>
        </p:nvPicPr>
        <p:blipFill>
          <a:blip r:embed="rId2" cstate="print"/>
          <a:stretch>
            <a:fillRect/>
          </a:stretch>
        </p:blipFill>
        <p:spPr>
          <a:xfrm>
            <a:off x="1299160" y="2254972"/>
            <a:ext cx="6127668" cy="3705253"/>
          </a:xfrm>
          <a:prstGeom prst="rect">
            <a:avLst/>
          </a:prstGeom>
        </p:spPr>
      </p:pic>
      <p:sp>
        <p:nvSpPr>
          <p:cNvPr id="8" name="Prostokąt 7"/>
          <p:cNvSpPr/>
          <p:nvPr/>
        </p:nvSpPr>
        <p:spPr>
          <a:xfrm>
            <a:off x="0" y="6381328"/>
            <a:ext cx="9144000" cy="492443"/>
          </a:xfrm>
          <a:prstGeom prst="rect">
            <a:avLst/>
          </a:prstGeom>
        </p:spPr>
        <p:txBody>
          <a:bodyPr wrap="square">
            <a:spAutoFit/>
          </a:bodyPr>
          <a:lstStyle/>
          <a:p>
            <a:r>
              <a:rPr lang="pl-PL" sz="1300" dirty="0">
                <a:latin typeface="Georgia" panose="02040502050405020303" pitchFamily="18" charset="0"/>
              </a:rPr>
              <a:t>*</a:t>
            </a:r>
            <a:r>
              <a:rPr lang="pl-PL" sz="1300" dirty="0" smtClean="0">
                <a:latin typeface="Georgia" panose="02040502050405020303" pitchFamily="18" charset="0"/>
              </a:rPr>
              <a:t>http</a:t>
            </a:r>
            <a:r>
              <a:rPr lang="pl-PL" sz="1300" dirty="0">
                <a:latin typeface="Georgia" panose="02040502050405020303" pitchFamily="18" charset="0"/>
              </a:rPr>
              <a:t>://mbpr.pl/user_uploads/image/PRAWE_MENU/STRATEGIA%20ROZWOJU%20WOJEWODZTWA%20MAZOWIECKIEGO%20DO%20ROKU%202030/SRWM_do_2030.pdf</a:t>
            </a:r>
          </a:p>
        </p:txBody>
      </p:sp>
    </p:spTree>
    <p:extLst>
      <p:ext uri="{BB962C8B-B14F-4D97-AF65-F5344CB8AC3E}">
        <p14:creationId xmlns="" xmlns:p14="http://schemas.microsoft.com/office/powerpoint/2010/main" val="13050133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740580"/>
            <a:ext cx="8816197" cy="1143000"/>
          </a:xfrm>
        </p:spPr>
        <p:txBody>
          <a:bodyPr>
            <a:noAutofit/>
          </a:bodyPr>
          <a:lstStyle/>
          <a:p>
            <a:r>
              <a:rPr lang="pl-PL" sz="2000" dirty="0" smtClean="0">
                <a:latin typeface="+mj-lt"/>
              </a:rPr>
              <a:t>7.1 Rozwój inteligentnych systemów </a:t>
            </a:r>
            <a:r>
              <a:rPr lang="pl-PL" sz="2000" b="1" dirty="0" smtClean="0">
                <a:latin typeface="+mj-lt"/>
              </a:rPr>
              <a:t>magazynowania, przesyłu i dystrybucji energii</a:t>
            </a:r>
            <a:endParaRPr lang="pl-PL" sz="2000" dirty="0">
              <a:latin typeface="+mj-lt"/>
            </a:endParaRPr>
          </a:p>
        </p:txBody>
      </p:sp>
      <p:sp>
        <p:nvSpPr>
          <p:cNvPr id="5" name="Rectangle 4"/>
          <p:cNvSpPr>
            <a:spLocks noChangeArrowheads="1"/>
          </p:cNvSpPr>
          <p:nvPr/>
        </p:nvSpPr>
        <p:spPr bwMode="auto">
          <a:xfrm>
            <a:off x="172383" y="1088783"/>
            <a:ext cx="8712968"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ctr">
              <a:lnSpc>
                <a:spcPct val="150000"/>
              </a:lnSpc>
              <a:buClrTx/>
              <a:buFontTx/>
              <a:buNone/>
            </a:pP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Program </a:t>
            </a:r>
            <a:r>
              <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rPr>
              <a:t>Operacyjny </a:t>
            </a:r>
            <a:r>
              <a:rPr lang="pl-PL" altLang="pl-PL" sz="2200" b="1" i="0" dirty="0" smtClean="0">
                <a:solidFill>
                  <a:srgbClr val="659A2A"/>
                </a:solidFill>
                <a:effectLst>
                  <a:outerShdw blurRad="38100" dist="38100" dir="2700000" algn="tl">
                    <a:srgbClr val="000000">
                      <a:alpha val="43137"/>
                    </a:srgbClr>
                  </a:outerShdw>
                </a:effectLst>
                <a:latin typeface="+mn-lt"/>
                <a:cs typeface="Arial" panose="020B0604020202020204" pitchFamily="34" charset="0"/>
              </a:rPr>
              <a:t>Infrastruktura i Środowisko 2014-2020</a:t>
            </a:r>
            <a:endParaRPr lang="pl-PL" altLang="pl-PL" sz="2200" b="1" i="0" dirty="0">
              <a:solidFill>
                <a:srgbClr val="659A2A"/>
              </a:solidFill>
              <a:effectLst>
                <a:outerShdw blurRad="38100" dist="38100" dir="2700000" algn="tl">
                  <a:srgbClr val="000000">
                    <a:alpha val="43137"/>
                  </a:srgbClr>
                </a:outerShdw>
              </a:effectLst>
              <a:latin typeface="+mn-lt"/>
              <a:cs typeface="Arial" panose="020B0604020202020204" pitchFamily="34" charset="0"/>
            </a:endParaRPr>
          </a:p>
        </p:txBody>
      </p:sp>
      <p:sp>
        <p:nvSpPr>
          <p:cNvPr id="7" name="Prostokąt 6"/>
          <p:cNvSpPr/>
          <p:nvPr/>
        </p:nvSpPr>
        <p:spPr>
          <a:xfrm>
            <a:off x="181155" y="2863342"/>
            <a:ext cx="8859328" cy="3693319"/>
          </a:xfrm>
          <a:prstGeom prst="rect">
            <a:avLst/>
          </a:prstGeom>
        </p:spPr>
        <p:txBody>
          <a:bodyPr wrap="square">
            <a:spAutoFit/>
          </a:bodyPr>
          <a:lstStyle/>
          <a:p>
            <a:pPr>
              <a:buNone/>
            </a:pPr>
            <a:r>
              <a:rPr lang="pl-PL" dirty="0" smtClean="0"/>
              <a:t>Typy projektów:</a:t>
            </a:r>
          </a:p>
          <a:p>
            <a:pPr marL="514350" indent="-514350">
              <a:buAutoNum type="arabicPeriod"/>
            </a:pPr>
            <a:r>
              <a:rPr lang="pl-PL" dirty="0" smtClean="0"/>
              <a:t>budowa i/lub przebudowa sieci przesyłowych i dystrybucyjnych </a:t>
            </a:r>
            <a:r>
              <a:rPr lang="pl-PL" b="1" dirty="0" smtClean="0"/>
              <a:t>gazu ziemnego wraz </a:t>
            </a:r>
            <a:br>
              <a:rPr lang="pl-PL" b="1" dirty="0" smtClean="0"/>
            </a:br>
            <a:r>
              <a:rPr lang="pl-PL" b="1" dirty="0" smtClean="0"/>
              <a:t>z infrastrukturą </a:t>
            </a:r>
            <a:r>
              <a:rPr lang="pl-PL" dirty="0" smtClean="0"/>
              <a:t>wsparcia dla systemu z wykorzystaniem technologii smart;</a:t>
            </a:r>
          </a:p>
          <a:p>
            <a:pPr marL="514350" indent="-514350">
              <a:buAutoNum type="arabicPeriod"/>
            </a:pPr>
            <a:r>
              <a:rPr lang="pl-PL" dirty="0" smtClean="0"/>
              <a:t>budowa i/lub przebudowa sieci przesyłowych i dystrybucyjnych </a:t>
            </a:r>
            <a:r>
              <a:rPr lang="pl-PL" b="1" dirty="0" smtClean="0"/>
              <a:t>energii elektrycznej </a:t>
            </a:r>
            <a:br>
              <a:rPr lang="pl-PL" b="1" dirty="0" smtClean="0"/>
            </a:br>
            <a:r>
              <a:rPr lang="pl-PL" b="1" dirty="0" smtClean="0"/>
              <a:t>o napięciu nie mniejszym niż 110kV </a:t>
            </a:r>
            <a:r>
              <a:rPr lang="pl-PL" dirty="0" smtClean="0"/>
              <a:t>z wykorzystaniem funkcjonalności smart; </a:t>
            </a:r>
          </a:p>
          <a:p>
            <a:pPr marL="514350" indent="-514350">
              <a:buAutoNum type="arabicPeriod"/>
            </a:pPr>
            <a:r>
              <a:rPr lang="pl-PL" dirty="0" smtClean="0"/>
              <a:t>budowa i/lub przebudowa </a:t>
            </a:r>
            <a:r>
              <a:rPr lang="pl-PL" b="1" dirty="0" smtClean="0"/>
              <a:t>magazynów gazu ziemnego</a:t>
            </a:r>
            <a:r>
              <a:rPr lang="pl-PL" dirty="0" smtClean="0"/>
              <a:t>; </a:t>
            </a:r>
          </a:p>
          <a:p>
            <a:pPr marL="514350" indent="-514350">
              <a:buAutoNum type="arabicPeriod"/>
            </a:pPr>
            <a:r>
              <a:rPr lang="pl-PL" dirty="0" smtClean="0"/>
              <a:t>przebudowa możliwości </a:t>
            </a:r>
            <a:r>
              <a:rPr lang="pl-PL" b="1" dirty="0" err="1" smtClean="0"/>
              <a:t>regazyfikacji</a:t>
            </a:r>
            <a:r>
              <a:rPr lang="pl-PL" b="1" dirty="0" smtClean="0"/>
              <a:t> terminala LNG</a:t>
            </a:r>
            <a:r>
              <a:rPr lang="pl-PL" dirty="0" smtClean="0"/>
              <a:t>. </a:t>
            </a:r>
          </a:p>
          <a:p>
            <a:pPr marL="514350" indent="-514350">
              <a:buAutoNum type="arabicPeriod"/>
            </a:pPr>
            <a:endParaRPr lang="pl-PL" dirty="0" smtClean="0"/>
          </a:p>
          <a:p>
            <a:pPr marL="514350" indent="-514350">
              <a:buNone/>
            </a:pPr>
            <a:r>
              <a:rPr lang="pl-PL" dirty="0" smtClean="0"/>
              <a:t>Typ beneficjenta:</a:t>
            </a:r>
          </a:p>
          <a:p>
            <a:pPr marL="514350" indent="-514350">
              <a:buNone/>
            </a:pPr>
            <a:r>
              <a:rPr lang="pl-PL" dirty="0" smtClean="0"/>
              <a:t>- </a:t>
            </a:r>
            <a:r>
              <a:rPr lang="pl-PL" dirty="0" smtClean="0">
                <a:effectLst>
                  <a:outerShdw blurRad="38100" dist="38100" dir="2700000" algn="tl">
                    <a:srgbClr val="000000">
                      <a:alpha val="43137"/>
                    </a:srgbClr>
                  </a:outerShdw>
                </a:effectLst>
              </a:rPr>
              <a:t>przedsiębiorstwa energetyczne </a:t>
            </a:r>
            <a:r>
              <a:rPr lang="pl-PL" dirty="0" smtClean="0"/>
              <a:t>prowadzące działalność przesyłu, dystrybucji, magazynowania, </a:t>
            </a:r>
            <a:r>
              <a:rPr lang="pl-PL" dirty="0" err="1" smtClean="0"/>
              <a:t>regazyfikacji</a:t>
            </a:r>
            <a:r>
              <a:rPr lang="pl-PL" dirty="0" smtClean="0"/>
              <a:t> gazu ziemnego (forma prawna – kod 116, kod 117), </a:t>
            </a:r>
          </a:p>
          <a:p>
            <a:pPr marL="514350" indent="-514350">
              <a:buNone/>
            </a:pPr>
            <a:r>
              <a:rPr lang="pl-PL" dirty="0" smtClean="0"/>
              <a:t>- </a:t>
            </a:r>
            <a:r>
              <a:rPr lang="pl-PL" dirty="0" smtClean="0">
                <a:effectLst>
                  <a:outerShdw blurRad="38100" dist="38100" dir="2700000" algn="tl">
                    <a:srgbClr val="000000">
                      <a:alpha val="43137"/>
                    </a:srgbClr>
                  </a:outerShdw>
                </a:effectLst>
              </a:rPr>
              <a:t>przedsiębiorstwa energetyczne </a:t>
            </a:r>
            <a:r>
              <a:rPr lang="pl-PL" dirty="0" smtClean="0"/>
              <a:t>zajmujące się przesyłem i dystrybucją energii elektrycznej (forma prawna – kod 116, kod 117). </a:t>
            </a:r>
            <a:endParaRPr lang="pl-PL" dirty="0"/>
          </a:p>
        </p:txBody>
      </p:sp>
    </p:spTree>
    <p:extLst>
      <p:ext uri="{BB962C8B-B14F-4D97-AF65-F5344CB8AC3E}">
        <p14:creationId xmlns:p14="http://schemas.microsoft.com/office/powerpoint/2010/main" xmlns="" val="3338124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49167" y="936505"/>
            <a:ext cx="8712968"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ctr">
              <a:lnSpc>
                <a:spcPct val="150000"/>
              </a:lnSpc>
              <a:buClrTx/>
              <a:buFontTx/>
              <a:buNone/>
            </a:pPr>
            <a:r>
              <a:rPr lang="pl-PL" altLang="pl-PL" sz="3200" b="1" i="0" dirty="0" smtClean="0">
                <a:solidFill>
                  <a:srgbClr val="FF33CC"/>
                </a:solidFill>
                <a:effectLst>
                  <a:outerShdw blurRad="38100" dist="38100" dir="2700000" algn="tl">
                    <a:srgbClr val="000000">
                      <a:alpha val="43137"/>
                    </a:srgbClr>
                  </a:outerShdw>
                </a:effectLst>
                <a:latin typeface="+mn-lt"/>
                <a:cs typeface="Arial" panose="020B0604020202020204" pitchFamily="34" charset="0"/>
              </a:rPr>
              <a:t>Program </a:t>
            </a:r>
            <a:r>
              <a:rPr lang="pl-PL" altLang="pl-PL" sz="3200" b="1" i="0" dirty="0">
                <a:solidFill>
                  <a:srgbClr val="FF33CC"/>
                </a:solidFill>
                <a:effectLst>
                  <a:outerShdw blurRad="38100" dist="38100" dir="2700000" algn="tl">
                    <a:srgbClr val="000000">
                      <a:alpha val="43137"/>
                    </a:srgbClr>
                  </a:outerShdw>
                </a:effectLst>
                <a:latin typeface="+mn-lt"/>
                <a:cs typeface="Arial" panose="020B0604020202020204" pitchFamily="34" charset="0"/>
              </a:rPr>
              <a:t>Operacyjny </a:t>
            </a:r>
            <a:r>
              <a:rPr lang="pl-PL" altLang="pl-PL" sz="3200" b="1" i="0" dirty="0" smtClean="0">
                <a:solidFill>
                  <a:srgbClr val="FF33CC"/>
                </a:solidFill>
                <a:effectLst>
                  <a:outerShdw blurRad="38100" dist="38100" dir="2700000" algn="tl">
                    <a:srgbClr val="000000">
                      <a:alpha val="43137"/>
                    </a:srgbClr>
                  </a:outerShdw>
                </a:effectLst>
                <a:latin typeface="+mn-lt"/>
                <a:cs typeface="Arial" panose="020B0604020202020204" pitchFamily="34" charset="0"/>
              </a:rPr>
              <a:t> Polska </a:t>
            </a:r>
            <a:r>
              <a:rPr lang="pl-PL" altLang="pl-PL" sz="3200" b="1" i="0" dirty="0">
                <a:solidFill>
                  <a:srgbClr val="FF33CC"/>
                </a:solidFill>
                <a:effectLst>
                  <a:outerShdw blurRad="38100" dist="38100" dir="2700000" algn="tl">
                    <a:srgbClr val="000000">
                      <a:alpha val="43137"/>
                    </a:srgbClr>
                  </a:outerShdw>
                </a:effectLst>
                <a:latin typeface="+mn-lt"/>
                <a:cs typeface="Arial" panose="020B0604020202020204" pitchFamily="34" charset="0"/>
              </a:rPr>
              <a:t>Cyfrowa 2014-2020</a:t>
            </a:r>
          </a:p>
        </p:txBody>
      </p:sp>
      <p:sp>
        <p:nvSpPr>
          <p:cNvPr id="15" name="Prostokąt 14"/>
          <p:cNvSpPr/>
          <p:nvPr/>
        </p:nvSpPr>
        <p:spPr>
          <a:xfrm>
            <a:off x="3390996" y="1482509"/>
            <a:ext cx="5256584" cy="1338828"/>
          </a:xfrm>
          <a:prstGeom prst="rect">
            <a:avLst/>
          </a:prstGeom>
        </p:spPr>
        <p:txBody>
          <a:bodyPr wrap="square">
            <a:spAutoFit/>
          </a:bodyPr>
          <a:lstStyle/>
          <a:p>
            <a:pPr algn="ctr">
              <a:lnSpc>
                <a:spcPct val="150000"/>
              </a:lnSpc>
              <a:buClrTx/>
              <a:buFontTx/>
              <a:buNone/>
            </a:pPr>
            <a:r>
              <a:rPr lang="pl-PL" altLang="pl-PL" b="1" u="sng" dirty="0" smtClean="0"/>
              <a:t>Budżet </a:t>
            </a:r>
            <a:r>
              <a:rPr lang="pl-PL" altLang="pl-PL" b="1" u="sng" dirty="0"/>
              <a:t>Programu: </a:t>
            </a:r>
            <a:r>
              <a:rPr lang="pl-PL" altLang="pl-PL" b="1" u="sng" dirty="0" smtClean="0">
                <a:effectLst>
                  <a:outerShdw blurRad="38100" dist="38100" dir="2700000" algn="tl">
                    <a:srgbClr val="000000">
                      <a:alpha val="43137"/>
                    </a:srgbClr>
                  </a:outerShdw>
                </a:effectLst>
              </a:rPr>
              <a:t>2,17 </a:t>
            </a:r>
            <a:r>
              <a:rPr lang="pl-PL" altLang="pl-PL" b="1" u="sng" dirty="0">
                <a:effectLst>
                  <a:outerShdw blurRad="38100" dist="38100" dir="2700000" algn="tl">
                    <a:srgbClr val="000000">
                      <a:alpha val="43137"/>
                    </a:srgbClr>
                  </a:outerShdw>
                </a:effectLst>
              </a:rPr>
              <a:t>mld  EUR</a:t>
            </a:r>
          </a:p>
          <a:p>
            <a:pPr algn="ctr">
              <a:lnSpc>
                <a:spcPct val="150000"/>
              </a:lnSpc>
              <a:buClrTx/>
              <a:buFontTx/>
              <a:buNone/>
            </a:pPr>
            <a:r>
              <a:rPr lang="pl-PL" altLang="pl-PL" b="1" u="sng" dirty="0" smtClean="0"/>
              <a:t>Maksymalny </a:t>
            </a:r>
            <a:r>
              <a:rPr lang="pl-PL" altLang="pl-PL" b="1" u="sng" dirty="0"/>
              <a:t>poziom współfinansowania z </a:t>
            </a:r>
            <a:r>
              <a:rPr lang="pl-PL" altLang="pl-PL" b="1" u="sng" dirty="0" smtClean="0"/>
              <a:t>UE </a:t>
            </a:r>
          </a:p>
          <a:p>
            <a:pPr algn="ctr">
              <a:lnSpc>
                <a:spcPct val="150000"/>
              </a:lnSpc>
              <a:buClrTx/>
              <a:buFontTx/>
              <a:buNone/>
            </a:pPr>
            <a:r>
              <a:rPr lang="pl-PL" altLang="pl-PL" b="1" u="sng" dirty="0" smtClean="0"/>
              <a:t>dla Województwa Mazowieckiego: 80%</a:t>
            </a:r>
            <a:endParaRPr lang="pl-PL" altLang="pl-PL" b="1" u="sng" dirty="0"/>
          </a:p>
        </p:txBody>
      </p:sp>
      <p:pic>
        <p:nvPicPr>
          <p:cNvPr id="16" name="Picture 4"/>
          <p:cNvPicPr>
            <a:picLocks noChangeAspect="1" noChangeArrowheads="1"/>
          </p:cNvPicPr>
          <p:nvPr/>
        </p:nvPicPr>
        <p:blipFill>
          <a:blip r:embed="rId2" cstate="print"/>
          <a:srcRect/>
          <a:stretch>
            <a:fillRect/>
          </a:stretch>
        </p:blipFill>
        <p:spPr bwMode="auto">
          <a:xfrm>
            <a:off x="343778" y="3532401"/>
            <a:ext cx="2664296" cy="2473016"/>
          </a:xfrm>
          <a:prstGeom prst="rect">
            <a:avLst/>
          </a:prstGeom>
          <a:noFill/>
          <a:ln w="9525">
            <a:noFill/>
            <a:miter lim="800000"/>
            <a:headEnd/>
            <a:tailEnd/>
          </a:ln>
          <a:effectLst/>
        </p:spPr>
      </p:pic>
      <p:sp>
        <p:nvSpPr>
          <p:cNvPr id="17" name="AutoShape 2"/>
          <p:cNvSpPr>
            <a:spLocks noChangeArrowheads="1"/>
          </p:cNvSpPr>
          <p:nvPr/>
        </p:nvSpPr>
        <p:spPr bwMode="auto">
          <a:xfrm>
            <a:off x="3491880" y="3356992"/>
            <a:ext cx="4680520" cy="576138"/>
          </a:xfrm>
          <a:prstGeom prst="roundRect">
            <a:avLst>
              <a:gd name="adj" fmla="val 16667"/>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i="0" dirty="0"/>
              <a:t>Priorytet I</a:t>
            </a:r>
          </a:p>
          <a:p>
            <a:pPr>
              <a:buClrTx/>
              <a:buFontTx/>
              <a:buNone/>
            </a:pPr>
            <a:r>
              <a:rPr lang="pl-PL" altLang="pl-PL" i="0" dirty="0"/>
              <a:t>Powszechny dostęp do szybkiego Internetu</a:t>
            </a:r>
          </a:p>
        </p:txBody>
      </p:sp>
      <p:pic>
        <p:nvPicPr>
          <p:cNvPr id="18" name="Obraz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44408" y="3356992"/>
            <a:ext cx="720080" cy="729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AutoShape 3"/>
          <p:cNvSpPr>
            <a:spLocks noChangeArrowheads="1"/>
          </p:cNvSpPr>
          <p:nvPr/>
        </p:nvSpPr>
        <p:spPr bwMode="auto">
          <a:xfrm>
            <a:off x="3419872" y="4437112"/>
            <a:ext cx="4752528" cy="574551"/>
          </a:xfrm>
          <a:prstGeom prst="roundRect">
            <a:avLst>
              <a:gd name="adj" fmla="val 16667"/>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i="0" dirty="0"/>
              <a:t>Priorytet II</a:t>
            </a:r>
          </a:p>
          <a:p>
            <a:pPr>
              <a:buClrTx/>
              <a:buFontTx/>
              <a:buNone/>
            </a:pPr>
            <a:r>
              <a:rPr lang="pl-PL" altLang="pl-PL" i="0" dirty="0"/>
              <a:t>E- Administracja i otwarty rząd</a:t>
            </a:r>
          </a:p>
        </p:txBody>
      </p:sp>
      <p:sp>
        <p:nvSpPr>
          <p:cNvPr id="20" name="AutoShape 4"/>
          <p:cNvSpPr>
            <a:spLocks noChangeArrowheads="1"/>
          </p:cNvSpPr>
          <p:nvPr/>
        </p:nvSpPr>
        <p:spPr bwMode="auto">
          <a:xfrm>
            <a:off x="3419872" y="5517232"/>
            <a:ext cx="4752528" cy="504130"/>
          </a:xfrm>
          <a:prstGeom prst="roundRect">
            <a:avLst>
              <a:gd name="adj" fmla="val 16667"/>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buClrTx/>
              <a:buFontTx/>
              <a:buNone/>
            </a:pPr>
            <a:r>
              <a:rPr lang="pl-PL" altLang="pl-PL" b="1" i="0" dirty="0"/>
              <a:t>Priorytet III</a:t>
            </a:r>
          </a:p>
          <a:p>
            <a:pPr>
              <a:buClrTx/>
              <a:buFontTx/>
              <a:buNone/>
            </a:pPr>
            <a:r>
              <a:rPr lang="pl-PL" altLang="pl-PL" i="0" dirty="0" smtClean="0"/>
              <a:t>Cyfrowe kompetencje </a:t>
            </a:r>
            <a:r>
              <a:rPr lang="pl-PL" altLang="pl-PL" i="0" dirty="0"/>
              <a:t>społeczeństwa</a:t>
            </a:r>
          </a:p>
        </p:txBody>
      </p:sp>
      <p:pic>
        <p:nvPicPr>
          <p:cNvPr id="21" name="Obraz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4408" y="4365104"/>
            <a:ext cx="713843"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Obraz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44408" y="5517232"/>
            <a:ext cx="720080" cy="669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Obraz 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6347" y="1535847"/>
            <a:ext cx="2406615" cy="1765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9656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879894" y="1086777"/>
            <a:ext cx="7384212" cy="547714"/>
          </a:xfrm>
          <a:prstGeom prst="rect">
            <a:avLst/>
          </a:prstGeom>
        </p:spPr>
        <p:txBody>
          <a:bodyPr wrap="square">
            <a:spAutoFit/>
          </a:bodyPr>
          <a:lstStyle/>
          <a:p>
            <a:pPr algn="ctr">
              <a:lnSpc>
                <a:spcPct val="150000"/>
              </a:lnSpc>
              <a:buClrTx/>
              <a:buFontTx/>
              <a:buNone/>
            </a:pPr>
            <a:r>
              <a:rPr lang="pl-PL" altLang="pl-PL" sz="2200" b="1" dirty="0" smtClean="0">
                <a:solidFill>
                  <a:srgbClr val="FF33CC"/>
                </a:solidFill>
                <a:effectLst>
                  <a:outerShdw blurRad="38100" dist="38100" dir="2700000" algn="tl">
                    <a:srgbClr val="000000">
                      <a:alpha val="43137"/>
                    </a:srgbClr>
                  </a:outerShdw>
                </a:effectLst>
                <a:cs typeface="Arial" panose="020B0604020202020204" pitchFamily="34" charset="0"/>
              </a:rPr>
              <a:t>Program Operacyjny  Polska Cyfrowa 2014-2020</a:t>
            </a:r>
            <a:endParaRPr lang="pl-PL" altLang="pl-PL" sz="2200" b="1" dirty="0">
              <a:solidFill>
                <a:srgbClr val="FF33CC"/>
              </a:solidFill>
              <a:effectLst>
                <a:outerShdw blurRad="38100" dist="38100" dir="2700000" algn="tl">
                  <a:srgbClr val="000000">
                    <a:alpha val="43137"/>
                  </a:srgbClr>
                </a:outerShdw>
              </a:effectLst>
              <a:cs typeface="Arial" panose="020B0604020202020204" pitchFamily="34" charset="0"/>
            </a:endParaRPr>
          </a:p>
        </p:txBody>
      </p:sp>
      <p:sp>
        <p:nvSpPr>
          <p:cNvPr id="5" name="Prostokąt 4"/>
          <p:cNvSpPr/>
          <p:nvPr/>
        </p:nvSpPr>
        <p:spPr>
          <a:xfrm>
            <a:off x="0" y="1766833"/>
            <a:ext cx="8471140" cy="923330"/>
          </a:xfrm>
          <a:prstGeom prst="rect">
            <a:avLst/>
          </a:prstGeom>
        </p:spPr>
        <p:txBody>
          <a:bodyPr wrap="square">
            <a:spAutoFit/>
          </a:bodyPr>
          <a:lstStyle/>
          <a:p>
            <a:r>
              <a:rPr lang="pl-PL" b="1" dirty="0" smtClean="0"/>
              <a:t>Oś priorytetowa I</a:t>
            </a:r>
            <a:r>
              <a:rPr lang="pl-PL" dirty="0" smtClean="0"/>
              <a:t> Powszechny </a:t>
            </a:r>
            <a:r>
              <a:rPr lang="pl-PL" b="1" dirty="0" smtClean="0"/>
              <a:t>dostęp do szybkiego </a:t>
            </a:r>
            <a:r>
              <a:rPr lang="pl-PL" b="1" dirty="0" err="1" smtClean="0"/>
              <a:t>internetu</a:t>
            </a:r>
            <a:r>
              <a:rPr lang="pl-PL" dirty="0" smtClean="0"/>
              <a:t/>
            </a:r>
            <a:br>
              <a:rPr lang="pl-PL" dirty="0" smtClean="0"/>
            </a:br>
            <a:r>
              <a:rPr lang="pl-PL" dirty="0" smtClean="0"/>
              <a:t> Cel szczegółowy 1: </a:t>
            </a:r>
            <a:r>
              <a:rPr lang="pl-PL" b="1" dirty="0" smtClean="0"/>
              <a:t>Wyeliminowanie terytorialnych różnic </a:t>
            </a:r>
            <a:r>
              <a:rPr lang="pl-PL" dirty="0" smtClean="0"/>
              <a:t>w możliwości dostępu do </a:t>
            </a:r>
            <a:r>
              <a:rPr lang="pl-PL" b="1" dirty="0" smtClean="0"/>
              <a:t>szerokopasmowego </a:t>
            </a:r>
            <a:r>
              <a:rPr lang="pl-PL" b="1" dirty="0" err="1" smtClean="0"/>
              <a:t>internetu</a:t>
            </a:r>
            <a:r>
              <a:rPr lang="pl-PL" b="1" dirty="0" smtClean="0"/>
              <a:t> </a:t>
            </a:r>
            <a:r>
              <a:rPr lang="pl-PL" dirty="0" smtClean="0"/>
              <a:t>o wysokich </a:t>
            </a:r>
            <a:r>
              <a:rPr lang="pl-PL" dirty="0" err="1" smtClean="0"/>
              <a:t>przepustowościach</a:t>
            </a:r>
            <a:endParaRPr lang="pl-PL" dirty="0"/>
          </a:p>
        </p:txBody>
      </p:sp>
      <p:sp>
        <p:nvSpPr>
          <p:cNvPr id="6" name="Prostokąt 5"/>
          <p:cNvSpPr/>
          <p:nvPr/>
        </p:nvSpPr>
        <p:spPr>
          <a:xfrm>
            <a:off x="4451230" y="2726273"/>
            <a:ext cx="4572000" cy="646331"/>
          </a:xfrm>
          <a:prstGeom prst="rect">
            <a:avLst/>
          </a:prstGeom>
        </p:spPr>
        <p:txBody>
          <a:bodyPr>
            <a:spAutoFit/>
          </a:bodyPr>
          <a:lstStyle/>
          <a:p>
            <a:pPr>
              <a:buNone/>
            </a:pPr>
            <a:r>
              <a:rPr lang="pl-PL" dirty="0" smtClean="0"/>
              <a:t>Typ beneficjentów:</a:t>
            </a:r>
          </a:p>
          <a:p>
            <a:pPr>
              <a:buFontTx/>
              <a:buChar char="-"/>
            </a:pPr>
            <a:r>
              <a:rPr lang="pl-PL" dirty="0" smtClean="0"/>
              <a:t>przedsiębiorcy telekomunikacyjni, </a:t>
            </a:r>
          </a:p>
        </p:txBody>
      </p:sp>
      <p:sp>
        <p:nvSpPr>
          <p:cNvPr id="7" name="Tytuł 1"/>
          <p:cNvSpPr>
            <a:spLocks noGrp="1"/>
          </p:cNvSpPr>
          <p:nvPr>
            <p:ph type="title"/>
          </p:nvPr>
        </p:nvSpPr>
        <p:spPr>
          <a:xfrm>
            <a:off x="149820" y="3298237"/>
            <a:ext cx="8821651" cy="1143000"/>
          </a:xfrm>
        </p:spPr>
        <p:txBody>
          <a:bodyPr>
            <a:noAutofit/>
          </a:bodyPr>
          <a:lstStyle/>
          <a:p>
            <a:r>
              <a:rPr lang="pl-PL" altLang="pl-PL" sz="1800" b="1" dirty="0" smtClean="0">
                <a:latin typeface="+mj-lt"/>
              </a:rPr>
              <a:t>Priorytet II </a:t>
            </a:r>
            <a:r>
              <a:rPr lang="pl-PL" altLang="pl-PL" sz="1800" dirty="0" smtClean="0">
                <a:latin typeface="+mj-lt"/>
              </a:rPr>
              <a:t>E- Administracja i otwarty rząd</a:t>
            </a:r>
            <a:br>
              <a:rPr lang="pl-PL" altLang="pl-PL" sz="1800" dirty="0" smtClean="0">
                <a:latin typeface="+mj-lt"/>
              </a:rPr>
            </a:br>
            <a:r>
              <a:rPr lang="pl-PL" sz="1800" dirty="0" smtClean="0">
                <a:latin typeface="+mj-lt"/>
              </a:rPr>
              <a:t>Działanie 2.4 </a:t>
            </a:r>
            <a:r>
              <a:rPr lang="pl-PL" sz="1800" b="1" dirty="0" smtClean="0">
                <a:latin typeface="+mj-lt"/>
              </a:rPr>
              <a:t>Tworzenie</a:t>
            </a:r>
            <a:r>
              <a:rPr lang="pl-PL" sz="1800" dirty="0" smtClean="0">
                <a:latin typeface="+mj-lt"/>
              </a:rPr>
              <a:t> </a:t>
            </a:r>
            <a:r>
              <a:rPr lang="pl-PL" sz="1800" b="1" dirty="0" smtClean="0">
                <a:latin typeface="+mj-lt"/>
              </a:rPr>
              <a:t>usług i aplikacji </a:t>
            </a:r>
            <a:r>
              <a:rPr lang="pl-PL" sz="1800" dirty="0" smtClean="0">
                <a:latin typeface="+mj-lt"/>
              </a:rPr>
              <a:t>wykorzystujących e-usługi publiczne i informacje sektora publicznego</a:t>
            </a:r>
            <a:endParaRPr lang="pl-PL" sz="1800" dirty="0">
              <a:latin typeface="+mj-lt"/>
            </a:endParaRPr>
          </a:p>
        </p:txBody>
      </p:sp>
      <p:sp>
        <p:nvSpPr>
          <p:cNvPr id="8" name="Prostokąt 7"/>
          <p:cNvSpPr/>
          <p:nvPr/>
        </p:nvSpPr>
        <p:spPr>
          <a:xfrm>
            <a:off x="172528" y="4368673"/>
            <a:ext cx="8755812" cy="1477328"/>
          </a:xfrm>
          <a:prstGeom prst="rect">
            <a:avLst/>
          </a:prstGeom>
        </p:spPr>
        <p:txBody>
          <a:bodyPr wrap="square">
            <a:spAutoFit/>
          </a:bodyPr>
          <a:lstStyle/>
          <a:p>
            <a:pPr>
              <a:buNone/>
            </a:pPr>
            <a:r>
              <a:rPr lang="pl-PL" dirty="0" smtClean="0"/>
              <a:t>Typy projektów:</a:t>
            </a:r>
          </a:p>
          <a:p>
            <a:pPr>
              <a:buAutoNum type="arabicPeriod"/>
            </a:pPr>
            <a:r>
              <a:rPr lang="pl-PL" dirty="0" smtClean="0"/>
              <a:t>Wdrożenie </a:t>
            </a:r>
            <a:r>
              <a:rPr lang="pl-PL" b="1" dirty="0" smtClean="0"/>
              <a:t>nowej usługi świadczonej przez aplikację elektroniczną </a:t>
            </a:r>
            <a:r>
              <a:rPr lang="pl-PL" dirty="0" smtClean="0"/>
              <a:t>lub </a:t>
            </a:r>
            <a:r>
              <a:rPr lang="pl-PL" b="1" dirty="0" smtClean="0"/>
              <a:t>rozszerzenie</a:t>
            </a:r>
            <a:r>
              <a:rPr lang="pl-PL" dirty="0" smtClean="0"/>
              <a:t> </a:t>
            </a:r>
            <a:r>
              <a:rPr lang="pl-PL" b="1" dirty="0" smtClean="0"/>
              <a:t>funkcjonalności</a:t>
            </a:r>
            <a:r>
              <a:rPr lang="pl-PL" dirty="0" smtClean="0"/>
              <a:t> już istniejącej e-usługi (aplikacji) poprzez wykorzystanie treści otwartych zasobów informacji sektora publicznego i/lub istniejących e-usług publicznych.</a:t>
            </a:r>
          </a:p>
          <a:p>
            <a:pPr>
              <a:buAutoNum type="arabicPeriod"/>
            </a:pPr>
            <a:endParaRPr lang="pl-PL" dirty="0" smtClean="0"/>
          </a:p>
        </p:txBody>
      </p:sp>
      <p:sp>
        <p:nvSpPr>
          <p:cNvPr id="9" name="Prostokąt 8"/>
          <p:cNvSpPr/>
          <p:nvPr/>
        </p:nvSpPr>
        <p:spPr>
          <a:xfrm>
            <a:off x="4416724" y="5528904"/>
            <a:ext cx="4572000" cy="1200329"/>
          </a:xfrm>
          <a:prstGeom prst="rect">
            <a:avLst/>
          </a:prstGeom>
        </p:spPr>
        <p:txBody>
          <a:bodyPr>
            <a:spAutoFit/>
          </a:bodyPr>
          <a:lstStyle/>
          <a:p>
            <a:pPr>
              <a:buNone/>
            </a:pPr>
            <a:r>
              <a:rPr lang="pl-PL" dirty="0" smtClean="0"/>
              <a:t>Typ beneficjenta:</a:t>
            </a:r>
          </a:p>
          <a:p>
            <a:pPr>
              <a:buFontTx/>
              <a:buChar char="-"/>
            </a:pPr>
            <a:r>
              <a:rPr lang="pl-PL" dirty="0" smtClean="0"/>
              <a:t>jednostki naukowe,  </a:t>
            </a:r>
          </a:p>
          <a:p>
            <a:pPr>
              <a:buFontTx/>
              <a:buChar char="-"/>
            </a:pPr>
            <a:r>
              <a:rPr lang="pl-PL" dirty="0" smtClean="0"/>
              <a:t>organizacje pozarządowe,  </a:t>
            </a:r>
          </a:p>
          <a:p>
            <a:pPr>
              <a:buFontTx/>
              <a:buChar char="-"/>
            </a:pPr>
            <a:r>
              <a:rPr lang="pl-PL" dirty="0" smtClean="0">
                <a:effectLst>
                  <a:outerShdw blurRad="38100" dist="38100" dir="2700000" algn="tl">
                    <a:srgbClr val="000000">
                      <a:alpha val="43137"/>
                    </a:srgbClr>
                  </a:outerShdw>
                </a:effectLst>
              </a:rPr>
              <a:t>małe i średnie przedsiębiorstwa</a:t>
            </a:r>
            <a:r>
              <a:rPr lang="pl-PL" dirty="0" smtClean="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2195736" y="908720"/>
            <a:ext cx="4464050" cy="1628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nSpc>
                <a:spcPct val="150000"/>
              </a:lnSpc>
              <a:buClrTx/>
              <a:buFontTx/>
              <a:buNone/>
            </a:pPr>
            <a:endParaRPr lang="pl-PL" altLang="pl-PL" sz="2600" b="1" dirty="0">
              <a:effectLst>
                <a:outerShdw blurRad="38100" dist="38100" dir="2700000" algn="tl">
                  <a:srgbClr val="000000">
                    <a:alpha val="43137"/>
                  </a:srgbClr>
                </a:outerShdw>
              </a:effectLst>
              <a:cs typeface="Arial" panose="020B0604020202020204" pitchFamily="34" charset="0"/>
            </a:endParaRPr>
          </a:p>
        </p:txBody>
      </p:sp>
      <p:sp>
        <p:nvSpPr>
          <p:cNvPr id="11" name="Prostokąt 10"/>
          <p:cNvSpPr/>
          <p:nvPr/>
        </p:nvSpPr>
        <p:spPr>
          <a:xfrm>
            <a:off x="323528" y="1052736"/>
            <a:ext cx="8424936" cy="830997"/>
          </a:xfrm>
          <a:prstGeom prst="rect">
            <a:avLst/>
          </a:prstGeom>
        </p:spPr>
        <p:txBody>
          <a:bodyPr wrap="square">
            <a:spAutoFit/>
          </a:bodyPr>
          <a:lstStyle/>
          <a:p>
            <a:pPr algn="ctr"/>
            <a:r>
              <a:rPr lang="pl-PL" sz="2400" b="1" dirty="0" smtClean="0">
                <a:solidFill>
                  <a:schemeClr val="accent1"/>
                </a:solidFill>
                <a:cs typeface="Times New Roman" pitchFamily="18" charset="0"/>
              </a:rPr>
              <a:t>PROGRAM ROZWOJU OBSZARÓW WIEJSKICH </a:t>
            </a:r>
            <a:br>
              <a:rPr lang="pl-PL" sz="2400" b="1" dirty="0" smtClean="0">
                <a:solidFill>
                  <a:schemeClr val="accent1"/>
                </a:solidFill>
                <a:cs typeface="Times New Roman" pitchFamily="18" charset="0"/>
              </a:rPr>
            </a:br>
            <a:r>
              <a:rPr lang="pl-PL" sz="2400" b="1" dirty="0" smtClean="0">
                <a:solidFill>
                  <a:schemeClr val="accent1"/>
                </a:solidFill>
                <a:cs typeface="Times New Roman" pitchFamily="18" charset="0"/>
              </a:rPr>
              <a:t>(PROW)</a:t>
            </a:r>
            <a:r>
              <a:rPr lang="pl-PL" sz="2400" dirty="0" smtClean="0">
                <a:solidFill>
                  <a:schemeClr val="accent1"/>
                </a:solidFill>
                <a:cs typeface="Times New Roman" pitchFamily="18" charset="0"/>
              </a:rPr>
              <a:t> </a:t>
            </a:r>
            <a:r>
              <a:rPr lang="pl-PL" sz="2400" b="1" dirty="0" smtClean="0">
                <a:solidFill>
                  <a:schemeClr val="accent1"/>
                </a:solidFill>
                <a:cs typeface="Times New Roman" pitchFamily="18" charset="0"/>
              </a:rPr>
              <a:t>NA LATA 2014-2020</a:t>
            </a:r>
            <a:endParaRPr lang="pl-PL" sz="2400" b="1" dirty="0">
              <a:solidFill>
                <a:schemeClr val="accent1"/>
              </a:solidFill>
              <a:latin typeface="+mj-lt"/>
              <a:cs typeface="Times New Roman" pitchFamily="18" charset="0"/>
            </a:endParaRPr>
          </a:p>
        </p:txBody>
      </p:sp>
      <p:pic>
        <p:nvPicPr>
          <p:cNvPr id="12" name="Picture 2" descr="C:\Users\a.wodzynski\Desktop\PROW_2014-2020_PLAKA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132856"/>
            <a:ext cx="2952328" cy="401395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Prostokąt 12"/>
          <p:cNvSpPr/>
          <p:nvPr/>
        </p:nvSpPr>
        <p:spPr>
          <a:xfrm>
            <a:off x="3419872" y="2060848"/>
            <a:ext cx="5472608" cy="3724096"/>
          </a:xfrm>
          <a:prstGeom prst="rect">
            <a:avLst/>
          </a:prstGeom>
        </p:spPr>
        <p:txBody>
          <a:bodyPr wrap="square">
            <a:spAutoFit/>
          </a:bodyPr>
          <a:lstStyle/>
          <a:p>
            <a:pPr algn="ctr"/>
            <a:r>
              <a:rPr lang="pl-PL" sz="3600" dirty="0" smtClean="0">
                <a:latin typeface="+mn-lt"/>
              </a:rPr>
              <a:t>W </a:t>
            </a:r>
            <a:r>
              <a:rPr lang="pl-PL" sz="3600" dirty="0">
                <a:latin typeface="+mn-lt"/>
              </a:rPr>
              <a:t>ramach PROW 2014-2020 </a:t>
            </a:r>
            <a:r>
              <a:rPr lang="pl-PL" sz="3600" dirty="0" smtClean="0">
                <a:latin typeface="+mn-lt"/>
              </a:rPr>
              <a:t>łącznie </a:t>
            </a:r>
            <a:r>
              <a:rPr lang="pl-PL" sz="3600" b="1" dirty="0">
                <a:solidFill>
                  <a:srgbClr val="FF0000"/>
                </a:solidFill>
                <a:latin typeface="+mn-lt"/>
              </a:rPr>
              <a:t>13,5 mld </a:t>
            </a:r>
            <a:r>
              <a:rPr lang="pl-PL" sz="3600" b="1" dirty="0" smtClean="0">
                <a:solidFill>
                  <a:srgbClr val="FF0000"/>
                </a:solidFill>
                <a:latin typeface="+mn-lt"/>
              </a:rPr>
              <a:t>euro</a:t>
            </a:r>
          </a:p>
          <a:p>
            <a:endParaRPr lang="pl-PL" sz="1000" b="1" dirty="0" smtClean="0">
              <a:solidFill>
                <a:srgbClr val="FF0000"/>
              </a:solidFill>
              <a:latin typeface="+mn-lt"/>
            </a:endParaRPr>
          </a:p>
          <a:p>
            <a:endParaRPr lang="pl-PL" sz="1000" b="1" dirty="0">
              <a:solidFill>
                <a:srgbClr val="FF0000"/>
              </a:solidFill>
              <a:latin typeface="+mn-lt"/>
            </a:endParaRPr>
          </a:p>
          <a:p>
            <a:pPr algn="just"/>
            <a:r>
              <a:rPr lang="pl-PL" sz="2400" dirty="0" smtClean="0">
                <a:solidFill>
                  <a:srgbClr val="FF0000"/>
                </a:solidFill>
                <a:latin typeface="+mn-lt"/>
              </a:rPr>
              <a:t>z </a:t>
            </a:r>
            <a:r>
              <a:rPr lang="pl-PL" sz="2400" b="1" dirty="0">
                <a:solidFill>
                  <a:srgbClr val="FF0000"/>
                </a:solidFill>
                <a:latin typeface="+mn-lt"/>
              </a:rPr>
              <a:t>E</a:t>
            </a:r>
            <a:r>
              <a:rPr lang="pl-PL" sz="2400" dirty="0">
                <a:solidFill>
                  <a:srgbClr val="FF0000"/>
                </a:solidFill>
                <a:latin typeface="+mn-lt"/>
              </a:rPr>
              <a:t>uropejskiego </a:t>
            </a:r>
            <a:r>
              <a:rPr lang="pl-PL" sz="2400" b="1" dirty="0">
                <a:solidFill>
                  <a:srgbClr val="FF0000"/>
                </a:solidFill>
                <a:latin typeface="+mn-lt"/>
              </a:rPr>
              <a:t>F</a:t>
            </a:r>
            <a:r>
              <a:rPr lang="pl-PL" sz="2400" dirty="0">
                <a:solidFill>
                  <a:srgbClr val="FF0000"/>
                </a:solidFill>
                <a:latin typeface="+mn-lt"/>
              </a:rPr>
              <a:t>unduszu </a:t>
            </a:r>
            <a:r>
              <a:rPr lang="pl-PL" sz="2400" b="1" dirty="0">
                <a:solidFill>
                  <a:srgbClr val="FF0000"/>
                </a:solidFill>
                <a:latin typeface="+mn-lt"/>
              </a:rPr>
              <a:t>R</a:t>
            </a:r>
            <a:r>
              <a:rPr lang="pl-PL" sz="2400" dirty="0">
                <a:solidFill>
                  <a:srgbClr val="FF0000"/>
                </a:solidFill>
                <a:latin typeface="+mn-lt"/>
              </a:rPr>
              <a:t>olnego na rzecz </a:t>
            </a:r>
            <a:r>
              <a:rPr lang="pl-PL" sz="2400" b="1" dirty="0">
                <a:solidFill>
                  <a:srgbClr val="FF0000"/>
                </a:solidFill>
                <a:latin typeface="+mn-lt"/>
              </a:rPr>
              <a:t>R</a:t>
            </a:r>
            <a:r>
              <a:rPr lang="pl-PL" sz="2400" dirty="0">
                <a:solidFill>
                  <a:srgbClr val="FF0000"/>
                </a:solidFill>
                <a:latin typeface="+mn-lt"/>
              </a:rPr>
              <a:t>ozwoju </a:t>
            </a:r>
            <a:r>
              <a:rPr lang="pl-PL" sz="2400" b="1" dirty="0">
                <a:solidFill>
                  <a:srgbClr val="FF0000"/>
                </a:solidFill>
                <a:latin typeface="+mn-lt"/>
              </a:rPr>
              <a:t>O</a:t>
            </a:r>
            <a:r>
              <a:rPr lang="pl-PL" sz="2400" dirty="0">
                <a:solidFill>
                  <a:srgbClr val="FF0000"/>
                </a:solidFill>
                <a:latin typeface="+mn-lt"/>
              </a:rPr>
              <a:t>bszarów </a:t>
            </a:r>
            <a:r>
              <a:rPr lang="pl-PL" sz="2400" b="1" dirty="0">
                <a:solidFill>
                  <a:srgbClr val="FF0000"/>
                </a:solidFill>
                <a:latin typeface="+mn-lt"/>
              </a:rPr>
              <a:t>W</a:t>
            </a:r>
            <a:r>
              <a:rPr lang="pl-PL" sz="2400" dirty="0">
                <a:solidFill>
                  <a:srgbClr val="FF0000"/>
                </a:solidFill>
                <a:latin typeface="+mn-lt"/>
              </a:rPr>
              <a:t>iejskich </a:t>
            </a:r>
            <a:r>
              <a:rPr lang="pl-PL" sz="2400" dirty="0" smtClean="0">
                <a:solidFill>
                  <a:srgbClr val="FF0000"/>
                </a:solidFill>
              </a:rPr>
              <a:t>(</a:t>
            </a:r>
            <a:r>
              <a:rPr lang="pl-PL" sz="2400" b="1" dirty="0" smtClean="0">
                <a:solidFill>
                  <a:srgbClr val="FF0000"/>
                </a:solidFill>
              </a:rPr>
              <a:t>EFRROW</a:t>
            </a:r>
            <a:r>
              <a:rPr lang="pl-PL" sz="2400" dirty="0" smtClean="0">
                <a:solidFill>
                  <a:srgbClr val="FF0000"/>
                </a:solidFill>
              </a:rPr>
              <a:t>) </a:t>
            </a:r>
            <a:r>
              <a:rPr lang="pl-PL" sz="2400" dirty="0" smtClean="0">
                <a:solidFill>
                  <a:srgbClr val="FF0000"/>
                </a:solidFill>
                <a:latin typeface="+mn-lt"/>
              </a:rPr>
              <a:t>z </a:t>
            </a:r>
            <a:r>
              <a:rPr lang="pl-PL" sz="2400" dirty="0">
                <a:solidFill>
                  <a:srgbClr val="FF0000"/>
                </a:solidFill>
                <a:latin typeface="+mn-lt"/>
              </a:rPr>
              <a:t>budżetu UE </a:t>
            </a:r>
            <a:r>
              <a:rPr lang="pl-PL" sz="2400" dirty="0" smtClean="0">
                <a:solidFill>
                  <a:srgbClr val="FF0000"/>
                </a:solidFill>
                <a:latin typeface="+mn-lt"/>
              </a:rPr>
              <a:t>otrzymamy pomoc w wysokości</a:t>
            </a:r>
            <a:r>
              <a:rPr lang="pl-PL" sz="2400" dirty="0">
                <a:solidFill>
                  <a:srgbClr val="FF0000"/>
                </a:solidFill>
                <a:latin typeface="+mn-lt"/>
              </a:rPr>
              <a:t>: 8,598,280,814 euro  </a:t>
            </a:r>
            <a:endParaRPr lang="pl-PL" sz="2400" dirty="0" smtClean="0">
              <a:solidFill>
                <a:srgbClr val="FF0000"/>
              </a:solidFill>
              <a:latin typeface="+mn-lt"/>
            </a:endParaRPr>
          </a:p>
          <a:p>
            <a:pPr algn="just"/>
            <a:r>
              <a:rPr lang="pl-PL" sz="2400" dirty="0" smtClean="0">
                <a:solidFill>
                  <a:srgbClr val="FF0000"/>
                </a:solidFill>
                <a:latin typeface="+mn-lt"/>
              </a:rPr>
              <a:t>oraz </a:t>
            </a:r>
            <a:r>
              <a:rPr lang="pl-PL" sz="2400" b="1" dirty="0">
                <a:solidFill>
                  <a:srgbClr val="FF0000"/>
                </a:solidFill>
                <a:latin typeface="+mn-lt"/>
              </a:rPr>
              <a:t>wkład krajowy </a:t>
            </a:r>
            <a:r>
              <a:rPr lang="pl-PL" sz="2400" dirty="0">
                <a:solidFill>
                  <a:srgbClr val="FF0000"/>
                </a:solidFill>
                <a:latin typeface="+mn-lt"/>
              </a:rPr>
              <a:t>- krajowe środki publiczne w kwocie – 4,915,014,186 </a:t>
            </a:r>
            <a:r>
              <a:rPr lang="pl-PL" sz="2400" dirty="0" smtClean="0">
                <a:solidFill>
                  <a:srgbClr val="FF0000"/>
                </a:solidFill>
                <a:latin typeface="+mn-lt"/>
              </a:rPr>
              <a:t>euro). </a:t>
            </a:r>
            <a:endParaRPr lang="pl-PL" sz="2400" dirty="0">
              <a:solidFill>
                <a:srgbClr val="FF0000"/>
              </a:solidFill>
              <a:latin typeface="+mn-lt"/>
            </a:endParaRPr>
          </a:p>
        </p:txBody>
      </p:sp>
    </p:spTree>
    <p:extLst>
      <p:ext uri="{BB962C8B-B14F-4D97-AF65-F5344CB8AC3E}">
        <p14:creationId xmlns:p14="http://schemas.microsoft.com/office/powerpoint/2010/main" xmlns="" val="314838381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2"/>
          <p:cNvSpPr txBox="1">
            <a:spLocks/>
          </p:cNvSpPr>
          <p:nvPr/>
        </p:nvSpPr>
        <p:spPr>
          <a:xfrm>
            <a:off x="251520" y="1412776"/>
            <a:ext cx="8712968" cy="4896544"/>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tabLst/>
              <a:defRPr/>
            </a:pPr>
            <a:endParaRPr kumimoji="0" lang="pl-PL" altLang="pl-PL"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charset="0"/>
              <a:buNone/>
              <a:tabLst/>
              <a:defRPr/>
            </a:pPr>
            <a:endParaRPr kumimoji="0" lang="pl-PL" altLang="pl-PL"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Prostokąt 9"/>
          <p:cNvSpPr/>
          <p:nvPr/>
        </p:nvSpPr>
        <p:spPr>
          <a:xfrm>
            <a:off x="163902" y="2423484"/>
            <a:ext cx="8704053" cy="403187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pl-PL" sz="1600" dirty="0" smtClean="0"/>
              <a:t>Zgodnie z przyjętymi regulacjami w podejściu </a:t>
            </a:r>
            <a:r>
              <a:rPr lang="pl-PL" sz="1600" b="1" dirty="0" smtClean="0"/>
              <a:t>LEADER</a:t>
            </a:r>
            <a:r>
              <a:rPr lang="pl-PL" sz="1600" dirty="0" smtClean="0"/>
              <a:t>:</a:t>
            </a:r>
          </a:p>
          <a:p>
            <a:endParaRPr lang="pl-PL" sz="1600" dirty="0" smtClean="0"/>
          </a:p>
          <a:p>
            <a:r>
              <a:rPr lang="pl-PL" sz="1600" b="1" dirty="0" smtClean="0"/>
              <a:t>1.Lokalna Strategia Rozwoju (LSR)-</a:t>
            </a:r>
          </a:p>
          <a:p>
            <a:r>
              <a:rPr lang="pl-PL" sz="1600" dirty="0" smtClean="0"/>
              <a:t>Lokalna Strategia Rozwoju jest dokumentem, który stanowi podstawę do działań podejmowanych przez Lokalną Grupę Działania (LGD) w ramach Programu Rozwoju Obszarów Wiejskich. Istota LSR polega na wskazaniu kierunków rozwoju obszaru nią objętego. Zasadniczym celem pracy nad strategią jest poszukiwanie i zdefiniowanie tych kierunków.</a:t>
            </a:r>
          </a:p>
          <a:p>
            <a:endParaRPr lang="pl-PL" sz="1600" dirty="0" smtClean="0"/>
          </a:p>
          <a:p>
            <a:r>
              <a:rPr lang="pl-PL" sz="1600" b="1" dirty="0" smtClean="0"/>
              <a:t>2.Lokalna Grupa Działania (LGD)-</a:t>
            </a:r>
            <a:r>
              <a:rPr lang="pl-PL" sz="1600" dirty="0" smtClean="0"/>
              <a:t>rodzaj partnerstwa terytorialnego, zrzeszającego przedstawicieli lokalnych organizacji (z sektora publicznego, prywatnego i pozarządowego) oraz mieszkańców danego obszaru wyznaczonego granicą gmin członkowskich. </a:t>
            </a:r>
          </a:p>
          <a:p>
            <a:r>
              <a:rPr lang="pl-PL" sz="1600" dirty="0" smtClean="0"/>
              <a:t>W Polsce podstawą prawną funkcjonowania LGD są ustawy: o wspieraniu rozwoju obszarów wiejskich oraz o stowarzyszeniach.</a:t>
            </a:r>
          </a:p>
          <a:p>
            <a:endParaRPr lang="pl-PL" sz="1600" dirty="0" smtClean="0"/>
          </a:p>
          <a:p>
            <a:r>
              <a:rPr lang="pl-PL" sz="1600" b="1" dirty="0" smtClean="0"/>
              <a:t>3.obszar wiejski</a:t>
            </a:r>
            <a:r>
              <a:rPr lang="pl-PL" sz="1600" dirty="0" smtClean="0"/>
              <a:t>-obszar całego kraju, z wyłączeniem obszaru miast o liczbie mieszkańców </a:t>
            </a:r>
          </a:p>
          <a:p>
            <a:r>
              <a:rPr lang="pl-PL" sz="1600" dirty="0" smtClean="0"/>
              <a:t>większej niż 20 000</a:t>
            </a:r>
            <a:endParaRPr lang="pl-PL" sz="1600" dirty="0"/>
          </a:p>
        </p:txBody>
      </p:sp>
      <p:sp>
        <p:nvSpPr>
          <p:cNvPr id="11" name="Prostokąt 10"/>
          <p:cNvSpPr/>
          <p:nvPr/>
        </p:nvSpPr>
        <p:spPr>
          <a:xfrm>
            <a:off x="276046" y="980876"/>
            <a:ext cx="6797614" cy="1477328"/>
          </a:xfrm>
          <a:prstGeom prst="rect">
            <a:avLst/>
          </a:prstGeom>
        </p:spPr>
        <p:txBody>
          <a:bodyPr wrap="square">
            <a:spAutoFit/>
          </a:bodyPr>
          <a:lstStyle/>
          <a:p>
            <a:r>
              <a:rPr lang="pl-PL" b="1" dirty="0" smtClean="0"/>
              <a:t>Jednym z działań, które realizowane będzie w ramach Programu Rozwoju Obszarów Wiejskich na lata 2014-2020 (PROW 2014-2020) jest „LEADER”, czyli wspierany ze środków Europejskiego Funduszu Rolnego na rzecz Rozwoju Obszarów Wiejskich (EFRROW) rozwój lokalny kierowany przez społeczność (RLKS).</a:t>
            </a:r>
            <a:endParaRPr lang="pl-PL" dirty="0"/>
          </a:p>
        </p:txBody>
      </p:sp>
      <p:pic>
        <p:nvPicPr>
          <p:cNvPr id="34818" name="Picture 2" descr="http://mazowieckie.ksow.pl/uploads/RTEmagicC_PROW-2014-20_214f5e1ac6_03.jpg.jpg"/>
          <p:cNvPicPr>
            <a:picLocks noChangeAspect="1" noChangeArrowheads="1"/>
          </p:cNvPicPr>
          <p:nvPr/>
        </p:nvPicPr>
        <p:blipFill>
          <a:blip r:embed="rId2" cstate="print"/>
          <a:srcRect/>
          <a:stretch>
            <a:fillRect/>
          </a:stretch>
        </p:blipFill>
        <p:spPr bwMode="auto">
          <a:xfrm>
            <a:off x="6724754" y="913023"/>
            <a:ext cx="2419245" cy="1588638"/>
          </a:xfrm>
          <a:prstGeom prst="rect">
            <a:avLst/>
          </a:prstGeom>
          <a:noFill/>
        </p:spPr>
      </p:pic>
    </p:spTree>
    <p:extLst>
      <p:ext uri="{BB962C8B-B14F-4D97-AF65-F5344CB8AC3E}">
        <p14:creationId xmlns:p14="http://schemas.microsoft.com/office/powerpoint/2010/main" xmlns="" val="9806863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4"/>
          <p:cNvSpPr txBox="1">
            <a:spLocks/>
          </p:cNvSpPr>
          <p:nvPr/>
        </p:nvSpPr>
        <p:spPr>
          <a:xfrm>
            <a:off x="290703" y="1919867"/>
            <a:ext cx="1978045" cy="702564"/>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pl-PL" sz="3000" b="1" i="0" u="none" strike="noStrike" kern="1200" normalizeH="0" baseline="0" noProof="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uLnTx/>
                <a:uFillTx/>
                <a:latin typeface="Georgia" pitchFamily="18" charset="0"/>
                <a:ea typeface="Times New Roman"/>
                <a:cs typeface="Times New Roman"/>
              </a:rPr>
              <a:t>LEADER</a:t>
            </a:r>
          </a:p>
        </p:txBody>
      </p:sp>
      <p:sp>
        <p:nvSpPr>
          <p:cNvPr id="7" name="Prostokąt 6"/>
          <p:cNvSpPr/>
          <p:nvPr/>
        </p:nvSpPr>
        <p:spPr>
          <a:xfrm>
            <a:off x="282970" y="2846716"/>
            <a:ext cx="7992888"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None/>
            </a:pPr>
            <a:r>
              <a:rPr lang="pl-PL" b="1" dirty="0" smtClean="0"/>
              <a:t>LEADER</a:t>
            </a:r>
            <a:r>
              <a:rPr lang="pl-PL" dirty="0" smtClean="0"/>
              <a:t> </a:t>
            </a:r>
            <a:r>
              <a:rPr lang="pl-PL" dirty="0"/>
              <a:t>to rozwój lokalny kierowany przez społeczność (</a:t>
            </a:r>
            <a:r>
              <a:rPr lang="pl-PL" b="1" dirty="0"/>
              <a:t>RLKS</a:t>
            </a:r>
            <a:r>
              <a:rPr lang="pl-PL" dirty="0"/>
              <a:t> – rozwój lokalny </a:t>
            </a:r>
            <a:r>
              <a:rPr lang="pl-PL" dirty="0" smtClean="0"/>
              <a:t>kierowany </a:t>
            </a:r>
            <a:r>
              <a:rPr lang="pl-PL" dirty="0"/>
              <a:t>przez społeczność) </a:t>
            </a:r>
            <a:endParaRPr lang="pl-PL" dirty="0" smtClean="0"/>
          </a:p>
          <a:p>
            <a:pPr>
              <a:buNone/>
            </a:pPr>
            <a:endParaRPr lang="pl-PL" dirty="0"/>
          </a:p>
          <a:p>
            <a:pPr algn="just"/>
            <a:r>
              <a:rPr lang="pl-PL" altLang="pl-PL" dirty="0" smtClean="0"/>
              <a:t>Jedna </a:t>
            </a:r>
            <a:r>
              <a:rPr lang="pl-PL" altLang="pl-PL" dirty="0"/>
              <a:t>lokalna strategia rozwoju będzie realizowana na obszarze zamieszkałym przez min. </a:t>
            </a:r>
            <a:r>
              <a:rPr lang="pl-PL" altLang="pl-PL" b="1" dirty="0"/>
              <a:t>30 000 mieszkańców </a:t>
            </a:r>
            <a:r>
              <a:rPr lang="pl-PL" altLang="pl-PL" dirty="0" smtClean="0"/>
              <a:t>i </a:t>
            </a:r>
            <a:r>
              <a:rPr lang="pl-PL" altLang="pl-PL" dirty="0"/>
              <a:t>max. </a:t>
            </a:r>
            <a:r>
              <a:rPr lang="pl-PL" altLang="pl-PL" b="1" dirty="0"/>
              <a:t>150 000 mieszkańców </a:t>
            </a:r>
            <a:r>
              <a:rPr lang="pl-PL" altLang="pl-PL" dirty="0"/>
              <a:t>i będzie obejmować obszar </a:t>
            </a:r>
            <a:r>
              <a:rPr lang="pl-PL" altLang="pl-PL" b="1" dirty="0"/>
              <a:t>przynajmniej 2 gmin</a:t>
            </a:r>
            <a:r>
              <a:rPr lang="pl-PL" altLang="pl-PL" dirty="0"/>
              <a:t>, których obszary stanowią, bądź zawierają </a:t>
            </a:r>
            <a:r>
              <a:rPr lang="pl-PL" altLang="pl-PL" b="1" dirty="0"/>
              <a:t>obszary wiejskie</a:t>
            </a:r>
            <a:r>
              <a:rPr lang="pl-PL" altLang="pl-PL" b="1" dirty="0" smtClean="0"/>
              <a:t>.</a:t>
            </a:r>
          </a:p>
          <a:p>
            <a:pPr algn="just"/>
            <a:endParaRPr lang="pl-PL" altLang="pl-PL" dirty="0"/>
          </a:p>
          <a:p>
            <a:pPr algn="just"/>
            <a:r>
              <a:rPr lang="pl-PL" altLang="pl-PL" dirty="0"/>
              <a:t>Jedna forma prawna - stowarzyszenie mające osobowość prawną i działające </a:t>
            </a:r>
            <a:r>
              <a:rPr lang="pl-PL" altLang="pl-PL" dirty="0" smtClean="0"/>
              <a:t/>
            </a:r>
            <a:br>
              <a:rPr lang="pl-PL" altLang="pl-PL" dirty="0" smtClean="0"/>
            </a:br>
            <a:r>
              <a:rPr lang="pl-PL" altLang="pl-PL" dirty="0" smtClean="0"/>
              <a:t>w </a:t>
            </a:r>
            <a:r>
              <a:rPr lang="pl-PL" altLang="pl-PL" dirty="0"/>
              <a:t>oparciu o przepisy specjalne dotyczące </a:t>
            </a:r>
            <a:r>
              <a:rPr lang="pl-PL" altLang="pl-PL" b="1" dirty="0"/>
              <a:t>stowarzyszeń</a:t>
            </a:r>
            <a:r>
              <a:rPr lang="pl-PL" altLang="pl-PL" dirty="0"/>
              <a:t> zawarte w ustawie PROW.</a:t>
            </a:r>
          </a:p>
        </p:txBody>
      </p:sp>
    </p:spTree>
    <p:extLst>
      <p:ext uri="{BB962C8B-B14F-4D97-AF65-F5344CB8AC3E}">
        <p14:creationId xmlns:p14="http://schemas.microsoft.com/office/powerpoint/2010/main" xmlns="" val="2022983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txBox="1">
            <a:spLocks/>
          </p:cNvSpPr>
          <p:nvPr/>
        </p:nvSpPr>
        <p:spPr>
          <a:xfrm>
            <a:off x="353244" y="1027212"/>
            <a:ext cx="8229600" cy="648072"/>
          </a:xfrm>
          <a:prstGeom prst="rect">
            <a:avLst/>
          </a:prstGeom>
        </p:spPr>
        <p:txBody>
          <a:bodyPr>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2400" b="1" i="0" u="none" strike="noStrike" kern="1200" cap="none" spc="0" normalizeH="0" baseline="0" noProof="0" dirty="0" smtClean="0">
                <a:ln>
                  <a:noFill/>
                </a:ln>
                <a:solidFill>
                  <a:srgbClr val="4F81BD"/>
                </a:solidFill>
                <a:effectLst/>
                <a:uLnTx/>
                <a:uFillTx/>
                <a:latin typeface="Georgia" pitchFamily="18" charset="0"/>
                <a:ea typeface="+mj-ea"/>
                <a:cs typeface="Times New Roman" pitchFamily="18" charset="0"/>
              </a:rPr>
              <a:t>PROGRAM ROZWOJU OBSZARÓW WIEJSKICH </a:t>
            </a:r>
            <a:br>
              <a:rPr kumimoji="0" lang="pl-PL" sz="2400" b="1" i="0" u="none" strike="noStrike" kern="1200" cap="none" spc="0" normalizeH="0" baseline="0" noProof="0" dirty="0" smtClean="0">
                <a:ln>
                  <a:noFill/>
                </a:ln>
                <a:solidFill>
                  <a:srgbClr val="4F81BD"/>
                </a:solidFill>
                <a:effectLst/>
                <a:uLnTx/>
                <a:uFillTx/>
                <a:latin typeface="Georgia" pitchFamily="18" charset="0"/>
                <a:ea typeface="+mj-ea"/>
                <a:cs typeface="Times New Roman" pitchFamily="18" charset="0"/>
              </a:rPr>
            </a:br>
            <a:r>
              <a:rPr kumimoji="0" lang="pl-PL" sz="2400" b="1" i="0" u="none" strike="noStrike" kern="1200" cap="none" spc="0" normalizeH="0" baseline="0" noProof="0" dirty="0" smtClean="0">
                <a:ln>
                  <a:noFill/>
                </a:ln>
                <a:solidFill>
                  <a:srgbClr val="4F81BD"/>
                </a:solidFill>
                <a:effectLst/>
                <a:uLnTx/>
                <a:uFillTx/>
                <a:latin typeface="Georgia" pitchFamily="18" charset="0"/>
                <a:ea typeface="+mj-ea"/>
                <a:cs typeface="Times New Roman" pitchFamily="18" charset="0"/>
              </a:rPr>
              <a:t>(PROW)</a:t>
            </a:r>
            <a:r>
              <a:rPr kumimoji="0" lang="pl-PL" sz="2400" b="0" i="0" u="none" strike="noStrike" kern="1200" cap="none" spc="0" normalizeH="0" baseline="0" noProof="0" dirty="0" smtClean="0">
                <a:ln>
                  <a:noFill/>
                </a:ln>
                <a:solidFill>
                  <a:srgbClr val="4F81BD"/>
                </a:solidFill>
                <a:effectLst/>
                <a:uLnTx/>
                <a:uFillTx/>
                <a:latin typeface="Georgia" pitchFamily="18" charset="0"/>
                <a:ea typeface="+mj-ea"/>
                <a:cs typeface="Times New Roman" pitchFamily="18" charset="0"/>
              </a:rPr>
              <a:t> </a:t>
            </a:r>
            <a:r>
              <a:rPr kumimoji="0" lang="pl-PL" sz="2400" b="1" i="0" u="none" strike="noStrike" kern="1200" cap="none" spc="0" normalizeH="0" baseline="0" noProof="0" dirty="0" smtClean="0">
                <a:ln>
                  <a:noFill/>
                </a:ln>
                <a:solidFill>
                  <a:srgbClr val="4F81BD"/>
                </a:solidFill>
                <a:effectLst/>
                <a:uLnTx/>
                <a:uFillTx/>
                <a:latin typeface="Georgia" pitchFamily="18" charset="0"/>
                <a:ea typeface="+mj-ea"/>
                <a:cs typeface="Times New Roman" pitchFamily="18" charset="0"/>
              </a:rPr>
              <a:t>NA LATA 2014-2020</a:t>
            </a:r>
            <a:endParaRPr kumimoji="0" lang="pl-PL" sz="230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Georgia" pitchFamily="18" charset="0"/>
              <a:ea typeface="+mj-ea"/>
              <a:cs typeface="+mj-cs"/>
            </a:endParaRPr>
          </a:p>
        </p:txBody>
      </p:sp>
      <p:sp>
        <p:nvSpPr>
          <p:cNvPr id="6" name="Prostokąt 5"/>
          <p:cNvSpPr/>
          <p:nvPr/>
        </p:nvSpPr>
        <p:spPr>
          <a:xfrm>
            <a:off x="180653" y="1701546"/>
            <a:ext cx="8424936" cy="5318379"/>
          </a:xfrm>
          <a:prstGeom prst="rect">
            <a:avLst/>
          </a:prstGeom>
        </p:spPr>
        <p:txBody>
          <a:bodyPr wrap="square">
            <a:spAutoFit/>
          </a:bodyPr>
          <a:lstStyle/>
          <a:p>
            <a:pPr algn="ctr">
              <a:lnSpc>
                <a:spcPct val="115000"/>
              </a:lnSpc>
              <a:spcAft>
                <a:spcPts val="0"/>
              </a:spcAft>
            </a:pPr>
            <a:endParaRPr lang="pl-PL" sz="2800" b="1" dirty="0" smtClean="0">
              <a:solidFill>
                <a:srgbClr val="00B050"/>
              </a:solidFill>
              <a:latin typeface="+mn-lt"/>
              <a:ea typeface="Times New Roman"/>
              <a:cs typeface="Times New Roman"/>
            </a:endParaRPr>
          </a:p>
          <a:p>
            <a:pPr>
              <a:lnSpc>
                <a:spcPct val="115000"/>
              </a:lnSpc>
              <a:spcAft>
                <a:spcPts val="0"/>
              </a:spcAft>
            </a:pPr>
            <a:r>
              <a:rPr lang="pl-PL" sz="1600" dirty="0" smtClean="0">
                <a:latin typeface="+mn-lt"/>
                <a:ea typeface="Times New Roman"/>
                <a:cs typeface="Times New Roman"/>
              </a:rPr>
              <a:t> </a:t>
            </a:r>
            <a:r>
              <a:rPr lang="pl-PL" sz="1600" b="1" dirty="0" smtClean="0">
                <a:solidFill>
                  <a:srgbClr val="000000"/>
                </a:solidFill>
                <a:latin typeface="+mn-lt"/>
                <a:ea typeface="Times New Roman"/>
              </a:rPr>
              <a:t>Cele szczegółowe i cele przekrojowe </a:t>
            </a:r>
            <a:endParaRPr lang="pl-PL" sz="1600" dirty="0" smtClean="0">
              <a:solidFill>
                <a:srgbClr val="000000"/>
              </a:solidFill>
              <a:latin typeface="+mn-lt"/>
              <a:ea typeface="Times New Roman"/>
            </a:endParaRPr>
          </a:p>
          <a:p>
            <a:pPr algn="just">
              <a:spcAft>
                <a:spcPts val="0"/>
              </a:spcAft>
            </a:pPr>
            <a:r>
              <a:rPr lang="pl-PL" sz="1600" u="sng" dirty="0" smtClean="0">
                <a:solidFill>
                  <a:srgbClr val="000000"/>
                </a:solidFill>
                <a:latin typeface="+mn-lt"/>
                <a:ea typeface="Times New Roman"/>
              </a:rPr>
              <a:t>Działanie LEADER realizuje cel szczegółowy 6B „wspieranie lokalnego rozwoju na obszarach wiejskich” w ramach priorytetu 6 „wspieranie włączenia społecznego, ograniczenia ubóstwa </a:t>
            </a:r>
            <a:br>
              <a:rPr lang="pl-PL" sz="1600" u="sng" dirty="0" smtClean="0">
                <a:solidFill>
                  <a:srgbClr val="000000"/>
                </a:solidFill>
                <a:latin typeface="+mn-lt"/>
                <a:ea typeface="Times New Roman"/>
              </a:rPr>
            </a:br>
            <a:r>
              <a:rPr lang="pl-PL" sz="1600" u="sng" dirty="0" smtClean="0">
                <a:solidFill>
                  <a:srgbClr val="000000"/>
                </a:solidFill>
                <a:latin typeface="+mn-lt"/>
                <a:ea typeface="Times New Roman"/>
              </a:rPr>
              <a:t>i rozwoju gospodarczego na obszarach wiejskich” poprzez wdrażanie </a:t>
            </a:r>
            <a:r>
              <a:rPr lang="pl-PL" sz="1600" b="1" u="sng" dirty="0" smtClean="0">
                <a:solidFill>
                  <a:srgbClr val="000000"/>
                </a:solidFill>
                <a:latin typeface="+mn-lt"/>
                <a:ea typeface="Times New Roman"/>
              </a:rPr>
              <a:t>L</a:t>
            </a:r>
            <a:r>
              <a:rPr lang="pl-PL" sz="1600" u="sng" dirty="0" smtClean="0">
                <a:solidFill>
                  <a:srgbClr val="000000"/>
                </a:solidFill>
                <a:latin typeface="+mn-lt"/>
                <a:ea typeface="Times New Roman"/>
              </a:rPr>
              <a:t>okalnych </a:t>
            </a:r>
            <a:r>
              <a:rPr lang="pl-PL" sz="1600" b="1" u="sng" dirty="0" smtClean="0">
                <a:solidFill>
                  <a:srgbClr val="000000"/>
                </a:solidFill>
                <a:latin typeface="+mn-lt"/>
                <a:ea typeface="Times New Roman"/>
              </a:rPr>
              <a:t>S</a:t>
            </a:r>
            <a:r>
              <a:rPr lang="pl-PL" sz="1600" u="sng" dirty="0" smtClean="0">
                <a:solidFill>
                  <a:srgbClr val="000000"/>
                </a:solidFill>
                <a:latin typeface="+mn-lt"/>
                <a:ea typeface="Times New Roman"/>
              </a:rPr>
              <a:t>trategii </a:t>
            </a:r>
            <a:r>
              <a:rPr lang="pl-PL" sz="1600" b="1" u="sng" dirty="0" smtClean="0">
                <a:solidFill>
                  <a:srgbClr val="000000"/>
                </a:solidFill>
                <a:latin typeface="+mn-lt"/>
                <a:ea typeface="Times New Roman"/>
              </a:rPr>
              <a:t>R</a:t>
            </a:r>
            <a:r>
              <a:rPr lang="pl-PL" sz="1600" u="sng" dirty="0" smtClean="0">
                <a:solidFill>
                  <a:srgbClr val="000000"/>
                </a:solidFill>
                <a:latin typeface="+mn-lt"/>
                <a:ea typeface="Times New Roman"/>
              </a:rPr>
              <a:t>ozwoju (</a:t>
            </a:r>
            <a:r>
              <a:rPr lang="pl-PL" sz="1600" b="1" u="sng" dirty="0" smtClean="0">
                <a:solidFill>
                  <a:srgbClr val="000000"/>
                </a:solidFill>
                <a:latin typeface="+mn-lt"/>
                <a:ea typeface="Times New Roman"/>
              </a:rPr>
              <a:t>LSR</a:t>
            </a:r>
            <a:r>
              <a:rPr lang="pl-PL" sz="1600" u="sng" dirty="0" smtClean="0">
                <a:solidFill>
                  <a:srgbClr val="000000"/>
                </a:solidFill>
                <a:latin typeface="+mn-lt"/>
                <a:ea typeface="Times New Roman"/>
              </a:rPr>
              <a:t>).</a:t>
            </a:r>
            <a:r>
              <a:rPr lang="pl-PL" sz="1600" dirty="0" smtClean="0">
                <a:solidFill>
                  <a:srgbClr val="000000"/>
                </a:solidFill>
                <a:latin typeface="+mn-lt"/>
                <a:ea typeface="Times New Roman"/>
              </a:rPr>
              <a:t> </a:t>
            </a:r>
          </a:p>
          <a:p>
            <a:pPr algn="just">
              <a:spcAft>
                <a:spcPts val="0"/>
              </a:spcAft>
            </a:pPr>
            <a:r>
              <a:rPr lang="pl-PL" sz="1600" dirty="0" smtClean="0">
                <a:solidFill>
                  <a:srgbClr val="000000"/>
                </a:solidFill>
                <a:latin typeface="+mn-lt"/>
                <a:ea typeface="Times New Roman"/>
              </a:rPr>
              <a:t> </a:t>
            </a:r>
          </a:p>
          <a:p>
            <a:pPr algn="just">
              <a:spcAft>
                <a:spcPts val="0"/>
              </a:spcAft>
            </a:pPr>
            <a:r>
              <a:rPr lang="pl-PL" sz="1600" b="1" dirty="0" smtClean="0">
                <a:solidFill>
                  <a:srgbClr val="000000"/>
                </a:solidFill>
                <a:latin typeface="+mn-lt"/>
                <a:ea typeface="Times New Roman"/>
              </a:rPr>
              <a:t>LSR to oddolnie tworzony w partnerstwie trzech sektorów dokument strategiczny dotyczący danego, spójnego obszaru.</a:t>
            </a:r>
            <a:r>
              <a:rPr lang="pl-PL" sz="1600" dirty="0" smtClean="0">
                <a:solidFill>
                  <a:srgbClr val="000000"/>
                </a:solidFill>
                <a:latin typeface="+mn-lt"/>
                <a:ea typeface="Times New Roman"/>
              </a:rPr>
              <a:t> Ukierunkowanie wsparcia będzie zależeć od diagnozy obszaru, lokalnych potrzeb i priorytetów, wskazanych przez ww. partnerstwo. </a:t>
            </a:r>
          </a:p>
          <a:p>
            <a:pPr algn="just">
              <a:spcAft>
                <a:spcPts val="0"/>
              </a:spcAft>
            </a:pPr>
            <a:endParaRPr lang="pl-PL" sz="1600" dirty="0" smtClean="0">
              <a:solidFill>
                <a:srgbClr val="000000"/>
              </a:solidFill>
              <a:latin typeface="+mn-lt"/>
              <a:ea typeface="Times New Roman"/>
            </a:endParaRPr>
          </a:p>
          <a:p>
            <a:pPr algn="just">
              <a:spcAft>
                <a:spcPts val="0"/>
              </a:spcAft>
            </a:pPr>
            <a:r>
              <a:rPr lang="pl-PL" sz="1600" b="1" dirty="0" smtClean="0">
                <a:solidFill>
                  <a:srgbClr val="000000"/>
                </a:solidFill>
                <a:latin typeface="+mn-lt"/>
                <a:ea typeface="Times New Roman"/>
              </a:rPr>
              <a:t>LSR opracowywane są z udziałem społeczności lokalnej i odwołują się do lokalnych uwarunkowań i zasobów, </a:t>
            </a:r>
            <a:r>
              <a:rPr lang="pl-PL" sz="1600" dirty="0" smtClean="0">
                <a:solidFill>
                  <a:srgbClr val="000000"/>
                </a:solidFill>
                <a:latin typeface="+mn-lt"/>
                <a:ea typeface="Times New Roman"/>
              </a:rPr>
              <a:t>muszą zatem brać pod uwagę nie tylko kwestie związane z wykluczeniem społecznym czy ubóstwem, ale także środowiskowo-klimatyczne</a:t>
            </a:r>
            <a:r>
              <a:rPr lang="pl-PL" sz="1600" b="1" dirty="0" smtClean="0">
                <a:solidFill>
                  <a:srgbClr val="000000"/>
                </a:solidFill>
                <a:latin typeface="+mn-lt"/>
                <a:ea typeface="Times New Roman"/>
              </a:rPr>
              <a:t>. </a:t>
            </a:r>
          </a:p>
          <a:p>
            <a:pPr algn="just">
              <a:spcAft>
                <a:spcPts val="0"/>
              </a:spcAft>
            </a:pPr>
            <a:r>
              <a:rPr lang="pl-PL" sz="1600" dirty="0" smtClean="0">
                <a:solidFill>
                  <a:srgbClr val="000000"/>
                </a:solidFill>
                <a:latin typeface="+mn-lt"/>
                <a:ea typeface="Times New Roman"/>
              </a:rPr>
              <a:t>Społeczności lokalne są w najwyższym stopniu zainteresowane </a:t>
            </a:r>
            <a:r>
              <a:rPr lang="pl-PL" sz="1600" b="1" dirty="0" smtClean="0">
                <a:solidFill>
                  <a:srgbClr val="000000"/>
                </a:solidFill>
                <a:latin typeface="+mn-lt"/>
                <a:ea typeface="Times New Roman"/>
              </a:rPr>
              <a:t>zrównoważonym</a:t>
            </a:r>
            <a:r>
              <a:rPr lang="pl-PL" sz="1600" dirty="0" smtClean="0">
                <a:solidFill>
                  <a:srgbClr val="000000"/>
                </a:solidFill>
                <a:latin typeface="+mn-lt"/>
                <a:ea typeface="Times New Roman"/>
              </a:rPr>
              <a:t> rozwojem </a:t>
            </a:r>
            <a:br>
              <a:rPr lang="pl-PL" sz="1600" dirty="0" smtClean="0">
                <a:solidFill>
                  <a:srgbClr val="000000"/>
                </a:solidFill>
                <a:latin typeface="+mn-lt"/>
                <a:ea typeface="Times New Roman"/>
              </a:rPr>
            </a:br>
            <a:r>
              <a:rPr lang="pl-PL" sz="1600" dirty="0" smtClean="0">
                <a:solidFill>
                  <a:srgbClr val="000000"/>
                </a:solidFill>
                <a:latin typeface="+mn-lt"/>
                <a:ea typeface="Times New Roman"/>
              </a:rPr>
              <a:t>i przeciwdziałaniem pogorszeniu stanu </a:t>
            </a:r>
            <a:r>
              <a:rPr lang="pl-PL" sz="1600" b="1" dirty="0" smtClean="0">
                <a:solidFill>
                  <a:srgbClr val="000000"/>
                </a:solidFill>
                <a:latin typeface="+mn-lt"/>
                <a:ea typeface="Times New Roman"/>
              </a:rPr>
              <a:t>środowiska</a:t>
            </a:r>
            <a:r>
              <a:rPr lang="pl-PL" sz="1600" dirty="0" smtClean="0">
                <a:solidFill>
                  <a:srgbClr val="000000"/>
                </a:solidFill>
                <a:latin typeface="+mn-lt"/>
                <a:ea typeface="Times New Roman"/>
              </a:rPr>
              <a:t>, którego jakość w sposób bardzo istotny wpływa na warunki życia i potencjał rozwoju danego obszaru. Jednocześnie, poprzez podejście oddolne, możliwe jest zidentyfikowanie nowych, innowacyjnych kierunków rozwoju. </a:t>
            </a:r>
          </a:p>
          <a:p>
            <a:pPr marL="342900" indent="-342900" algn="just">
              <a:lnSpc>
                <a:spcPct val="150000"/>
              </a:lnSpc>
            </a:pPr>
            <a:endParaRPr lang="pl-PL" sz="1100" dirty="0" smtClean="0">
              <a:latin typeface="Georgia" pitchFamily="18" charset="0"/>
            </a:endParaRPr>
          </a:p>
          <a:p>
            <a:pPr marL="342900" indent="-342900" algn="just">
              <a:lnSpc>
                <a:spcPct val="150000"/>
              </a:lnSpc>
            </a:pPr>
            <a:endParaRPr lang="pl-PL" sz="1100" dirty="0">
              <a:latin typeface="Georgia" pitchFamily="18" charset="0"/>
            </a:endParaRPr>
          </a:p>
        </p:txBody>
      </p:sp>
      <p:sp>
        <p:nvSpPr>
          <p:cNvPr id="4" name="Tytuł 4"/>
          <p:cNvSpPr txBox="1">
            <a:spLocks/>
          </p:cNvSpPr>
          <p:nvPr/>
        </p:nvSpPr>
        <p:spPr>
          <a:xfrm>
            <a:off x="6691503" y="1704207"/>
            <a:ext cx="1978045" cy="702564"/>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pl-PL" sz="3000" b="1" i="0" u="none" strike="noStrike" kern="1200" normalizeH="0" baseline="0" noProof="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uLnTx/>
                <a:uFillTx/>
                <a:latin typeface="Georgia" pitchFamily="18" charset="0"/>
                <a:ea typeface="Times New Roman"/>
                <a:cs typeface="Times New Roman"/>
              </a:rPr>
              <a:t>LEADER</a:t>
            </a:r>
          </a:p>
        </p:txBody>
      </p:sp>
    </p:spTree>
    <p:extLst>
      <p:ext uri="{BB962C8B-B14F-4D97-AF65-F5344CB8AC3E}">
        <p14:creationId xmlns:p14="http://schemas.microsoft.com/office/powerpoint/2010/main" xmlns="" val="21619711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994856"/>
            <a:ext cx="8753475" cy="5170646"/>
          </a:xfrm>
          <a:prstGeom prst="rect">
            <a:avLst/>
          </a:prstGeom>
        </p:spPr>
        <p:txBody>
          <a:bodyPr wrap="square">
            <a:spAutoFit/>
          </a:bodyPr>
          <a:lstStyle/>
          <a:p>
            <a:pPr>
              <a:buNone/>
            </a:pPr>
            <a:r>
              <a:rPr lang="pl-PL" sz="1500" dirty="0" smtClean="0"/>
              <a:t>Poddziałania </a:t>
            </a:r>
          </a:p>
          <a:p>
            <a:pPr>
              <a:buNone/>
            </a:pPr>
            <a:r>
              <a:rPr lang="pl-PL" sz="1500" dirty="0" smtClean="0"/>
              <a:t>1. Wsparcie przygotowawcze.</a:t>
            </a:r>
          </a:p>
          <a:p>
            <a:pPr>
              <a:buNone/>
            </a:pPr>
            <a:r>
              <a:rPr lang="pl-PL" sz="1500" b="1" u="sng" dirty="0" smtClean="0"/>
              <a:t>2. Realizacja operacji w ramach lokalnych strategii rozwoju (LSR)</a:t>
            </a:r>
          </a:p>
          <a:p>
            <a:pPr>
              <a:buNone/>
            </a:pPr>
            <a:r>
              <a:rPr lang="pl-PL" sz="1500" dirty="0" smtClean="0"/>
              <a:t>3. Wdrażanie projektów współpracy.</a:t>
            </a:r>
          </a:p>
          <a:p>
            <a:pPr>
              <a:buNone/>
            </a:pPr>
            <a:r>
              <a:rPr lang="pl-PL" sz="1500" dirty="0" smtClean="0"/>
              <a:t>4. Wsparcie kosztów bieżących i aktywizacji. </a:t>
            </a:r>
          </a:p>
          <a:p>
            <a:pPr>
              <a:buNone/>
            </a:pPr>
            <a:endParaRPr lang="pl-PL" sz="1500" dirty="0" smtClean="0"/>
          </a:p>
          <a:p>
            <a:pPr>
              <a:buNone/>
            </a:pPr>
            <a:r>
              <a:rPr lang="pl-PL" sz="1500" dirty="0" smtClean="0"/>
              <a:t>Wspierane będą operacje mające na celu: </a:t>
            </a:r>
          </a:p>
          <a:p>
            <a:pPr>
              <a:buNone/>
            </a:pPr>
            <a:r>
              <a:rPr lang="pl-PL" sz="1500" dirty="0" smtClean="0"/>
              <a:t>1) wzmocnienie kapitału społecznego, w tym z wykorzystaniem rozwiązań innowacyjnych i wspieranie partycypacji społeczności lokalnej w realizacji LSR</a:t>
            </a:r>
          </a:p>
          <a:p>
            <a:pPr>
              <a:buNone/>
            </a:pPr>
            <a:r>
              <a:rPr lang="pl-PL" sz="1500" dirty="0" smtClean="0"/>
              <a:t>2) </a:t>
            </a:r>
            <a:r>
              <a:rPr lang="pl-PL" sz="1500" b="1" dirty="0" smtClean="0"/>
              <a:t>rozwój przedsiębiorczości, z wyłączeniem świadczenia usług rolniczych;</a:t>
            </a:r>
          </a:p>
          <a:p>
            <a:pPr>
              <a:buNone/>
            </a:pPr>
            <a:r>
              <a:rPr lang="pl-PL" sz="1500" dirty="0" smtClean="0"/>
              <a:t>3) dywersyfikację źródeł dochodu, w tym tworzenie i rozwój inkubatorów przetwórstwa lokalnego tj. infrastruktury służącej przetwarzaniu produktów rolnych w celu udostępniania jej lokalnym producentom (produkty objęte i nieobjęte załącznikiem nr 1 do TFUE), z wyłączeniem świadczenia usług rolniczych;</a:t>
            </a:r>
          </a:p>
          <a:p>
            <a:pPr>
              <a:buNone/>
            </a:pPr>
            <a:r>
              <a:rPr lang="pl-PL" sz="1500" dirty="0" smtClean="0"/>
              <a:t>4) podnoszenie kompetencji osób z obszaru LSR w powiązaniu z rozwojem przedsiębiorczości lub dywersyfikacją źródeł dochodów, lub podejmowaniem zatrudnienia, w szczególności rolników i osób długotrwale pozostających bez pracy;</a:t>
            </a:r>
          </a:p>
          <a:p>
            <a:pPr>
              <a:buNone/>
            </a:pPr>
            <a:r>
              <a:rPr lang="pl-PL" sz="1500" dirty="0" smtClean="0"/>
              <a:t>5) rozwój produktów lokalnych;</a:t>
            </a:r>
          </a:p>
          <a:p>
            <a:pPr>
              <a:buNone/>
            </a:pPr>
            <a:r>
              <a:rPr lang="pl-PL" sz="1500" dirty="0" smtClean="0"/>
              <a:t>6) rozwój rynków zbytu, z wyłączeniem targowisk;</a:t>
            </a:r>
          </a:p>
          <a:p>
            <a:pPr>
              <a:buNone/>
            </a:pPr>
            <a:r>
              <a:rPr lang="pl-PL" sz="1500" dirty="0" smtClean="0"/>
              <a:t>7) zachowanie dziedzictwa lokalnego;</a:t>
            </a:r>
          </a:p>
          <a:p>
            <a:pPr>
              <a:buNone/>
            </a:pPr>
            <a:r>
              <a:rPr lang="pl-PL" sz="1500" dirty="0" smtClean="0"/>
              <a:t>8) rozwój ogólnodostępnej i niekomercyjnej infrastruktury:</a:t>
            </a:r>
            <a:br>
              <a:rPr lang="pl-PL" sz="1500" dirty="0" smtClean="0"/>
            </a:br>
            <a:r>
              <a:rPr lang="pl-PL" sz="1500" dirty="0" smtClean="0"/>
              <a:t>a) turystycznej, rekreacyjnej lub kulturalnej,</a:t>
            </a:r>
            <a:br>
              <a:rPr lang="pl-PL" sz="1500" dirty="0" smtClean="0"/>
            </a:br>
            <a:r>
              <a:rPr lang="pl-PL" sz="1500" dirty="0" smtClean="0"/>
              <a:t>b) technicznej w tym z zakresu gospodarki wodno-ściekowej oraz budowy lub modernizacji dróg lokalnych. </a:t>
            </a:r>
            <a:endParaRPr lang="pl-PL" sz="1500" dirty="0"/>
          </a:p>
        </p:txBody>
      </p:sp>
      <p:sp>
        <p:nvSpPr>
          <p:cNvPr id="3" name="Tytuł 4"/>
          <p:cNvSpPr txBox="1">
            <a:spLocks/>
          </p:cNvSpPr>
          <p:nvPr/>
        </p:nvSpPr>
        <p:spPr>
          <a:xfrm>
            <a:off x="6491478" y="1146995"/>
            <a:ext cx="1978045" cy="702564"/>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pl-PL" sz="3000" b="1" i="0" u="none" strike="noStrike" kern="1200" normalizeH="0" baseline="0" noProof="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uLnTx/>
                <a:uFillTx/>
                <a:latin typeface="Georgia" pitchFamily="18" charset="0"/>
                <a:ea typeface="Times New Roman"/>
                <a:cs typeface="Times New Roman"/>
              </a:rPr>
              <a:t>LEADER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182364" y="1599486"/>
            <a:ext cx="4046736" cy="5324535"/>
          </a:xfrm>
          <a:prstGeom prst="rect">
            <a:avLst/>
          </a:prstGeom>
        </p:spPr>
        <p:txBody>
          <a:bodyPr wrap="square">
            <a:spAutoFit/>
          </a:bodyPr>
          <a:lstStyle/>
          <a:p>
            <a:pPr marL="342900" indent="-342900">
              <a:lnSpc>
                <a:spcPct val="150000"/>
              </a:lnSpc>
              <a:defRPr/>
            </a:pPr>
            <a:r>
              <a:rPr lang="pl-PL" sz="2000" dirty="0"/>
              <a:t>Beneficjenci </a:t>
            </a:r>
            <a:endParaRPr lang="pl-PL" sz="2000" dirty="0" smtClean="0"/>
          </a:p>
          <a:p>
            <a:pPr marL="342900" indent="-342900">
              <a:lnSpc>
                <a:spcPct val="150000"/>
              </a:lnSpc>
              <a:defRPr/>
            </a:pPr>
            <a:r>
              <a:rPr lang="pl-PL" sz="2000" dirty="0" smtClean="0"/>
              <a:t>(</a:t>
            </a:r>
            <a:r>
              <a:rPr lang="pl-PL" sz="2000" dirty="0"/>
              <a:t>w zależności od zakresu operacji):</a:t>
            </a:r>
          </a:p>
          <a:p>
            <a:pPr marL="342900" indent="-161925">
              <a:buFont typeface="Arial" pitchFamily="34" charset="0"/>
              <a:buChar char="•"/>
              <a:defRPr/>
            </a:pPr>
            <a:r>
              <a:rPr lang="pl-PL" sz="2000" dirty="0"/>
              <a:t>osoby fizyczne,</a:t>
            </a:r>
          </a:p>
          <a:p>
            <a:pPr marL="342900" indent="-161925">
              <a:buFont typeface="Arial" pitchFamily="34" charset="0"/>
              <a:buChar char="•"/>
              <a:defRPr/>
            </a:pPr>
            <a:r>
              <a:rPr lang="pl-PL" sz="2000" dirty="0"/>
              <a:t>osoby prawne, w tym m.in. kółka rolnicze, jednostki samorządu terytorialnego z wyłączeniem województw, ich związki bądź ich jednostki organizacyjne, organizacje pozarządowe, spółdzielnie, kościoły, związki wyznaniowe,</a:t>
            </a:r>
          </a:p>
          <a:p>
            <a:pPr marL="342900" indent="-161925">
              <a:buFont typeface="Arial" pitchFamily="34" charset="0"/>
              <a:buChar char="•"/>
              <a:defRPr/>
            </a:pPr>
            <a:r>
              <a:rPr lang="pl-PL" sz="2000" dirty="0"/>
              <a:t>jednostki organizacyjne nieposiadające osobowości prawnej, którym ustawy przyznają zdolność prawną.</a:t>
            </a:r>
          </a:p>
          <a:p>
            <a:pPr marL="342900" indent="-161925">
              <a:buFont typeface="Arial" pitchFamily="34" charset="0"/>
              <a:buChar char="•"/>
              <a:defRPr/>
            </a:pPr>
            <a:endParaRPr lang="pl-PL" sz="2000" dirty="0"/>
          </a:p>
        </p:txBody>
      </p:sp>
      <p:sp>
        <p:nvSpPr>
          <p:cNvPr id="4" name="Tytuł 4"/>
          <p:cNvSpPr txBox="1">
            <a:spLocks/>
          </p:cNvSpPr>
          <p:nvPr/>
        </p:nvSpPr>
        <p:spPr>
          <a:xfrm>
            <a:off x="1990914" y="1075556"/>
            <a:ext cx="1978045" cy="702564"/>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pl-PL" sz="3000" b="1" i="0" u="none" strike="noStrike" kern="1200" normalizeH="0" baseline="0" noProof="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uLnTx/>
                <a:uFillTx/>
                <a:latin typeface="Georgia" pitchFamily="18" charset="0"/>
                <a:ea typeface="Times New Roman"/>
                <a:cs typeface="Times New Roman"/>
              </a:rPr>
              <a:t>LEADER</a:t>
            </a:r>
          </a:p>
        </p:txBody>
      </p:sp>
      <p:sp>
        <p:nvSpPr>
          <p:cNvPr id="5" name="Prostokąt 4"/>
          <p:cNvSpPr/>
          <p:nvPr/>
        </p:nvSpPr>
        <p:spPr>
          <a:xfrm>
            <a:off x="4478480" y="1379577"/>
            <a:ext cx="4465495" cy="5478423"/>
          </a:xfrm>
          <a:prstGeom prst="rect">
            <a:avLst/>
          </a:prstGeom>
        </p:spPr>
        <p:txBody>
          <a:bodyPr wrap="square">
            <a:spAutoFit/>
          </a:bodyPr>
          <a:lstStyle/>
          <a:p>
            <a:pPr marL="342900" indent="-342900" algn="just">
              <a:lnSpc>
                <a:spcPct val="150000"/>
              </a:lnSpc>
              <a:defRPr/>
            </a:pPr>
            <a:r>
              <a:rPr lang="pl-PL" sz="2000" dirty="0" smtClean="0"/>
              <a:t>Koszty kwalifikowalne obejmują koszty:</a:t>
            </a:r>
            <a:endParaRPr lang="pl-PL" sz="2000" dirty="0"/>
          </a:p>
          <a:p>
            <a:pPr marL="342900" indent="-161925">
              <a:buFont typeface="Arial" pitchFamily="34" charset="0"/>
              <a:buChar char="•"/>
              <a:defRPr/>
            </a:pPr>
            <a:r>
              <a:rPr lang="pl-PL" sz="2000" dirty="0" smtClean="0"/>
              <a:t>Zakupu dóbr i usług</a:t>
            </a:r>
            <a:endParaRPr lang="pl-PL" sz="2000" dirty="0"/>
          </a:p>
          <a:p>
            <a:pPr marL="342900" indent="-161925">
              <a:buFont typeface="Arial" pitchFamily="34" charset="0"/>
              <a:buChar char="•"/>
              <a:defRPr/>
            </a:pPr>
            <a:r>
              <a:rPr lang="pl-PL" sz="2000" dirty="0" smtClean="0"/>
              <a:t>Wykonania robót budowlanych</a:t>
            </a:r>
            <a:endParaRPr lang="pl-PL" sz="2000" dirty="0"/>
          </a:p>
          <a:p>
            <a:pPr marL="342900" indent="-161925">
              <a:buFont typeface="Arial" pitchFamily="34" charset="0"/>
              <a:buChar char="•"/>
              <a:defRPr/>
            </a:pPr>
            <a:r>
              <a:rPr lang="pl-PL" sz="2000" dirty="0" smtClean="0"/>
              <a:t>Organizacji i przeprowadzenia spotkania, szkolenia, wydarzenia promocyjnego</a:t>
            </a:r>
          </a:p>
          <a:p>
            <a:pPr marL="342900" indent="-161925">
              <a:buFont typeface="Arial" pitchFamily="34" charset="0"/>
              <a:buChar char="•"/>
              <a:defRPr/>
            </a:pPr>
            <a:r>
              <a:rPr lang="pl-PL" sz="2000" dirty="0" smtClean="0"/>
              <a:t>Najmu, dzierżawy lub zakupu oprogramowania, sprzętu narzędzi, urządzeń lub maszyn, materiałów lub przedmiotów;</a:t>
            </a:r>
          </a:p>
          <a:p>
            <a:pPr marL="342900" indent="-161925">
              <a:buFont typeface="Arial" pitchFamily="34" charset="0"/>
              <a:buChar char="•"/>
              <a:defRPr/>
            </a:pPr>
            <a:r>
              <a:rPr lang="pl-PL" sz="2000" dirty="0" smtClean="0"/>
              <a:t>Zatrudnienia osób zaangażowanych </a:t>
            </a:r>
            <a:br>
              <a:rPr lang="pl-PL" sz="2000" dirty="0" smtClean="0"/>
            </a:br>
            <a:r>
              <a:rPr lang="pl-PL" sz="2000" dirty="0" smtClean="0"/>
              <a:t>w realizację operacji tylko </a:t>
            </a:r>
            <a:br>
              <a:rPr lang="pl-PL" sz="2000" dirty="0" smtClean="0"/>
            </a:br>
            <a:r>
              <a:rPr lang="pl-PL" sz="2000" dirty="0" smtClean="0"/>
              <a:t>w przypadku operacji o charakterze szkoleniowym, funkcjonowania nowoutworzonych sieci oraz inkubatorów przetwórstwa lokalnego</a:t>
            </a:r>
          </a:p>
          <a:p>
            <a:pPr marL="342900" indent="-161925" algn="just">
              <a:buFont typeface="Arial" pitchFamily="34" charset="0"/>
              <a:buChar char="•"/>
              <a:defRPr/>
            </a:pPr>
            <a:endParaRPr lang="pl-PL" sz="2000" dirty="0"/>
          </a:p>
        </p:txBody>
      </p:sp>
    </p:spTree>
    <p:extLst>
      <p:ext uri="{BB962C8B-B14F-4D97-AF65-F5344CB8AC3E}">
        <p14:creationId xmlns:p14="http://schemas.microsoft.com/office/powerpoint/2010/main" xmlns="" val="24923899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209550" y="1819275"/>
            <a:ext cx="8782050" cy="3831818"/>
          </a:xfrm>
          <a:prstGeom prst="rect">
            <a:avLst/>
          </a:prstGeom>
        </p:spPr>
        <p:txBody>
          <a:bodyPr wrap="square">
            <a:spAutoFit/>
          </a:bodyPr>
          <a:lstStyle/>
          <a:p>
            <a:pPr marL="342900" indent="-342900" algn="just">
              <a:lnSpc>
                <a:spcPct val="150000"/>
              </a:lnSpc>
              <a:defRPr/>
            </a:pPr>
            <a:endParaRPr lang="pl-PL" dirty="0" smtClean="0"/>
          </a:p>
          <a:p>
            <a:pPr marL="342900" indent="-342900" algn="just">
              <a:lnSpc>
                <a:spcPct val="150000"/>
              </a:lnSpc>
              <a:defRPr/>
            </a:pPr>
            <a:r>
              <a:rPr lang="pl-PL" dirty="0" smtClean="0"/>
              <a:t>Premiowane przez LGD będą operacje spełniające w szczególności jedno lub kilka kryteriów:</a:t>
            </a:r>
          </a:p>
          <a:p>
            <a:pPr marL="342900" indent="-342900" algn="just">
              <a:lnSpc>
                <a:spcPct val="150000"/>
              </a:lnSpc>
              <a:buFont typeface="Arial" panose="020B0604020202020204" pitchFamily="34" charset="0"/>
              <a:buChar char="•"/>
              <a:defRPr/>
            </a:pPr>
            <a:r>
              <a:rPr lang="pl-PL" dirty="0" smtClean="0"/>
              <a:t>Innowacyjne</a:t>
            </a:r>
          </a:p>
          <a:p>
            <a:pPr marL="342900" indent="-342900" algn="just">
              <a:lnSpc>
                <a:spcPct val="150000"/>
              </a:lnSpc>
              <a:buFont typeface="Arial" panose="020B0604020202020204" pitchFamily="34" charset="0"/>
              <a:buChar char="•"/>
              <a:defRPr/>
            </a:pPr>
            <a:r>
              <a:rPr lang="pl-PL" dirty="0" smtClean="0"/>
              <a:t>Przewidujące zastosowanie rozwiązań sprzyjających ochronie środowiska lub klimatu</a:t>
            </a:r>
          </a:p>
          <a:p>
            <a:pPr marL="342900" indent="-342900" algn="just">
              <a:lnSpc>
                <a:spcPct val="150000"/>
              </a:lnSpc>
              <a:buFont typeface="Arial" panose="020B0604020202020204" pitchFamily="34" charset="0"/>
              <a:buChar char="•"/>
              <a:defRPr/>
            </a:pPr>
            <a:r>
              <a:rPr lang="pl-PL" dirty="0" smtClean="0"/>
              <a:t>Generujące nowe miejsca pracy</a:t>
            </a:r>
          </a:p>
          <a:p>
            <a:pPr marL="342900" indent="-342900" algn="just">
              <a:lnSpc>
                <a:spcPct val="150000"/>
              </a:lnSpc>
              <a:buFont typeface="Arial" panose="020B0604020202020204" pitchFamily="34" charset="0"/>
              <a:buChar char="•"/>
              <a:defRPr/>
            </a:pPr>
            <a:r>
              <a:rPr lang="pl-PL" dirty="0" smtClean="0"/>
              <a:t>Realizowane przez podmioty zakładające działalność (gdzie podstawę będą stanowiły produkty rolne)</a:t>
            </a:r>
          </a:p>
          <a:p>
            <a:pPr marL="342900" indent="-342900" algn="just">
              <a:lnSpc>
                <a:spcPct val="150000"/>
              </a:lnSpc>
              <a:buFont typeface="Arial" panose="020B0604020202020204" pitchFamily="34" charset="0"/>
              <a:buChar char="•"/>
              <a:defRPr/>
            </a:pPr>
            <a:r>
              <a:rPr lang="pl-PL" dirty="0" smtClean="0"/>
              <a:t>Ukierunkowane na zaspokojenie potrzeb grup </a:t>
            </a:r>
            <a:r>
              <a:rPr lang="pl-PL" dirty="0" err="1" smtClean="0"/>
              <a:t>defaworyzowanych</a:t>
            </a:r>
            <a:r>
              <a:rPr lang="pl-PL" dirty="0" smtClean="0"/>
              <a:t> ze względu na dostęp do rynku pracy, określonych w LSR</a:t>
            </a:r>
          </a:p>
        </p:txBody>
      </p:sp>
      <p:sp>
        <p:nvSpPr>
          <p:cNvPr id="7" name="Tytuł 4"/>
          <p:cNvSpPr txBox="1">
            <a:spLocks/>
          </p:cNvSpPr>
          <p:nvPr/>
        </p:nvSpPr>
        <p:spPr>
          <a:xfrm>
            <a:off x="3391090" y="1175569"/>
            <a:ext cx="1978045" cy="702564"/>
          </a:xfrm>
          <a:prstGeom prst="rect">
            <a:avLst/>
          </a:prstGeom>
        </p:spPr>
        <p:style>
          <a:lnRef idx="1">
            <a:schemeClr val="accent1"/>
          </a:lnRef>
          <a:fillRef idx="2">
            <a:schemeClr val="accent1"/>
          </a:fillRef>
          <a:effectRef idx="1">
            <a:schemeClr val="accent1"/>
          </a:effectRef>
          <a:fontRef idx="minor">
            <a:schemeClr val="dk1"/>
          </a:fontRef>
        </p:style>
        <p:txBody>
          <a:bodyPr>
            <a:noAutofit/>
          </a:bodyPr>
          <a:lstStyle/>
          <a:p>
            <a:pPr marL="0" marR="0" lvl="0" indent="0" algn="l" defTabSz="914400" rtl="0" eaLnBrk="0" fontAlgn="base" latinLnBrk="0" hangingPunct="0">
              <a:lnSpc>
                <a:spcPct val="115000"/>
              </a:lnSpc>
              <a:spcBef>
                <a:spcPct val="0"/>
              </a:spcBef>
              <a:spcAft>
                <a:spcPct val="0"/>
              </a:spcAft>
              <a:buClrTx/>
              <a:buSzTx/>
              <a:buFontTx/>
              <a:buNone/>
              <a:tabLst/>
              <a:defRPr/>
            </a:pPr>
            <a:r>
              <a:rPr kumimoji="0" lang="pl-PL" sz="3000" b="1" i="0" u="none" strike="noStrike" kern="1200" normalizeH="0" baseline="0" noProof="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uLnTx/>
                <a:uFillTx/>
                <a:latin typeface="Georgia" pitchFamily="18" charset="0"/>
                <a:ea typeface="Times New Roman"/>
                <a:cs typeface="Times New Roman"/>
              </a:rPr>
              <a:t>LEADER</a:t>
            </a:r>
          </a:p>
        </p:txBody>
      </p:sp>
    </p:spTree>
    <p:extLst>
      <p:ext uri="{BB962C8B-B14F-4D97-AF65-F5344CB8AC3E}">
        <p14:creationId xmlns:p14="http://schemas.microsoft.com/office/powerpoint/2010/main" xmlns="" val="1439299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31"/>
          <p:cNvSpPr txBox="1">
            <a:spLocks noChangeArrowheads="1"/>
          </p:cNvSpPr>
          <p:nvPr/>
        </p:nvSpPr>
        <p:spPr bwMode="auto">
          <a:xfrm>
            <a:off x="395536" y="860315"/>
            <a:ext cx="8137525" cy="477054"/>
          </a:xfrm>
          <a:prstGeom prst="rect">
            <a:avLst/>
          </a:prstGeom>
          <a:noFill/>
          <a:ln w="9525">
            <a:noFill/>
            <a:miter lim="800000"/>
            <a:headEnd/>
            <a:tailEnd/>
          </a:ln>
        </p:spPr>
        <p:txBody>
          <a:bodyPr>
            <a:spAutoFit/>
          </a:bodyPr>
          <a:lstStyle/>
          <a:p>
            <a:pPr algn="ctr"/>
            <a:r>
              <a:rPr lang="pl-PL" sz="2500" i="1" dirty="0" smtClean="0">
                <a:solidFill>
                  <a:srgbClr val="0070C0"/>
                </a:solidFill>
                <a:effectLst>
                  <a:outerShdw blurRad="38100" dist="38100" dir="2700000" algn="tl">
                    <a:srgbClr val="000000">
                      <a:alpha val="43137"/>
                    </a:srgbClr>
                  </a:outerShdw>
                </a:effectLst>
                <a:latin typeface="Georgia" panose="02040502050405020303" pitchFamily="18" charset="0"/>
              </a:rPr>
              <a:t>Dokumenty Regionalne</a:t>
            </a:r>
            <a:endParaRPr lang="pl-PL" sz="2500" i="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6" name="Rectangle 3"/>
          <p:cNvSpPr>
            <a:spLocks noChangeArrowheads="1"/>
          </p:cNvSpPr>
          <p:nvPr/>
        </p:nvSpPr>
        <p:spPr bwMode="auto">
          <a:xfrm>
            <a:off x="54092" y="1380656"/>
            <a:ext cx="8982403" cy="4957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nchor="ctr">
            <a:spAutoFit/>
          </a:bodyPr>
          <a:lstStyle>
            <a:lvl1pPr marL="85725">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1pPr>
            <a:lvl2pPr marL="968375" indent="-34290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2pPr>
            <a:lvl3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3pPr>
            <a:lvl4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4pPr>
            <a:lvl5pPr>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85725" algn="l"/>
                <a:tab pos="1000125" algn="l"/>
                <a:tab pos="1914525" algn="l"/>
                <a:tab pos="2828925" algn="l"/>
                <a:tab pos="3743325" algn="l"/>
                <a:tab pos="4657725" algn="l"/>
                <a:tab pos="5572125" algn="l"/>
                <a:tab pos="6486525" algn="l"/>
                <a:tab pos="7400925" algn="l"/>
                <a:tab pos="8315325" algn="l"/>
                <a:tab pos="9229725" algn="l"/>
                <a:tab pos="10144125"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b="1" u="sng" dirty="0" smtClean="0">
                <a:latin typeface="Georgia" panose="02040502050405020303" pitchFamily="18" charset="0"/>
              </a:rPr>
              <a:t>Regionalna Strategia Innowacji dla Mazowsza do 2020 (RIS)</a:t>
            </a:r>
            <a:r>
              <a:rPr lang="pl-PL" altLang="pl-PL" dirty="0" smtClean="0">
                <a:latin typeface="Georgia" panose="02040502050405020303" pitchFamily="18" charset="0"/>
              </a:rPr>
              <a:t> – </a:t>
            </a:r>
            <a:r>
              <a:rPr lang="pl-PL" sz="1600" dirty="0"/>
              <a:t>stanowi uszczegółowienie „Strategii rozwoju województwa mazowieckiego do 2030 roku. Innowacyjne Mazowsze” (SRWM) w zakresie działań ukierunkowanych na zwiększanie konkurencyjności </a:t>
            </a:r>
            <a:r>
              <a:rPr lang="pl-PL" sz="1600" dirty="0" smtClean="0"/>
              <a:t>                     i </a:t>
            </a:r>
            <a:r>
              <a:rPr lang="pl-PL" sz="1600" dirty="0"/>
              <a:t>innowacyjności regionu</a:t>
            </a:r>
            <a:r>
              <a:rPr lang="pl-PL" altLang="pl-PL" sz="1600" dirty="0" smtClean="0">
                <a:latin typeface="Georgia" panose="02040502050405020303" pitchFamily="18" charset="0"/>
              </a:rPr>
              <a:t>*</a:t>
            </a:r>
          </a:p>
          <a:p>
            <a:pPr algn="just">
              <a:buClrTx/>
              <a:buFontTx/>
              <a:buNone/>
            </a:pPr>
            <a:endParaRPr lang="pl-PL" altLang="pl-PL" sz="1600" dirty="0" smtClean="0">
              <a:latin typeface="Georgia" panose="02040502050405020303" pitchFamily="18" charset="0"/>
              <a:cs typeface="Arial" panose="020B0604020202020204" pitchFamily="34" charset="0"/>
            </a:endParaRPr>
          </a:p>
          <a:p>
            <a:pPr algn="just">
              <a:lnSpc>
                <a:spcPct val="150000"/>
              </a:lnSpc>
              <a:buClrTx/>
              <a:buFontTx/>
              <a:buNone/>
            </a:pPr>
            <a:r>
              <a:rPr lang="pl-PL" sz="1600" dirty="0"/>
              <a:t>RIS przyczynia się do realizacji priorytetowego celu strategicznego SRWM</a:t>
            </a:r>
            <a:r>
              <a:rPr lang="pl-PL" sz="1600" dirty="0" smtClean="0"/>
              <a:t>:</a:t>
            </a:r>
          </a:p>
          <a:p>
            <a:pPr marL="371475" indent="-285750" algn="just">
              <a:buClrTx/>
              <a:buFont typeface="Wingdings" panose="05000000000000000000" pitchFamily="2" charset="2"/>
              <a:buChar char="Ø"/>
            </a:pPr>
            <a:r>
              <a:rPr lang="pl-PL" sz="1600" dirty="0" smtClean="0"/>
              <a:t>Rozwój </a:t>
            </a:r>
            <a:r>
              <a:rPr lang="pl-PL" sz="1600" dirty="0"/>
              <a:t>produkcji ukierunkowanej na eksport w przemyśle zaawansowanych </a:t>
            </a:r>
            <a:r>
              <a:rPr lang="pl-PL" sz="1600" dirty="0" smtClean="0"/>
              <a:t>                                          i </a:t>
            </a:r>
            <a:r>
              <a:rPr lang="pl-PL" sz="1600" dirty="0"/>
              <a:t>średniozaawansowanych technologii oraz w przemyśle i przetwórstwie </a:t>
            </a:r>
            <a:r>
              <a:rPr lang="pl-PL" sz="1600" dirty="0" smtClean="0"/>
              <a:t>rolno-spożywczym,</a:t>
            </a:r>
          </a:p>
          <a:p>
            <a:pPr marL="371475" indent="-285750" algn="just">
              <a:buClrTx/>
              <a:buFont typeface="Wingdings" panose="05000000000000000000" pitchFamily="2" charset="2"/>
              <a:buChar char="Ø"/>
            </a:pPr>
            <a:endParaRPr lang="pl-PL" sz="1600" dirty="0" smtClean="0"/>
          </a:p>
          <a:p>
            <a:pPr algn="just">
              <a:buClrTx/>
            </a:pPr>
            <a:r>
              <a:rPr lang="pl-PL" sz="1600" dirty="0" smtClean="0"/>
              <a:t>a </a:t>
            </a:r>
            <a:r>
              <a:rPr lang="pl-PL" sz="1600" dirty="0"/>
              <a:t>także dwóch celów strategicznych: </a:t>
            </a:r>
            <a:endParaRPr lang="pl-PL" sz="1600" dirty="0" smtClean="0"/>
          </a:p>
          <a:p>
            <a:pPr algn="just">
              <a:buClrTx/>
            </a:pPr>
            <a:endParaRPr lang="pl-PL" sz="1600" dirty="0" smtClean="0"/>
          </a:p>
          <a:p>
            <a:pPr marL="371475" indent="-285750" algn="just">
              <a:buClrTx/>
              <a:buFont typeface="Wingdings" panose="05000000000000000000" pitchFamily="2" charset="2"/>
              <a:buChar char="§"/>
            </a:pPr>
            <a:r>
              <a:rPr lang="pl-PL" sz="1600" dirty="0" smtClean="0"/>
              <a:t>Wzrost </a:t>
            </a:r>
            <a:r>
              <a:rPr lang="pl-PL" sz="1600" dirty="0"/>
              <a:t>konkurencyjności regionu poprzez rozwój działalności gospodarczej oraz transfer </a:t>
            </a:r>
            <a:r>
              <a:rPr lang="pl-PL" sz="1600" dirty="0" smtClean="0"/>
              <a:t>                     i </a:t>
            </a:r>
            <a:r>
              <a:rPr lang="pl-PL" sz="1600" dirty="0"/>
              <a:t>wykorzystanie nowych technologii; </a:t>
            </a:r>
            <a:endParaRPr lang="pl-PL" sz="1600" dirty="0" smtClean="0"/>
          </a:p>
          <a:p>
            <a:pPr marL="371475" indent="-285750" algn="just">
              <a:buClrTx/>
              <a:buFont typeface="Wingdings" panose="05000000000000000000" pitchFamily="2" charset="2"/>
              <a:buChar char="§"/>
            </a:pPr>
            <a:endParaRPr lang="pl-PL" sz="300" dirty="0"/>
          </a:p>
          <a:p>
            <a:pPr marL="371475" indent="-285750" algn="just">
              <a:buClrTx/>
              <a:buFont typeface="Wingdings" panose="05000000000000000000" pitchFamily="2" charset="2"/>
              <a:buChar char="§"/>
            </a:pPr>
            <a:r>
              <a:rPr lang="pl-PL" sz="1600" dirty="0" smtClean="0"/>
              <a:t>Poprawa </a:t>
            </a:r>
            <a:r>
              <a:rPr lang="pl-PL" sz="1600" dirty="0"/>
              <a:t>jakości życia oraz wykorzystanie kapitału ludzkiego i społecznego do tworzenia nowoczesnej gospodarki</a:t>
            </a:r>
            <a:r>
              <a:rPr lang="pl-PL" sz="1600" dirty="0" smtClean="0"/>
              <a:t>.</a:t>
            </a:r>
            <a:endParaRPr lang="pl-PL" altLang="pl-PL" sz="1600" b="1" dirty="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endParaRPr lang="pl-PL" altLang="pl-PL" sz="1600" b="1" dirty="0" smtClean="0">
              <a:solidFill>
                <a:srgbClr val="FF0000"/>
              </a:solidFill>
              <a:latin typeface="Georgia" panose="02040502050405020303" pitchFamily="18" charset="0"/>
              <a:cs typeface="Arial" panose="020B0604020202020204" pitchFamily="34" charset="0"/>
            </a:endParaRPr>
          </a:p>
          <a:p>
            <a:pPr algn="r">
              <a:buClrTx/>
              <a:buFontTx/>
              <a:buNone/>
            </a:pPr>
            <a:r>
              <a:rPr lang="pl-PL" altLang="pl-PL" sz="1500" b="1" dirty="0" smtClean="0">
                <a:solidFill>
                  <a:srgbClr val="0070C0"/>
                </a:solidFill>
                <a:latin typeface="Georgia" panose="02040502050405020303" pitchFamily="18" charset="0"/>
                <a:cs typeface="Arial" panose="020B0604020202020204" pitchFamily="34" charset="0"/>
              </a:rPr>
              <a:t>Projekt RIS-u został przyjęty przez </a:t>
            </a:r>
            <a:r>
              <a:rPr lang="pl-PL" altLang="pl-PL" sz="1500" b="1" dirty="0">
                <a:solidFill>
                  <a:srgbClr val="0070C0"/>
                </a:solidFill>
                <a:latin typeface="Georgia" panose="02040502050405020303" pitchFamily="18" charset="0"/>
                <a:cs typeface="Arial" panose="020B0604020202020204" pitchFamily="34" charset="0"/>
              </a:rPr>
              <a:t>Sejmik Województwa </a:t>
            </a:r>
            <a:r>
              <a:rPr lang="pl-PL" altLang="pl-PL" sz="1500" b="1" dirty="0" smtClean="0">
                <a:solidFill>
                  <a:srgbClr val="0070C0"/>
                </a:solidFill>
                <a:latin typeface="Georgia" panose="02040502050405020303" pitchFamily="18" charset="0"/>
                <a:cs typeface="Arial" panose="020B0604020202020204" pitchFamily="34" charset="0"/>
              </a:rPr>
              <a:t>Mazowieckiego </a:t>
            </a:r>
          </a:p>
          <a:p>
            <a:pPr algn="r">
              <a:buClrTx/>
              <a:buFontTx/>
              <a:buNone/>
            </a:pPr>
            <a:r>
              <a:rPr lang="pl-PL" altLang="pl-PL" sz="1500" b="1" dirty="0" smtClean="0">
                <a:solidFill>
                  <a:srgbClr val="0070C0"/>
                </a:solidFill>
                <a:latin typeface="Georgia" panose="02040502050405020303" pitchFamily="18" charset="0"/>
                <a:cs typeface="Arial" panose="020B0604020202020204" pitchFamily="34" charset="0"/>
              </a:rPr>
              <a:t>10 lutego 2015 </a:t>
            </a:r>
            <a:r>
              <a:rPr lang="pl-PL" altLang="pl-PL" sz="1500" b="1" dirty="0">
                <a:solidFill>
                  <a:srgbClr val="0070C0"/>
                </a:solidFill>
                <a:latin typeface="Georgia" panose="02040502050405020303" pitchFamily="18" charset="0"/>
                <a:cs typeface="Arial" panose="020B0604020202020204" pitchFamily="34" charset="0"/>
              </a:rPr>
              <a:t>r</a:t>
            </a:r>
            <a:r>
              <a:rPr lang="pl-PL" altLang="pl-PL" sz="1600" b="1" dirty="0" smtClean="0">
                <a:solidFill>
                  <a:srgbClr val="0070C0"/>
                </a:solidFill>
                <a:latin typeface="Georgia" panose="02040502050405020303" pitchFamily="18" charset="0"/>
                <a:cs typeface="Arial" panose="020B0604020202020204" pitchFamily="34" charset="0"/>
              </a:rPr>
              <a:t>.</a:t>
            </a:r>
            <a:endParaRPr lang="pl-PL" altLang="pl-PL" dirty="0">
              <a:solidFill>
                <a:srgbClr val="0070C0"/>
              </a:solidFill>
              <a:latin typeface="Georgia" panose="02040502050405020303" pitchFamily="18" charset="0"/>
            </a:endParaRPr>
          </a:p>
        </p:txBody>
      </p:sp>
      <p:sp>
        <p:nvSpPr>
          <p:cNvPr id="7" name="Prostokąt 6"/>
          <p:cNvSpPr/>
          <p:nvPr/>
        </p:nvSpPr>
        <p:spPr>
          <a:xfrm>
            <a:off x="0" y="6381329"/>
            <a:ext cx="9144000" cy="338554"/>
          </a:xfrm>
          <a:prstGeom prst="rect">
            <a:avLst/>
          </a:prstGeom>
        </p:spPr>
        <p:txBody>
          <a:bodyPr wrap="square">
            <a:spAutoFit/>
          </a:bodyPr>
          <a:lstStyle/>
          <a:p>
            <a:r>
              <a:rPr lang="pl-PL" sz="1300" dirty="0" smtClean="0">
                <a:solidFill>
                  <a:schemeClr val="bg1"/>
                </a:solidFill>
                <a:latin typeface="Georgia" panose="02040502050405020303" pitchFamily="18" charset="0"/>
              </a:rPr>
              <a:t>* </a:t>
            </a:r>
            <a:r>
              <a:rPr lang="pl-PL" altLang="pl-PL" sz="1600" dirty="0">
                <a:solidFill>
                  <a:schemeClr val="bg1"/>
                </a:solidFill>
                <a:latin typeface="Georgia" panose="02040502050405020303" pitchFamily="18" charset="0"/>
                <a:cs typeface="Arial" panose="020B0604020202020204" pitchFamily="34" charset="0"/>
              </a:rPr>
              <a:t>http://</a:t>
            </a:r>
            <a:r>
              <a:rPr lang="pl-PL" altLang="pl-PL" sz="1600" dirty="0" smtClean="0">
                <a:solidFill>
                  <a:schemeClr val="bg1"/>
                </a:solidFill>
                <a:latin typeface="Georgia" panose="02040502050405020303" pitchFamily="18" charset="0"/>
                <a:cs typeface="Arial" panose="020B0604020202020204" pitchFamily="34" charset="0"/>
              </a:rPr>
              <a:t>www.ris.mazovia.pl/sites/default/files/2015_02_10_ris_mazovia_2020.pdf</a:t>
            </a:r>
            <a:r>
              <a:rPr lang="pl-PL" sz="1300" dirty="0" smtClean="0">
                <a:solidFill>
                  <a:schemeClr val="bg1"/>
                </a:solidFill>
                <a:latin typeface="Georgia" panose="02040502050405020303" pitchFamily="18" charset="0"/>
              </a:rPr>
              <a:t> </a:t>
            </a:r>
            <a:endParaRPr lang="pl-PL" sz="1300" dirty="0">
              <a:solidFill>
                <a:schemeClr val="bg1"/>
              </a:solidFill>
              <a:latin typeface="Georgia" panose="02040502050405020303" pitchFamily="18" charset="0"/>
            </a:endParaRPr>
          </a:p>
        </p:txBody>
      </p:sp>
    </p:spTree>
    <p:extLst>
      <p:ext uri="{BB962C8B-B14F-4D97-AF65-F5344CB8AC3E}">
        <p14:creationId xmlns="" xmlns:p14="http://schemas.microsoft.com/office/powerpoint/2010/main" val="2505840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bwMode="auto">
          <a:xfrm>
            <a:off x="467544" y="826046"/>
            <a:ext cx="8229600" cy="580926"/>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fontScale="90000"/>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pl-PL"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Program Rozwoju Obszarów Wiejskich 2014-2020</a:t>
            </a:r>
            <a:endParaRPr kumimoji="0" lang="pl-PL"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Rectangle 3"/>
          <p:cNvSpPr txBox="1">
            <a:spLocks noChangeArrowheads="1"/>
          </p:cNvSpPr>
          <p:nvPr/>
        </p:nvSpPr>
        <p:spPr bwMode="auto">
          <a:xfrm>
            <a:off x="251520" y="3356992"/>
            <a:ext cx="4680520" cy="30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pl-PL" sz="1800" b="1" dirty="0" smtClean="0"/>
              <a:t>Centrala Agencji Restrukturyzacji </a:t>
            </a:r>
          </a:p>
          <a:p>
            <a:pPr>
              <a:buNone/>
            </a:pPr>
            <a:r>
              <a:rPr lang="pl-PL" sz="1800" b="1" dirty="0" smtClean="0"/>
              <a:t>i Modernizacji Rolnictwa </a:t>
            </a:r>
          </a:p>
          <a:p>
            <a:pPr>
              <a:buNone/>
            </a:pPr>
            <a:r>
              <a:rPr lang="pl-PL" sz="1800" dirty="0" smtClean="0"/>
              <a:t>Poleczki 33, 02-822 Warszawa</a:t>
            </a:r>
          </a:p>
          <a:p>
            <a:pPr>
              <a:buNone/>
            </a:pPr>
            <a:r>
              <a:rPr lang="pl-PL" sz="1800" dirty="0" smtClean="0"/>
              <a:t>Email: </a:t>
            </a:r>
            <a:r>
              <a:rPr lang="pl-PL" sz="1800" dirty="0" err="1" smtClean="0">
                <a:hlinkClick r:id="rId2"/>
              </a:rPr>
              <a:t>info@arimr.gov.pl</a:t>
            </a:r>
            <a:endParaRPr lang="pl-PL" sz="1800" dirty="0" smtClean="0"/>
          </a:p>
          <a:p>
            <a:pPr>
              <a:buNone/>
            </a:pPr>
            <a:r>
              <a:rPr lang="pl-PL" sz="1800" dirty="0" smtClean="0"/>
              <a:t>Infolinia: 800 38 00 84 </a:t>
            </a:r>
          </a:p>
          <a:p>
            <a:pPr>
              <a:buNone/>
            </a:pPr>
            <a:r>
              <a:rPr lang="pl-PL" sz="1800" b="1" dirty="0" smtClean="0">
                <a:hlinkClick r:id="rId3"/>
              </a:rPr>
              <a:t>Oddziały Regionalne i Biura Powiatowe</a:t>
            </a:r>
            <a:endParaRPr lang="pl-PL" sz="1800" b="1" dirty="0" smtClean="0"/>
          </a:p>
          <a:p>
            <a:pPr marL="0" indent="0" algn="just" eaLnBrk="1" hangingPunct="1">
              <a:lnSpc>
                <a:spcPct val="150000"/>
              </a:lnSpc>
              <a:buNone/>
            </a:pPr>
            <a:endParaRPr lang="pl-PL" sz="1500" dirty="0">
              <a:solidFill>
                <a:srgbClr val="FF0000"/>
              </a:solidFill>
              <a:effectLst>
                <a:outerShdw blurRad="38100" dist="38100" dir="2700000" algn="tl">
                  <a:srgbClr val="000000">
                    <a:alpha val="43137"/>
                  </a:srgbClr>
                </a:outerShdw>
              </a:effectLst>
              <a:latin typeface="Georgia" pitchFamily="18" charset="0"/>
            </a:endParaRPr>
          </a:p>
        </p:txBody>
      </p:sp>
      <p:sp>
        <p:nvSpPr>
          <p:cNvPr id="6" name="Rectangle 3"/>
          <p:cNvSpPr txBox="1">
            <a:spLocks noChangeArrowheads="1"/>
          </p:cNvSpPr>
          <p:nvPr/>
        </p:nvSpPr>
        <p:spPr bwMode="auto">
          <a:xfrm>
            <a:off x="4895528" y="3429000"/>
            <a:ext cx="4248472" cy="30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pl-PL" sz="1800" b="1" dirty="0" smtClean="0"/>
              <a:t>Ministerstwo Rolnictwa i Rozwoju Wsi</a:t>
            </a:r>
          </a:p>
          <a:p>
            <a:pPr>
              <a:buNone/>
            </a:pPr>
            <a:r>
              <a:rPr lang="pl-PL" sz="1800" dirty="0" smtClean="0"/>
              <a:t>Departament  Rozwoju Obszarów Wiejskich</a:t>
            </a:r>
          </a:p>
          <a:p>
            <a:pPr>
              <a:buNone/>
            </a:pPr>
            <a:r>
              <a:rPr lang="pl-PL" sz="1800" dirty="0" smtClean="0"/>
              <a:t>ul. Wspólna 30; 00-930 Warszawa</a:t>
            </a:r>
          </a:p>
          <a:p>
            <a:pPr>
              <a:buNone/>
            </a:pPr>
            <a:r>
              <a:rPr lang="pl-PL" sz="1800" dirty="0" err="1" smtClean="0">
                <a:hlinkClick r:id="rId4"/>
              </a:rPr>
              <a:t>alina.osinska@minrol.gov.pl</a:t>
            </a:r>
            <a:r>
              <a:rPr lang="pl-PL" sz="1800" dirty="0" smtClean="0"/>
              <a:t>,</a:t>
            </a:r>
          </a:p>
          <a:p>
            <a:pPr marL="0" indent="19050">
              <a:buNone/>
            </a:pPr>
            <a:r>
              <a:rPr lang="pl-PL" sz="1800" dirty="0" err="1" smtClean="0">
                <a:hlinkClick r:id="rId5"/>
              </a:rPr>
              <a:t>katarzyna.laskowska@minrol.gov.pl</a:t>
            </a:r>
            <a:endParaRPr lang="pl-PL" sz="1800" dirty="0" smtClean="0"/>
          </a:p>
          <a:p>
            <a:pPr>
              <a:buNone/>
            </a:pPr>
            <a:r>
              <a:rPr lang="pl-PL" sz="1800" dirty="0" smtClean="0"/>
              <a:t>+48 22 623 14 76, +48 22 623 13 66</a:t>
            </a:r>
          </a:p>
          <a:p>
            <a:pPr marL="0" indent="0" algn="just" eaLnBrk="1" hangingPunct="1">
              <a:lnSpc>
                <a:spcPct val="150000"/>
              </a:lnSpc>
              <a:buNone/>
            </a:pPr>
            <a:endParaRPr lang="pl-PL" sz="1500" dirty="0">
              <a:solidFill>
                <a:srgbClr val="FF0000"/>
              </a:solidFill>
              <a:effectLst>
                <a:outerShdw blurRad="38100" dist="38100" dir="2700000" algn="tl">
                  <a:srgbClr val="000000">
                    <a:alpha val="43137"/>
                  </a:srgbClr>
                </a:outerShdw>
              </a:effectLst>
              <a:latin typeface="Georgia" pitchFamily="18" charset="0"/>
            </a:endParaRPr>
          </a:p>
        </p:txBody>
      </p:sp>
      <p:sp>
        <p:nvSpPr>
          <p:cNvPr id="7" name="Prostokąt 6"/>
          <p:cNvSpPr/>
          <p:nvPr/>
        </p:nvSpPr>
        <p:spPr>
          <a:xfrm>
            <a:off x="2997349" y="1611660"/>
            <a:ext cx="3518912" cy="461665"/>
          </a:xfrm>
          <a:prstGeom prst="rect">
            <a:avLst/>
          </a:prstGeom>
        </p:spPr>
        <p:txBody>
          <a:bodyPr wrap="none">
            <a:spAutoFit/>
          </a:bodyPr>
          <a:lstStyle/>
          <a:p>
            <a:pPr>
              <a:buNone/>
            </a:pPr>
            <a:r>
              <a:rPr lang="pl-PL" sz="2400" b="1" dirty="0" smtClean="0"/>
              <a:t>Informacje kontaktowe</a:t>
            </a:r>
          </a:p>
        </p:txBody>
      </p:sp>
      <p:sp>
        <p:nvSpPr>
          <p:cNvPr id="8" name="Rectangle 3"/>
          <p:cNvSpPr txBox="1">
            <a:spLocks noChangeArrowheads="1"/>
          </p:cNvSpPr>
          <p:nvPr/>
        </p:nvSpPr>
        <p:spPr bwMode="auto">
          <a:xfrm>
            <a:off x="395536" y="1556792"/>
            <a:ext cx="8280920" cy="201622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pl-PL" sz="2000" dirty="0" smtClean="0"/>
              <a:t>Prace nad szczegółami w zakresie dofinansowań z PROW ciągle się toczą.</a:t>
            </a:r>
          </a:p>
          <a:p>
            <a:pPr algn="ctr">
              <a:buNone/>
            </a:pPr>
            <a:r>
              <a:rPr lang="pl-PL" sz="2000" dirty="0" smtClean="0">
                <a:solidFill>
                  <a:srgbClr val="FF0000"/>
                </a:solidFill>
                <a:effectLst>
                  <a:outerShdw blurRad="38100" dist="38100" dir="2700000" algn="tl">
                    <a:srgbClr val="000000">
                      <a:alpha val="43137"/>
                    </a:srgbClr>
                  </a:outerShdw>
                </a:effectLst>
              </a:rPr>
              <a:t>Zapraszamy do kontaktu:</a:t>
            </a:r>
            <a:endParaRPr lang="pl-PL" sz="2000"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cstate="print"/>
          <a:srcRect l="25491" t="8778" r="25330" b="12735"/>
          <a:stretch>
            <a:fillRect/>
          </a:stretch>
        </p:blipFill>
        <p:spPr bwMode="auto">
          <a:xfrm>
            <a:off x="1440612" y="957533"/>
            <a:ext cx="6431143" cy="5773324"/>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p:nvPr/>
        </p:nvPicPr>
        <p:blipFill>
          <a:blip r:embed="rId2" cstate="print"/>
          <a:srcRect l="23973" t="8149" r="24928" b="4075"/>
          <a:stretch>
            <a:fillRect/>
          </a:stretch>
        </p:blipFill>
        <p:spPr bwMode="auto">
          <a:xfrm>
            <a:off x="1641288" y="966787"/>
            <a:ext cx="6088582" cy="5667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p:nvPr/>
        </p:nvPicPr>
        <p:blipFill>
          <a:blip r:embed="rId2" cstate="print"/>
          <a:srcRect l="18816" t="8489" r="18816" b="6452"/>
          <a:stretch>
            <a:fillRect/>
          </a:stretch>
        </p:blipFill>
        <p:spPr bwMode="auto">
          <a:xfrm>
            <a:off x="1196273" y="1011089"/>
            <a:ext cx="7086490" cy="565552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pwsz.pila.pl/uploads/images/KSU1.jpg"/>
          <p:cNvPicPr>
            <a:picLocks noChangeAspect="1" noChangeArrowheads="1"/>
          </p:cNvPicPr>
          <p:nvPr/>
        </p:nvPicPr>
        <p:blipFill>
          <a:blip r:embed="rId2" cstate="print"/>
          <a:srcRect/>
          <a:stretch>
            <a:fillRect/>
          </a:stretch>
        </p:blipFill>
        <p:spPr bwMode="auto">
          <a:xfrm>
            <a:off x="573740" y="1025611"/>
            <a:ext cx="7682753" cy="4860839"/>
          </a:xfrm>
          <a:prstGeom prst="rect">
            <a:avLst/>
          </a:prstGeom>
          <a:noFill/>
        </p:spPr>
      </p:pic>
      <p:sp>
        <p:nvSpPr>
          <p:cNvPr id="3" name="Prostokąt 2"/>
          <p:cNvSpPr/>
          <p:nvPr/>
        </p:nvSpPr>
        <p:spPr>
          <a:xfrm>
            <a:off x="2182989" y="6073259"/>
            <a:ext cx="3892091" cy="553998"/>
          </a:xfrm>
          <a:prstGeom prst="rect">
            <a:avLst/>
          </a:prstGeom>
        </p:spPr>
        <p:txBody>
          <a:bodyPr wrap="none">
            <a:spAutoFit/>
          </a:bodyPr>
          <a:lstStyle/>
          <a:p>
            <a:r>
              <a:rPr lang="pl-PL" sz="3000" b="1" dirty="0" smtClean="0"/>
              <a:t>http://ksu.parp.gov.pl/</a:t>
            </a:r>
            <a:endParaRPr lang="pl-PL" sz="3000" b="1" dirty="0"/>
          </a:p>
        </p:txBody>
      </p:sp>
    </p:spTree>
    <p:extLst>
      <p:ext uri="{BB962C8B-B14F-4D97-AF65-F5344CB8AC3E}">
        <p14:creationId xmlns:p14="http://schemas.microsoft.com/office/powerpoint/2010/main" xmlns="" val="192165875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07576" y="1071564"/>
            <a:ext cx="9036423" cy="5786199"/>
          </a:xfrm>
          <a:prstGeom prst="rect">
            <a:avLst/>
          </a:prstGeom>
        </p:spPr>
        <p:txBody>
          <a:bodyPr wrap="square">
            <a:spAutoFit/>
          </a:bodyPr>
          <a:lstStyle/>
          <a:p>
            <a:pPr algn="ctr"/>
            <a:r>
              <a:rPr lang="pl-PL" sz="2400" b="1" dirty="0" smtClean="0"/>
              <a:t>Krajowy System Usług </a:t>
            </a:r>
            <a:r>
              <a:rPr lang="pl-PL" sz="2400" dirty="0" smtClean="0"/>
              <a:t>to sieć współpracujących podmiotów, </a:t>
            </a:r>
          </a:p>
          <a:p>
            <a:pPr algn="ctr"/>
            <a:r>
              <a:rPr lang="pl-PL" sz="2400" dirty="0" smtClean="0"/>
              <a:t>które </a:t>
            </a:r>
            <a:r>
              <a:rPr lang="pl-PL" sz="2400" b="1" dirty="0" smtClean="0"/>
              <a:t>wspierają rozwój przedsiębiorczości </a:t>
            </a:r>
            <a:r>
              <a:rPr lang="pl-PL" sz="2400" dirty="0" smtClean="0"/>
              <a:t>w Polsce. </a:t>
            </a:r>
          </a:p>
          <a:p>
            <a:endParaRPr lang="pl-PL" sz="1400" dirty="0" smtClean="0"/>
          </a:p>
          <a:p>
            <a:r>
              <a:rPr lang="pl-PL" dirty="0" smtClean="0"/>
              <a:t>W ośrodkach KSU przedsiębiorcy mogą skorzystać z </a:t>
            </a:r>
            <a:r>
              <a:rPr lang="pl-PL" b="1" dirty="0" smtClean="0"/>
              <a:t>usług doradztwa biznesowego </a:t>
            </a:r>
            <a:r>
              <a:rPr lang="pl-PL" dirty="0" smtClean="0"/>
              <a:t>w zakresie: </a:t>
            </a:r>
          </a:p>
          <a:p>
            <a:pPr>
              <a:buFont typeface="Wingdings" pitchFamily="2" charset="2"/>
              <a:buChar char="Ø"/>
            </a:pPr>
            <a:r>
              <a:rPr lang="pl-PL" dirty="0" smtClean="0"/>
              <a:t>innowacji, </a:t>
            </a:r>
          </a:p>
          <a:p>
            <a:pPr>
              <a:buFont typeface="Wingdings" pitchFamily="2" charset="2"/>
              <a:buChar char="Ø"/>
            </a:pPr>
            <a:r>
              <a:rPr lang="pl-PL" dirty="0" smtClean="0"/>
              <a:t>ochrony środowiska, </a:t>
            </a:r>
          </a:p>
          <a:p>
            <a:pPr>
              <a:buFont typeface="Wingdings" pitchFamily="2" charset="2"/>
              <a:buChar char="Ø"/>
            </a:pPr>
            <a:r>
              <a:rPr lang="pl-PL" dirty="0" smtClean="0"/>
              <a:t>zarządzania finansami, </a:t>
            </a:r>
          </a:p>
          <a:p>
            <a:pPr>
              <a:buFont typeface="Wingdings" pitchFamily="2" charset="2"/>
              <a:buChar char="Ø"/>
            </a:pPr>
            <a:r>
              <a:rPr lang="pl-PL" dirty="0" smtClean="0"/>
              <a:t>zarządzania energią, </a:t>
            </a:r>
          </a:p>
          <a:p>
            <a:pPr>
              <a:buFont typeface="Wingdings" pitchFamily="2" charset="2"/>
              <a:buChar char="Ø"/>
            </a:pPr>
            <a:r>
              <a:rPr lang="pl-PL" dirty="0" smtClean="0"/>
              <a:t>wykorzystania technologii informacyjnych, </a:t>
            </a:r>
          </a:p>
          <a:p>
            <a:pPr>
              <a:buFont typeface="Wingdings" pitchFamily="2" charset="2"/>
              <a:buChar char="Ø"/>
            </a:pPr>
            <a:r>
              <a:rPr lang="pl-PL" dirty="0" smtClean="0"/>
              <a:t>marketingu i sprzedaży produktów przetwórstwa rolno-spożywczego. </a:t>
            </a:r>
          </a:p>
          <a:p>
            <a:endParaRPr lang="pl-PL" sz="1400" dirty="0" smtClean="0"/>
          </a:p>
          <a:p>
            <a:endParaRPr lang="pl-PL" sz="1400" dirty="0" smtClean="0"/>
          </a:p>
          <a:p>
            <a:r>
              <a:rPr lang="pl-PL" sz="1700" dirty="0" smtClean="0"/>
              <a:t>Wszystkie ośrodki współpracujące z Polską Agencją Rozwoju Przedsiębiorczości w ramach KSU działają na podstawie wypracowanych Standardów Usług, dzięki czemu przedsiębiorca otrzymuje usługę najwyższej jakości. </a:t>
            </a:r>
          </a:p>
          <a:p>
            <a:endParaRPr lang="pl-PL" sz="1700" dirty="0" smtClean="0"/>
          </a:p>
          <a:p>
            <a:r>
              <a:rPr lang="pl-PL" sz="1700" dirty="0" smtClean="0"/>
              <a:t>Ponadto, przedsiębiorcy mogą liczyć na </a:t>
            </a:r>
            <a:r>
              <a:rPr lang="pl-PL" sz="1700" b="1" dirty="0" smtClean="0"/>
              <a:t>pomoc w uzyskaniu pożyczki lub poręczenia</a:t>
            </a:r>
            <a:r>
              <a:rPr lang="pl-PL" sz="1700" dirty="0" smtClean="0"/>
              <a:t>. </a:t>
            </a:r>
          </a:p>
          <a:p>
            <a:r>
              <a:rPr lang="pl-PL" sz="1700" dirty="0" smtClean="0"/>
              <a:t>Dodatkowo, we współpracy z Krajowym System Usług działa kilkadziesiąt </a:t>
            </a:r>
            <a:r>
              <a:rPr lang="pl-PL" sz="1700" b="1" dirty="0" smtClean="0"/>
              <a:t>funduszy pożyczkowych </a:t>
            </a:r>
            <a:br>
              <a:rPr lang="pl-PL" sz="1700" b="1" dirty="0" smtClean="0"/>
            </a:br>
            <a:r>
              <a:rPr lang="pl-PL" sz="1700" b="1" dirty="0" smtClean="0"/>
              <a:t>i funduszy </a:t>
            </a:r>
            <a:r>
              <a:rPr lang="pl-PL" sz="1700" b="1" dirty="0" err="1" smtClean="0"/>
              <a:t>poręczeniowych</a:t>
            </a:r>
            <a:r>
              <a:rPr lang="pl-PL" sz="1700" b="1" dirty="0" smtClean="0"/>
              <a:t>,</a:t>
            </a:r>
            <a:r>
              <a:rPr lang="pl-PL" sz="1700" dirty="0" smtClean="0"/>
              <a:t> które są zrzeszone w </a:t>
            </a:r>
            <a:r>
              <a:rPr lang="pl-PL" sz="1700" i="1" dirty="0" smtClean="0"/>
              <a:t>Polskim Związku Funduszy Pożyczkowych </a:t>
            </a:r>
            <a:br>
              <a:rPr lang="pl-PL" sz="1700" i="1" dirty="0" smtClean="0"/>
            </a:br>
            <a:r>
              <a:rPr lang="pl-PL" sz="1700" i="1" dirty="0" smtClean="0"/>
              <a:t>i Krajowym Stowarzyszeniu Funduszy </a:t>
            </a:r>
            <a:r>
              <a:rPr lang="pl-PL" sz="1700" i="1" dirty="0" err="1" smtClean="0"/>
              <a:t>Poręczeniowych</a:t>
            </a:r>
            <a:r>
              <a:rPr lang="pl-PL" sz="1700" i="1" dirty="0" smtClean="0"/>
              <a:t>. </a:t>
            </a:r>
          </a:p>
          <a:p>
            <a:endParaRPr lang="pl-PL" dirty="0"/>
          </a:p>
        </p:txBody>
      </p:sp>
    </p:spTree>
    <p:extLst>
      <p:ext uri="{BB962C8B-B14F-4D97-AF65-F5344CB8AC3E}">
        <p14:creationId xmlns:p14="http://schemas.microsoft.com/office/powerpoint/2010/main" xmlns="" val="13268167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430307" y="1676399"/>
            <a:ext cx="8489577" cy="4462760"/>
          </a:xfrm>
          <a:prstGeom prst="rect">
            <a:avLst/>
          </a:prstGeom>
        </p:spPr>
        <p:txBody>
          <a:bodyPr wrap="square">
            <a:spAutoFit/>
          </a:bodyPr>
          <a:lstStyle/>
          <a:p>
            <a:r>
              <a:rPr lang="pl-PL" sz="2400" b="1" dirty="0" smtClean="0"/>
              <a:t>Wyspecjalizowane ośrodki działające </a:t>
            </a:r>
            <a:r>
              <a:rPr lang="pl-PL" sz="2400" dirty="0" smtClean="0"/>
              <a:t>w ramach Krajowego Systemu Usług świadczą na rzecz przedsiębiorców następujące usługi:</a:t>
            </a:r>
          </a:p>
          <a:p>
            <a:endParaRPr lang="pl-PL" sz="1200" dirty="0" smtClean="0">
              <a:hlinkClick r:id="rId2"/>
            </a:endParaRPr>
          </a:p>
          <a:p>
            <a:r>
              <a:rPr lang="pl-PL" sz="1600" dirty="0" smtClean="0">
                <a:hlinkClick r:id="rId2"/>
              </a:rPr>
              <a:t>Fundusze Pożyczkowe współpracujące w ramach KSU</a:t>
            </a:r>
            <a:r>
              <a:rPr lang="pl-PL" sz="1600" dirty="0" smtClean="0"/>
              <a:t> – fundusze pożyczkowe oferują przedsiębiorcom wsparcie finansowe w postaci korzystnie oprocentowanych pożyczek. </a:t>
            </a:r>
          </a:p>
          <a:p>
            <a:r>
              <a:rPr lang="pl-PL" sz="1600" dirty="0" smtClean="0"/>
              <a:t>Z oferty funduszy mogą skorzystać przedsiębiorcy, którzy chcą rozwijać swoją działalność poprzez inwestycje, ale napotykają na trudności w uzyskaniu zewnętrznego finansowania.</a:t>
            </a:r>
          </a:p>
          <a:p>
            <a:endParaRPr lang="pl-PL" sz="1200" dirty="0" smtClean="0">
              <a:hlinkClick r:id="rId3"/>
            </a:endParaRPr>
          </a:p>
          <a:p>
            <a:endParaRPr lang="pl-PL" sz="1200" dirty="0" smtClean="0">
              <a:hlinkClick r:id="rId3"/>
            </a:endParaRPr>
          </a:p>
          <a:p>
            <a:r>
              <a:rPr lang="pl-PL" sz="1600" dirty="0" smtClean="0">
                <a:hlinkClick r:id="rId3"/>
              </a:rPr>
              <a:t>Fundusze </a:t>
            </a:r>
            <a:r>
              <a:rPr lang="pl-PL" sz="1600" dirty="0" err="1" smtClean="0">
                <a:hlinkClick r:id="rId3"/>
              </a:rPr>
              <a:t>Poręczeniowe</a:t>
            </a:r>
            <a:r>
              <a:rPr lang="pl-PL" sz="1600" dirty="0" smtClean="0">
                <a:hlinkClick r:id="rId3"/>
              </a:rPr>
              <a:t> współpracujące w ramach KSU</a:t>
            </a:r>
            <a:r>
              <a:rPr lang="pl-PL" sz="1600" dirty="0" smtClean="0"/>
              <a:t> – poręczenia udzielane są mikro, małym </a:t>
            </a:r>
            <a:br>
              <a:rPr lang="pl-PL" sz="1600" dirty="0" smtClean="0"/>
            </a:br>
            <a:r>
              <a:rPr lang="pl-PL" sz="1600" dirty="0" smtClean="0"/>
              <a:t>i średnim przedsiębiorstwom oraz osobom rozpoczynającym działalność gospodarczą, które spełniają warunki określone przez instytucję udzielającą kredytu lub pożyczki, jednak nie posiadają wystarczającego zabezpieczenia spłaty. Głównym zadaniem funduszy poręczeń kredytowych jest ułatwienie przedsiębiorcom oraz osobom rozpoczynającym działalność gospodarczą dostępu do zewnętrznego finansowania w postaci kredytów bankowych oraz pożyczek na prowadzenie działalności gospodarczej.</a:t>
            </a:r>
            <a:endParaRPr lang="pl-PL" sz="1600" dirty="0"/>
          </a:p>
        </p:txBody>
      </p:sp>
    </p:spTree>
    <p:extLst>
      <p:ext uri="{BB962C8B-B14F-4D97-AF65-F5344CB8AC3E}">
        <p14:creationId xmlns:p14="http://schemas.microsoft.com/office/powerpoint/2010/main" xmlns="" val="16475074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286871" y="1053824"/>
            <a:ext cx="8857129" cy="646331"/>
          </a:xfrm>
          <a:prstGeom prst="rect">
            <a:avLst/>
          </a:prstGeom>
        </p:spPr>
        <p:txBody>
          <a:bodyPr wrap="square">
            <a:spAutoFit/>
          </a:bodyPr>
          <a:lstStyle/>
          <a:p>
            <a:r>
              <a:rPr lang="pl-PL" b="1" dirty="0" smtClean="0"/>
              <a:t>Lista ośrodków Krajowej Sieci Innowacji KSU, które na podstawie umów podpisanych z PARP świadczą systemową usługę doradczą o charakterze proinnowacyjnym:</a:t>
            </a:r>
            <a:endParaRPr lang="pl-PL" dirty="0"/>
          </a:p>
        </p:txBody>
      </p:sp>
      <p:pic>
        <p:nvPicPr>
          <p:cNvPr id="1026" name="Picture 2"/>
          <p:cNvPicPr>
            <a:picLocks noChangeAspect="1" noChangeArrowheads="1"/>
          </p:cNvPicPr>
          <p:nvPr/>
        </p:nvPicPr>
        <p:blipFill>
          <a:blip r:embed="rId2" cstate="print"/>
          <a:srcRect l="10885" t="33426" r="34479" b="12407"/>
          <a:stretch>
            <a:fillRect/>
          </a:stretch>
        </p:blipFill>
        <p:spPr bwMode="auto">
          <a:xfrm>
            <a:off x="202370" y="1695449"/>
            <a:ext cx="8798755" cy="4906837"/>
          </a:xfrm>
          <a:prstGeom prst="rect">
            <a:avLst/>
          </a:prstGeom>
          <a:noFill/>
          <a:ln w="9525">
            <a:noFill/>
            <a:miter lim="800000"/>
            <a:headEnd/>
            <a:tailEnd/>
          </a:ln>
        </p:spPr>
      </p:pic>
    </p:spTree>
    <p:extLst>
      <p:ext uri="{BB962C8B-B14F-4D97-AF65-F5344CB8AC3E}">
        <p14:creationId xmlns:p14="http://schemas.microsoft.com/office/powerpoint/2010/main" xmlns="" val="5863610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rejestruslugrozwojowych.blog.pl/files/2015/07/cropped-cropped-shutterstock_1137301061.jpg"/>
          <p:cNvPicPr>
            <a:picLocks noChangeAspect="1" noChangeArrowheads="1"/>
          </p:cNvPicPr>
          <p:nvPr/>
        </p:nvPicPr>
        <p:blipFill>
          <a:blip r:embed="rId2" cstate="print"/>
          <a:srcRect/>
          <a:stretch>
            <a:fillRect/>
          </a:stretch>
        </p:blipFill>
        <p:spPr bwMode="auto">
          <a:xfrm>
            <a:off x="0" y="1592690"/>
            <a:ext cx="9144000" cy="4316731"/>
          </a:xfrm>
          <a:prstGeom prst="rect">
            <a:avLst/>
          </a:prstGeom>
          <a:noFill/>
        </p:spPr>
      </p:pic>
    </p:spTree>
    <p:extLst>
      <p:ext uri="{BB962C8B-B14F-4D97-AF65-F5344CB8AC3E}">
        <p14:creationId xmlns:p14="http://schemas.microsoft.com/office/powerpoint/2010/main" xmlns="" val="8409856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79294" y="1128712"/>
            <a:ext cx="8624047" cy="5478423"/>
          </a:xfrm>
          <a:prstGeom prst="rect">
            <a:avLst/>
          </a:prstGeom>
        </p:spPr>
        <p:txBody>
          <a:bodyPr wrap="square">
            <a:spAutoFit/>
          </a:bodyPr>
          <a:lstStyle/>
          <a:p>
            <a:r>
              <a:rPr lang="pl-PL" b="1" dirty="0" smtClean="0"/>
              <a:t>Rejestr Usług Rozwojowych </a:t>
            </a:r>
            <a:r>
              <a:rPr lang="pl-PL" dirty="0" smtClean="0"/>
              <a:t>(RUR) dostępny pod adresem </a:t>
            </a:r>
            <a:r>
              <a:rPr lang="pl-PL" dirty="0" err="1" smtClean="0">
                <a:hlinkClick r:id="rId2"/>
              </a:rPr>
              <a:t>www.inwestycjawkadry.pl</a:t>
            </a:r>
            <a:r>
              <a:rPr lang="pl-PL" dirty="0" smtClean="0"/>
              <a:t>, </a:t>
            </a:r>
          </a:p>
          <a:p>
            <a:endParaRPr lang="pl-PL" sz="1600" dirty="0" smtClean="0"/>
          </a:p>
          <a:p>
            <a:pPr algn="just"/>
            <a:r>
              <a:rPr lang="pl-PL" sz="1600" dirty="0" smtClean="0"/>
              <a:t>to ogólnodostępna, </a:t>
            </a:r>
            <a:r>
              <a:rPr lang="pl-PL" sz="1600" b="1" dirty="0" smtClean="0"/>
              <a:t>bezpłatna baza </a:t>
            </a:r>
            <a:r>
              <a:rPr lang="pl-PL" sz="1600" dirty="0" smtClean="0"/>
              <a:t>ofert usług rozwojowych świadczonych w rozmaitych formach (m.in.: szkoleń, kursów zawodowych, doradztwa, studiów podyplomowych, </a:t>
            </a:r>
            <a:r>
              <a:rPr lang="pl-PL" sz="1600" dirty="0" err="1" smtClean="0"/>
              <a:t>mentoringu</a:t>
            </a:r>
            <a:r>
              <a:rPr lang="pl-PL" sz="1600" dirty="0" smtClean="0"/>
              <a:t> czy </a:t>
            </a:r>
            <a:r>
              <a:rPr lang="pl-PL" sz="1600" dirty="0" err="1" smtClean="0"/>
              <a:t>coachingu</a:t>
            </a:r>
            <a:r>
              <a:rPr lang="pl-PL" sz="1600" dirty="0" smtClean="0"/>
              <a:t>), dzięki którym instytucje i osoby prywatne mogą rozwijać swoje kompetencje oraz realizować swoje cele edukacyjne i biznesowe.</a:t>
            </a:r>
          </a:p>
          <a:p>
            <a:endParaRPr lang="pl-PL" sz="1200" dirty="0" smtClean="0"/>
          </a:p>
          <a:p>
            <a:pPr algn="ctr"/>
            <a:endParaRPr lang="pl-PL" dirty="0" smtClean="0"/>
          </a:p>
          <a:p>
            <a:pPr algn="ctr"/>
            <a:r>
              <a:rPr lang="pl-PL" dirty="0" smtClean="0"/>
              <a:t>RUR zapewnia użytkownikom wiele funkcjonalności, w tym m.in.:</a:t>
            </a:r>
          </a:p>
          <a:p>
            <a:pPr>
              <a:buFont typeface="Arial" pitchFamily="34" charset="0"/>
              <a:buChar char="•"/>
            </a:pPr>
            <a:endParaRPr lang="pl-PL" sz="1200" dirty="0" smtClean="0"/>
          </a:p>
          <a:p>
            <a:pPr algn="just">
              <a:buFont typeface="Arial" pitchFamily="34" charset="0"/>
              <a:buChar char="•"/>
            </a:pPr>
            <a:r>
              <a:rPr lang="pl-PL" sz="1600" dirty="0" smtClean="0"/>
              <a:t> powszechny dostęp do informacji na temat </a:t>
            </a:r>
            <a:r>
              <a:rPr lang="pl-PL" sz="1600" b="1" dirty="0" smtClean="0"/>
              <a:t>podmiotów świadczących usługi rozwojowe </a:t>
            </a:r>
            <a:r>
              <a:rPr lang="pl-PL" sz="1600" dirty="0" smtClean="0"/>
              <a:t>oraz ich </a:t>
            </a:r>
            <a:r>
              <a:rPr lang="pl-PL" sz="1600" b="1" dirty="0" smtClean="0"/>
              <a:t>oferty</a:t>
            </a:r>
            <a:r>
              <a:rPr lang="pl-PL" sz="1600" dirty="0" smtClean="0"/>
              <a:t>, tak aby każdy zainteresowany przedsiębiorca lub osoba prywatna mogła w sposób prosty </a:t>
            </a:r>
            <a:br>
              <a:rPr lang="pl-PL" sz="1600" dirty="0" smtClean="0"/>
            </a:br>
            <a:r>
              <a:rPr lang="pl-PL" sz="1600" dirty="0" smtClean="0"/>
              <a:t>i szybki wyszukać ofertę rozwojową dopasowaną do swoich potrzeb,</a:t>
            </a:r>
          </a:p>
          <a:p>
            <a:pPr algn="just"/>
            <a:r>
              <a:rPr lang="pl-PL" sz="1600" dirty="0" smtClean="0"/>
              <a:t> </a:t>
            </a:r>
          </a:p>
          <a:p>
            <a:pPr algn="just">
              <a:buFont typeface="Arial" pitchFamily="34" charset="0"/>
              <a:buChar char="•"/>
            </a:pPr>
            <a:r>
              <a:rPr lang="pl-PL" sz="1600" dirty="0" smtClean="0"/>
              <a:t>Oferta dla użytkowników, którzy nie znajdą odpowiadającej im usługi, możliwość zamówienia „usługi szytej na miarę", czyli takiej które odpowiada w sposób bezpośredni na ich potrzeby,</a:t>
            </a:r>
          </a:p>
          <a:p>
            <a:pPr algn="just"/>
            <a:endParaRPr lang="pl-PL" sz="1600" dirty="0" smtClean="0"/>
          </a:p>
          <a:p>
            <a:pPr algn="just">
              <a:buFont typeface="Arial" pitchFamily="34" charset="0"/>
              <a:buChar char="•"/>
            </a:pPr>
            <a:r>
              <a:rPr lang="pl-PL" sz="1600" dirty="0" smtClean="0"/>
              <a:t>stwarza użytkownikom możliwość </a:t>
            </a:r>
            <a:r>
              <a:rPr lang="pl-PL" sz="1600" b="1" dirty="0" smtClean="0"/>
              <a:t>oceny usług</a:t>
            </a:r>
            <a:r>
              <a:rPr lang="pl-PL" sz="1600" dirty="0" smtClean="0"/>
              <a:t>, z których korzystali.</a:t>
            </a:r>
          </a:p>
          <a:p>
            <a:endParaRPr lang="pl-PL" sz="1600" dirty="0" smtClean="0"/>
          </a:p>
          <a:p>
            <a:pPr algn="just"/>
            <a:r>
              <a:rPr lang="pl-PL" sz="1600" dirty="0" smtClean="0"/>
              <a:t>Podstawowe założenia Rejestru Usług Rozwojowych zostały wypracowane </a:t>
            </a:r>
            <a:r>
              <a:rPr lang="pl-PL" sz="1600" b="1" dirty="0" smtClean="0"/>
              <a:t>w toku konsultacji społecznych, </a:t>
            </a:r>
            <a:r>
              <a:rPr lang="pl-PL" sz="1600" dirty="0" smtClean="0"/>
              <a:t>w który wzięli udział przedstawiciele środowisk zainteresowanych rozwiązaniami </a:t>
            </a:r>
            <a:br>
              <a:rPr lang="pl-PL" sz="1600" dirty="0" smtClean="0"/>
            </a:br>
            <a:r>
              <a:rPr lang="pl-PL" sz="1600" dirty="0" smtClean="0"/>
              <a:t>z zakresu kształcenia ustawicznego oraz adaptacyjności przedsiębiorstw i ich pracowników.</a:t>
            </a:r>
            <a:endParaRPr lang="pl-PL" sz="1600" dirty="0"/>
          </a:p>
        </p:txBody>
      </p:sp>
    </p:spTree>
    <p:extLst>
      <p:ext uri="{BB962C8B-B14F-4D97-AF65-F5344CB8AC3E}">
        <p14:creationId xmlns:p14="http://schemas.microsoft.com/office/powerpoint/2010/main" xmlns="" val="2030185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1520" y="1916831"/>
            <a:ext cx="8640959" cy="37878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1">
                <a:solidFill>
                  <a:srgbClr val="000000"/>
                </a:solidFill>
                <a:latin typeface="Arial" panose="020B0604020202020204" pitchFamily="34" charset="0"/>
                <a:ea typeface="Microsoft YaHei" panose="020B0503020204020204" pitchFamily="34" charset="-122"/>
              </a:defRPr>
            </a:lvl9pPr>
          </a:lstStyle>
          <a:p>
            <a:pPr algn="just">
              <a:buClrTx/>
              <a:buFontTx/>
              <a:buNone/>
            </a:pPr>
            <a:r>
              <a:rPr lang="pl-PL" altLang="pl-PL" sz="1600" b="1" dirty="0">
                <a:solidFill>
                  <a:srgbClr val="3333CC"/>
                </a:solidFill>
                <a:latin typeface="Georgia" panose="02040502050405020303" pitchFamily="18" charset="0"/>
                <a:cs typeface="Arial" panose="020B0604020202020204" pitchFamily="34" charset="0"/>
              </a:rPr>
              <a:t>Koncentracja tematyczna</a:t>
            </a:r>
            <a:r>
              <a:rPr lang="pl-PL" altLang="pl-PL" sz="1600" dirty="0">
                <a:latin typeface="Georgia" panose="02040502050405020303" pitchFamily="18" charset="0"/>
                <a:cs typeface="Arial" panose="020B0604020202020204" pitchFamily="34" charset="0"/>
              </a:rPr>
              <a:t> - ograniczenie interwencji do 11 celów tematycznych </a:t>
            </a:r>
            <a:r>
              <a:rPr lang="pl-PL" altLang="pl-PL" sz="1600" dirty="0" smtClean="0">
                <a:latin typeface="Georgia" panose="02040502050405020303" pitchFamily="18" charset="0"/>
                <a:cs typeface="Arial" panose="020B0604020202020204" pitchFamily="34" charset="0"/>
              </a:rPr>
              <a:t>oraz </a:t>
            </a:r>
            <a:r>
              <a:rPr lang="pl-PL" altLang="pl-PL" sz="1600" dirty="0">
                <a:latin typeface="Georgia" panose="02040502050405020303" pitchFamily="18" charset="0"/>
                <a:cs typeface="Arial" panose="020B0604020202020204" pitchFamily="34" charset="0"/>
              </a:rPr>
              <a:t>tzw. „ring </a:t>
            </a:r>
            <a:r>
              <a:rPr lang="pl-PL" altLang="pl-PL" sz="1600" dirty="0" err="1">
                <a:latin typeface="Georgia" panose="02040502050405020303" pitchFamily="18" charset="0"/>
                <a:cs typeface="Arial" panose="020B0604020202020204" pitchFamily="34" charset="0"/>
              </a:rPr>
              <a:t>fencingi</a:t>
            </a:r>
            <a:r>
              <a:rPr lang="pl-PL" altLang="pl-PL" sz="1600" dirty="0">
                <a:latin typeface="Georgia" panose="02040502050405020303" pitchFamily="18" charset="0"/>
                <a:cs typeface="Arial" panose="020B0604020202020204" pitchFamily="34" charset="0"/>
              </a:rPr>
              <a:t>”, czyli minimalne limity środków z Funduszy </a:t>
            </a:r>
            <a:r>
              <a:rPr lang="pl-PL" altLang="pl-PL" sz="1600" dirty="0" smtClean="0">
                <a:latin typeface="Georgia" panose="02040502050405020303" pitchFamily="18" charset="0"/>
                <a:cs typeface="Arial" panose="020B0604020202020204" pitchFamily="34" charset="0"/>
              </a:rPr>
              <a:t>Europejskich, które </a:t>
            </a:r>
            <a:r>
              <a:rPr lang="pl-PL" altLang="pl-PL" sz="1600" dirty="0">
                <a:latin typeface="Georgia" panose="02040502050405020303" pitchFamily="18" charset="0"/>
                <a:cs typeface="Arial" panose="020B0604020202020204" pitchFamily="34" charset="0"/>
              </a:rPr>
              <a:t>państwo członkowskie musi skierować na określone obszary, np. dotyczące badań </a:t>
            </a:r>
            <a:r>
              <a:rPr lang="pl-PL" altLang="pl-PL" sz="1600" dirty="0" smtClean="0">
                <a:latin typeface="Georgia" panose="02040502050405020303" pitchFamily="18" charset="0"/>
                <a:cs typeface="Arial" panose="020B0604020202020204" pitchFamily="34" charset="0"/>
              </a:rPr>
              <a:t>i </a:t>
            </a:r>
            <a:r>
              <a:rPr lang="pl-PL" altLang="pl-PL" sz="1600" dirty="0">
                <a:latin typeface="Georgia" panose="02040502050405020303" pitchFamily="18" charset="0"/>
                <a:cs typeface="Arial" panose="020B0604020202020204" pitchFamily="34" charset="0"/>
              </a:rPr>
              <a:t>innowacyjności, technologii informacyjno-komunikacyjnych, gospodarki niskoemisyjnej, włączenia społecznego.</a:t>
            </a:r>
          </a:p>
          <a:p>
            <a:pPr algn="just">
              <a:buClrTx/>
              <a:buFontTx/>
              <a:buNone/>
            </a:pPr>
            <a:endParaRPr lang="pl-PL" altLang="pl-PL" sz="1000" dirty="0">
              <a:latin typeface="Georgia" panose="02040502050405020303" pitchFamily="18" charset="0"/>
              <a:cs typeface="Arial" panose="020B0604020202020204" pitchFamily="34" charset="0"/>
            </a:endParaRPr>
          </a:p>
          <a:p>
            <a:pPr algn="just">
              <a:buClrTx/>
              <a:buFontTx/>
              <a:buNone/>
            </a:pPr>
            <a:r>
              <a:rPr lang="pl-PL" altLang="pl-PL" sz="1600" b="1" dirty="0">
                <a:solidFill>
                  <a:srgbClr val="3333CC"/>
                </a:solidFill>
                <a:latin typeface="Georgia" panose="02040502050405020303" pitchFamily="18" charset="0"/>
                <a:cs typeface="Arial" panose="020B0604020202020204" pitchFamily="34" charset="0"/>
              </a:rPr>
              <a:t>Komplementarność</a:t>
            </a:r>
            <a:r>
              <a:rPr lang="pl-PL" altLang="pl-PL" sz="1600" dirty="0">
                <a:latin typeface="Georgia" panose="02040502050405020303" pitchFamily="18" charset="0"/>
                <a:cs typeface="Arial" panose="020B0604020202020204" pitchFamily="34" charset="0"/>
              </a:rPr>
              <a:t> - wzajemne uzupełnianie się podejmowanych działań prowadzące do realizacji określonego celu (efektywniejsze rozwiązanie problemu i bardziej racjonalne wydatkowanie środków).</a:t>
            </a:r>
          </a:p>
          <a:p>
            <a:pPr algn="just">
              <a:buClrTx/>
              <a:buFontTx/>
              <a:buNone/>
            </a:pPr>
            <a:endParaRPr lang="pl-PL" altLang="pl-PL" sz="1000" dirty="0">
              <a:latin typeface="Georgia" panose="02040502050405020303" pitchFamily="18" charset="0"/>
              <a:cs typeface="Arial" panose="020B0604020202020204" pitchFamily="34" charset="0"/>
            </a:endParaRPr>
          </a:p>
          <a:p>
            <a:pPr algn="just">
              <a:buClrTx/>
              <a:buFontTx/>
              <a:buNone/>
            </a:pPr>
            <a:r>
              <a:rPr lang="pl-PL" altLang="pl-PL" sz="1600" b="1" dirty="0">
                <a:solidFill>
                  <a:srgbClr val="3333CC"/>
                </a:solidFill>
                <a:latin typeface="Georgia" panose="02040502050405020303" pitchFamily="18" charset="0"/>
                <a:cs typeface="Arial" panose="020B0604020202020204" pitchFamily="34" charset="0"/>
              </a:rPr>
              <a:t>Ukierunkowanie na rezultaty</a:t>
            </a:r>
            <a:r>
              <a:rPr lang="pl-PL" altLang="pl-PL" sz="1600" dirty="0">
                <a:latin typeface="Georgia" panose="02040502050405020303" pitchFamily="18" charset="0"/>
                <a:cs typeface="Arial" panose="020B0604020202020204" pitchFamily="34" charset="0"/>
              </a:rPr>
              <a:t> - ocena postępów w rzeczowym i finansowym wdrażaniu Programów w 2019 r., ocena osiągnięcia zakładanych celów w 2022 r. </a:t>
            </a:r>
            <a:endParaRPr lang="pl-PL" altLang="pl-PL" sz="1600" dirty="0" smtClean="0">
              <a:latin typeface="Georgia" panose="02040502050405020303" pitchFamily="18" charset="0"/>
              <a:cs typeface="Arial" panose="020B0604020202020204" pitchFamily="34" charset="0"/>
            </a:endParaRPr>
          </a:p>
          <a:p>
            <a:pPr algn="just">
              <a:buClrTx/>
              <a:buFontTx/>
              <a:buNone/>
            </a:pPr>
            <a:r>
              <a:rPr lang="pl-PL" altLang="pl-PL" sz="1600" dirty="0" smtClean="0">
                <a:latin typeface="Georgia" panose="02040502050405020303" pitchFamily="18" charset="0"/>
                <a:cs typeface="Arial" panose="020B0604020202020204" pitchFamily="34" charset="0"/>
              </a:rPr>
              <a:t>Wyniki oceny </a:t>
            </a:r>
            <a:r>
              <a:rPr lang="pl-PL" altLang="pl-PL" sz="1600" dirty="0">
                <a:latin typeface="Georgia" panose="02040502050405020303" pitchFamily="18" charset="0"/>
                <a:cs typeface="Arial" panose="020B0604020202020204" pitchFamily="34" charset="0"/>
              </a:rPr>
              <a:t>w 2019 r. będą stanowiły podstawę do podziału tzw. rezerwy wykonania. </a:t>
            </a:r>
          </a:p>
          <a:p>
            <a:pPr algn="just">
              <a:buClrTx/>
              <a:buFontTx/>
              <a:buNone/>
            </a:pPr>
            <a:endParaRPr lang="pl-PL" altLang="pl-PL" sz="1200" dirty="0">
              <a:solidFill>
                <a:srgbClr val="3333CC"/>
              </a:solidFill>
              <a:latin typeface="Georgia" panose="02040502050405020303" pitchFamily="18" charset="0"/>
              <a:cs typeface="Arial" panose="020B0604020202020204" pitchFamily="34" charset="0"/>
            </a:endParaRPr>
          </a:p>
          <a:p>
            <a:pPr algn="just">
              <a:buClrTx/>
              <a:buFontTx/>
              <a:buNone/>
            </a:pPr>
            <a:r>
              <a:rPr lang="pl-PL" altLang="pl-PL" sz="1600" b="1" dirty="0">
                <a:solidFill>
                  <a:srgbClr val="3333CC"/>
                </a:solidFill>
                <a:latin typeface="Georgia" panose="02040502050405020303" pitchFamily="18" charset="0"/>
                <a:cs typeface="Arial" panose="020B0604020202020204" pitchFamily="34" charset="0"/>
              </a:rPr>
              <a:t>Szersze zastosowanie instrumentów finansowych</a:t>
            </a:r>
            <a:r>
              <a:rPr lang="pl-PL" altLang="pl-PL" sz="1600" dirty="0">
                <a:latin typeface="Georgia" panose="02040502050405020303" pitchFamily="18" charset="0"/>
                <a:cs typeface="Arial" panose="020B0604020202020204" pitchFamily="34" charset="0"/>
              </a:rPr>
              <a:t> (w tym zwrotnych) - np. pożyczki, kredyty i poręczenia, zwłaszcza w obszarze wsparcia dla przedsiębiorstw.</a:t>
            </a:r>
          </a:p>
        </p:txBody>
      </p:sp>
      <p:sp>
        <p:nvSpPr>
          <p:cNvPr id="6" name="Tytuł 8"/>
          <p:cNvSpPr txBox="1">
            <a:spLocks/>
          </p:cNvSpPr>
          <p:nvPr/>
        </p:nvSpPr>
        <p:spPr>
          <a:xfrm>
            <a:off x="395536" y="908720"/>
            <a:ext cx="8291264" cy="576064"/>
          </a:xfrm>
          <a:prstGeom prst="rect">
            <a:avLst/>
          </a:prstGeom>
        </p:spPr>
        <p:txBody>
          <a:bodyPr>
            <a:noAutofit/>
          </a:bodyPr>
          <a:lstStyle/>
          <a:p>
            <a:pPr marL="0" marR="0" lvl="0" indent="0" algn="l" defTabSz="914400" rtl="0" eaLnBrk="0" fontAlgn="base" latinLnBrk="0" hangingPunct="0">
              <a:lnSpc>
                <a:spcPct val="90000"/>
              </a:lnSpc>
              <a:spcBef>
                <a:spcPts val="0"/>
              </a:spcBef>
              <a:spcAft>
                <a:spcPct val="0"/>
              </a:spcAft>
              <a:buClrTx/>
              <a:buSzTx/>
              <a:buFontTx/>
              <a:buNone/>
              <a:tabLst/>
              <a:defRPr/>
            </a:pPr>
            <a:r>
              <a:rPr kumimoji="0" lang="pl-PL" sz="2500" b="0" i="1" u="none" strike="noStrike" kern="0" cap="none" spc="0" normalizeH="0" baseline="0" noProof="0" smtClean="0">
                <a:ln>
                  <a:noFill/>
                </a:ln>
                <a:solidFill>
                  <a:schemeClr val="accent1"/>
                </a:solidFill>
                <a:effectLst>
                  <a:outerShdw blurRad="38100" dist="38100" dir="2700000" algn="tl">
                    <a:srgbClr val="000000">
                      <a:alpha val="43137"/>
                    </a:srgbClr>
                  </a:outerShdw>
                </a:effectLst>
                <a:uLnTx/>
                <a:uFillTx/>
                <a:latin typeface="Georgia" pitchFamily="18" charset="0"/>
                <a:ea typeface="Microsoft YaHei"/>
                <a:cs typeface="Arial" charset="0"/>
              </a:rPr>
              <a:t>Najważniejsze zasady w Funduszach Europejskich      2014-2020</a:t>
            </a:r>
            <a:endParaRPr kumimoji="0" lang="pl-PL" sz="2500" b="0" i="1" u="none" strike="noStrike" kern="1200" cap="none" spc="0" normalizeH="0" baseline="0" noProof="0" dirty="0">
              <a:ln>
                <a:noFill/>
              </a:ln>
              <a:solidFill>
                <a:schemeClr val="accent1"/>
              </a:solidFill>
              <a:effectLst>
                <a:outerShdw blurRad="38100" dist="38100" dir="2700000" algn="tl">
                  <a:srgbClr val="000000">
                    <a:alpha val="43137"/>
                  </a:srgbClr>
                </a:outerShdw>
              </a:effectLst>
              <a:uLnTx/>
              <a:uFillTx/>
              <a:latin typeface="Georgia" pitchFamily="18" charset="0"/>
              <a:ea typeface="+mj-ea"/>
              <a:cs typeface="Times New Roman" pitchFamily="18" charset="0"/>
            </a:endParaRPr>
          </a:p>
        </p:txBody>
      </p:sp>
    </p:spTree>
    <p:extLst>
      <p:ext uri="{BB962C8B-B14F-4D97-AF65-F5344CB8AC3E}">
        <p14:creationId xmlns="" xmlns:p14="http://schemas.microsoft.com/office/powerpoint/2010/main" val="1216680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logo Krajowy Fundusz Szkoleniowy"/>
          <p:cNvPicPr>
            <a:picLocks noChangeAspect="1" noChangeArrowheads="1"/>
          </p:cNvPicPr>
          <p:nvPr/>
        </p:nvPicPr>
        <p:blipFill>
          <a:blip r:embed="rId2" cstate="print"/>
          <a:srcRect/>
          <a:stretch>
            <a:fillRect/>
          </a:stretch>
        </p:blipFill>
        <p:spPr bwMode="auto">
          <a:xfrm>
            <a:off x="456078" y="2152649"/>
            <a:ext cx="8106897" cy="3484249"/>
          </a:xfrm>
          <a:prstGeom prst="rect">
            <a:avLst/>
          </a:prstGeom>
          <a:noFill/>
        </p:spPr>
      </p:pic>
    </p:spTree>
    <p:extLst>
      <p:ext uri="{BB962C8B-B14F-4D97-AF65-F5344CB8AC3E}">
        <p14:creationId xmlns:p14="http://schemas.microsoft.com/office/powerpoint/2010/main" xmlns="" val="35406606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628650" y="1214438"/>
            <a:ext cx="8255374" cy="1938992"/>
          </a:xfrm>
          <a:prstGeom prst="rect">
            <a:avLst/>
          </a:prstGeom>
        </p:spPr>
        <p:txBody>
          <a:bodyPr wrap="square">
            <a:spAutoFit/>
          </a:bodyPr>
          <a:lstStyle/>
          <a:p>
            <a:r>
              <a:rPr lang="pl-PL" sz="2000" b="1" dirty="0" smtClean="0"/>
              <a:t>KFS to wydzielona część (ok. 2%) Funduszu Pracy </a:t>
            </a:r>
            <a:r>
              <a:rPr lang="pl-PL" sz="2000" dirty="0" smtClean="0"/>
              <a:t>– funduszu celowego przeznaczonego na zapobieganie bezrobociu i ograniczanie jego skutków, tworzonego ze składek pracodawców. </a:t>
            </a:r>
          </a:p>
          <a:p>
            <a:r>
              <a:rPr lang="pl-PL" sz="2000" dirty="0" smtClean="0"/>
              <a:t>Wysokość KFS corocznie ustalana jest w tzw. ustawie okołobudżetowej</a:t>
            </a:r>
          </a:p>
          <a:p>
            <a:endParaRPr lang="pl-PL" sz="2000" dirty="0" smtClean="0"/>
          </a:p>
          <a:p>
            <a:endParaRPr lang="pl-PL" sz="2000" dirty="0"/>
          </a:p>
        </p:txBody>
      </p:sp>
      <p:pic>
        <p:nvPicPr>
          <p:cNvPr id="60418" name="Picture 2" descr="http://www.bytom.pl/userfiles/news/p18rtu2euq5co1lmr3fkt88kcn3.jpg"/>
          <p:cNvPicPr>
            <a:picLocks noChangeAspect="1" noChangeArrowheads="1"/>
          </p:cNvPicPr>
          <p:nvPr/>
        </p:nvPicPr>
        <p:blipFill>
          <a:blip r:embed="rId2" cstate="print">
            <a:lum contrast="30000"/>
          </a:blip>
          <a:srcRect/>
          <a:stretch>
            <a:fillRect/>
          </a:stretch>
        </p:blipFill>
        <p:spPr bwMode="auto">
          <a:xfrm>
            <a:off x="1367677" y="2781860"/>
            <a:ext cx="5830234" cy="3282633"/>
          </a:xfrm>
          <a:prstGeom prst="snip2DiagRect">
            <a:avLst>
              <a:gd name="adj1" fmla="val 0"/>
              <a:gd name="adj2" fmla="val 24792"/>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5833538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47943" y="2430840"/>
            <a:ext cx="8410295" cy="2908489"/>
          </a:xfrm>
          <a:prstGeom prst="rect">
            <a:avLst/>
          </a:prstGeom>
        </p:spPr>
        <p:txBody>
          <a:bodyPr wrap="square">
            <a:spAutoFit/>
          </a:bodyPr>
          <a:lstStyle/>
          <a:p>
            <a:pPr algn="ctr"/>
            <a:r>
              <a:rPr lang="pl-PL" sz="3200" dirty="0" smtClean="0"/>
              <a:t>Kto może skorzystać </a:t>
            </a:r>
            <a:r>
              <a:rPr lang="pl-PL" sz="3200" b="1" dirty="0" smtClean="0"/>
              <a:t>ze środków KFS</a:t>
            </a:r>
            <a:r>
              <a:rPr lang="pl-PL" sz="3200" dirty="0" smtClean="0"/>
              <a:t>? </a:t>
            </a:r>
          </a:p>
          <a:p>
            <a:endParaRPr lang="pl-PL" dirty="0" smtClean="0"/>
          </a:p>
          <a:p>
            <a:pPr algn="just"/>
            <a:r>
              <a:rPr lang="pl-PL" sz="1900" dirty="0" smtClean="0"/>
              <a:t>O środki z KFS może wystąpić </a:t>
            </a:r>
            <a:r>
              <a:rPr lang="pl-PL" sz="1900" b="1" dirty="0" smtClean="0"/>
              <a:t>każdy pracodawca </a:t>
            </a:r>
            <a:r>
              <a:rPr lang="pl-PL" sz="1900" dirty="0" smtClean="0"/>
              <a:t>w rozumieniu przepisów ustawy </a:t>
            </a:r>
            <a:br>
              <a:rPr lang="pl-PL" sz="1900" dirty="0" smtClean="0"/>
            </a:br>
            <a:r>
              <a:rPr lang="pl-PL" sz="1900" dirty="0" smtClean="0"/>
              <a:t>o promocji zatrudnienia i instytucjach rynku pracy, czyli podmiot zatrudniający pracowników na podstawie umowy o pracę. </a:t>
            </a:r>
          </a:p>
          <a:p>
            <a:pPr algn="just"/>
            <a:endParaRPr lang="pl-PL" sz="1900" dirty="0" smtClean="0"/>
          </a:p>
          <a:p>
            <a:pPr algn="just"/>
            <a:r>
              <a:rPr lang="pl-PL" sz="1900" dirty="0" smtClean="0"/>
              <a:t>Nie jest pracodawcą podmiot prowadzący działalność gospodarczą </a:t>
            </a:r>
            <a:br>
              <a:rPr lang="pl-PL" sz="1900" dirty="0" smtClean="0"/>
            </a:br>
            <a:r>
              <a:rPr lang="pl-PL" sz="1900" dirty="0" smtClean="0"/>
              <a:t>i niezatrudniający pracowników w ramach umowy o pracę, współpracujący wyłącznie ze współmałżonkiem, zatrudniający osoby na podstawie umowy o dzieło. </a:t>
            </a:r>
            <a:endParaRPr lang="pl-PL" sz="1900" dirty="0"/>
          </a:p>
        </p:txBody>
      </p:sp>
      <p:pic>
        <p:nvPicPr>
          <p:cNvPr id="3" name="Picture 2" descr="logo Krajowy Fundusz Szkoleniowy"/>
          <p:cNvPicPr>
            <a:picLocks noChangeAspect="1" noChangeArrowheads="1"/>
          </p:cNvPicPr>
          <p:nvPr/>
        </p:nvPicPr>
        <p:blipFill>
          <a:blip r:embed="rId2" cstate="print"/>
          <a:srcRect/>
          <a:stretch>
            <a:fillRect/>
          </a:stretch>
        </p:blipFill>
        <p:spPr bwMode="auto">
          <a:xfrm>
            <a:off x="214313" y="1222747"/>
            <a:ext cx="2790825" cy="1199464"/>
          </a:xfrm>
          <a:prstGeom prst="rect">
            <a:avLst/>
          </a:prstGeom>
          <a:noFill/>
        </p:spPr>
      </p:pic>
    </p:spTree>
    <p:extLst>
      <p:ext uri="{BB962C8B-B14F-4D97-AF65-F5344CB8AC3E}">
        <p14:creationId xmlns:p14="http://schemas.microsoft.com/office/powerpoint/2010/main" xmlns="" val="29075836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414056" y="1287840"/>
            <a:ext cx="8462683" cy="4278094"/>
          </a:xfrm>
          <a:prstGeom prst="rect">
            <a:avLst/>
          </a:prstGeom>
        </p:spPr>
        <p:txBody>
          <a:bodyPr wrap="square">
            <a:spAutoFit/>
          </a:bodyPr>
          <a:lstStyle/>
          <a:p>
            <a:pPr algn="ctr"/>
            <a:r>
              <a:rPr lang="pl-PL" sz="3200" dirty="0" smtClean="0"/>
              <a:t>Na co pracodawca może </a:t>
            </a:r>
            <a:r>
              <a:rPr lang="pl-PL" sz="3200" b="1" dirty="0" smtClean="0"/>
              <a:t>wykorzystać środki KFS</a:t>
            </a:r>
            <a:r>
              <a:rPr lang="pl-PL" sz="3200" dirty="0" smtClean="0"/>
              <a:t>? </a:t>
            </a:r>
          </a:p>
          <a:p>
            <a:endParaRPr lang="pl-PL" dirty="0" smtClean="0"/>
          </a:p>
          <a:p>
            <a:pPr algn="ctr"/>
            <a:r>
              <a:rPr lang="pl-PL" sz="2400" dirty="0" smtClean="0"/>
              <a:t>Środki KFS pracodawca może przeznaczyć na: </a:t>
            </a:r>
          </a:p>
          <a:p>
            <a:pPr marL="342900" indent="-342900">
              <a:buAutoNum type="arabicParenR"/>
            </a:pPr>
            <a:endParaRPr lang="pl-PL" dirty="0" smtClean="0"/>
          </a:p>
          <a:p>
            <a:pPr marL="342900" indent="-342900">
              <a:buAutoNum type="arabicParenR"/>
            </a:pPr>
            <a:r>
              <a:rPr lang="pl-PL" b="1" dirty="0" smtClean="0"/>
              <a:t>doprecyzowanie potrzeb szkoleniowych</a:t>
            </a:r>
            <a:r>
              <a:rPr lang="pl-PL" dirty="0" smtClean="0"/>
              <a:t>, które można będzie zaspokoić dzięki środkom KFS, </a:t>
            </a:r>
          </a:p>
          <a:p>
            <a:pPr marL="342900" indent="-342900">
              <a:buAutoNum type="arabicParenR"/>
            </a:pPr>
            <a:endParaRPr lang="pl-PL" dirty="0" smtClean="0"/>
          </a:p>
          <a:p>
            <a:pPr marL="342900" indent="-342900">
              <a:buAutoNum type="arabicParenR"/>
            </a:pPr>
            <a:r>
              <a:rPr lang="pl-PL" b="1" dirty="0" smtClean="0"/>
              <a:t>kursy i studia podyplomowe </a:t>
            </a:r>
            <a:r>
              <a:rPr lang="pl-PL" dirty="0" smtClean="0"/>
              <a:t>oraz </a:t>
            </a:r>
            <a:r>
              <a:rPr lang="pl-PL" b="1" dirty="0" smtClean="0"/>
              <a:t>egzaminy</a:t>
            </a:r>
            <a:r>
              <a:rPr lang="pl-PL" dirty="0" smtClean="0"/>
              <a:t> w których wezmą udział pracownicy </a:t>
            </a:r>
            <a:br>
              <a:rPr lang="pl-PL" dirty="0" smtClean="0"/>
            </a:br>
            <a:r>
              <a:rPr lang="pl-PL" dirty="0" smtClean="0"/>
              <a:t>z inicjatywy pracodawcy lub za jego zgodą, </a:t>
            </a:r>
          </a:p>
          <a:p>
            <a:pPr marL="342900" indent="-342900">
              <a:buAutoNum type="arabicParenR"/>
            </a:pPr>
            <a:endParaRPr lang="pl-PL" dirty="0" smtClean="0"/>
          </a:p>
          <a:p>
            <a:pPr marL="342900" indent="-342900">
              <a:buAutoNum type="arabicParenR"/>
            </a:pPr>
            <a:r>
              <a:rPr lang="pl-PL" b="1" dirty="0" smtClean="0"/>
              <a:t> badania lekarskie i psychologiczne, </a:t>
            </a:r>
            <a:r>
              <a:rPr lang="pl-PL" dirty="0" smtClean="0"/>
              <a:t>jeśli okażą się niezbędne, </a:t>
            </a:r>
          </a:p>
          <a:p>
            <a:pPr marL="342900" indent="-342900">
              <a:buAutoNum type="arabicParenR"/>
            </a:pPr>
            <a:endParaRPr lang="pl-PL" dirty="0" smtClean="0"/>
          </a:p>
          <a:p>
            <a:pPr marL="342900" indent="-342900">
              <a:buAutoNum type="arabicParenR"/>
            </a:pPr>
            <a:r>
              <a:rPr lang="pl-PL" b="1" dirty="0" smtClean="0"/>
              <a:t>ubezpieczenia</a:t>
            </a:r>
            <a:r>
              <a:rPr lang="pl-PL" dirty="0" smtClean="0"/>
              <a:t> od nieszczęśliwych wypadków w związku z udziałem w kształceniu ustawicznym.</a:t>
            </a:r>
            <a:endParaRPr lang="pl-PL" dirty="0"/>
          </a:p>
        </p:txBody>
      </p:sp>
      <p:pic>
        <p:nvPicPr>
          <p:cNvPr id="3" name="Picture 2" descr="logo Krajowy Fundusz Szkoleniowy"/>
          <p:cNvPicPr>
            <a:picLocks noChangeAspect="1" noChangeArrowheads="1"/>
          </p:cNvPicPr>
          <p:nvPr/>
        </p:nvPicPr>
        <p:blipFill>
          <a:blip r:embed="rId2" cstate="print"/>
          <a:srcRect/>
          <a:stretch>
            <a:fillRect/>
          </a:stretch>
        </p:blipFill>
        <p:spPr bwMode="auto">
          <a:xfrm>
            <a:off x="5586885" y="5300663"/>
            <a:ext cx="3076103" cy="1322073"/>
          </a:xfrm>
          <a:prstGeom prst="rect">
            <a:avLst/>
          </a:prstGeom>
          <a:noFill/>
        </p:spPr>
      </p:pic>
    </p:spTree>
    <p:extLst>
      <p:ext uri="{BB962C8B-B14F-4D97-AF65-F5344CB8AC3E}">
        <p14:creationId xmlns:p14="http://schemas.microsoft.com/office/powerpoint/2010/main" xmlns="" val="145170664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42913" y="3016628"/>
            <a:ext cx="8352304" cy="2954655"/>
          </a:xfrm>
          <a:prstGeom prst="rect">
            <a:avLst/>
          </a:prstGeom>
        </p:spPr>
        <p:txBody>
          <a:bodyPr wrap="square">
            <a:spAutoFit/>
          </a:bodyPr>
          <a:lstStyle/>
          <a:p>
            <a:pPr algn="ctr"/>
            <a:r>
              <a:rPr lang="pl-PL" sz="2800" dirty="0" smtClean="0"/>
              <a:t>Jak starać się o środki </a:t>
            </a:r>
            <a:r>
              <a:rPr lang="pl-PL" sz="2800" b="1" dirty="0" smtClean="0"/>
              <a:t>KFS</a:t>
            </a:r>
            <a:r>
              <a:rPr lang="pl-PL" sz="2800" dirty="0" smtClean="0"/>
              <a:t>?  </a:t>
            </a:r>
          </a:p>
          <a:p>
            <a:endParaRPr lang="pl-PL" dirty="0" smtClean="0"/>
          </a:p>
          <a:p>
            <a:r>
              <a:rPr lang="pl-PL" sz="2000" dirty="0" smtClean="0"/>
              <a:t>Pracodawca musi złożyć wniosek o przyznanie środków z </a:t>
            </a:r>
            <a:r>
              <a:rPr lang="pl-PL" sz="2000" b="1" dirty="0" smtClean="0"/>
              <a:t>KFS na kształcenie ustawiczne do Powiatowego Urzędu Pracy </a:t>
            </a:r>
            <a:r>
              <a:rPr lang="pl-PL" sz="2000" dirty="0" smtClean="0"/>
              <a:t>właściwego ze względu na siedzibę pracodawcy albo miejsce prowadzenia działalności. </a:t>
            </a:r>
          </a:p>
          <a:p>
            <a:endParaRPr lang="pl-PL" sz="2000" dirty="0" smtClean="0"/>
          </a:p>
          <a:p>
            <a:r>
              <a:rPr lang="pl-PL" sz="2000" dirty="0" smtClean="0"/>
              <a:t>We wniosku należy podać dane pracodawcy, wskazać działania do dofinansowania, liczbę osób, których finansowanie dotyczy, koszty kształcenia ustawicznego ogółem i wnioskowaną kwotę dofinansowania.</a:t>
            </a:r>
            <a:endParaRPr lang="pl-PL" sz="2000" dirty="0"/>
          </a:p>
        </p:txBody>
      </p:sp>
      <p:pic>
        <p:nvPicPr>
          <p:cNvPr id="3" name="Picture 2" descr="logo Krajowy Fundusz Szkoleniowy"/>
          <p:cNvPicPr>
            <a:picLocks noChangeAspect="1" noChangeArrowheads="1"/>
          </p:cNvPicPr>
          <p:nvPr/>
        </p:nvPicPr>
        <p:blipFill>
          <a:blip r:embed="rId2" cstate="print"/>
          <a:srcRect/>
          <a:stretch>
            <a:fillRect/>
          </a:stretch>
        </p:blipFill>
        <p:spPr bwMode="auto">
          <a:xfrm>
            <a:off x="0" y="1013517"/>
            <a:ext cx="4090987" cy="1758258"/>
          </a:xfrm>
          <a:prstGeom prst="rect">
            <a:avLst/>
          </a:prstGeom>
          <a:noFill/>
        </p:spPr>
      </p:pic>
    </p:spTree>
    <p:extLst>
      <p:ext uri="{BB962C8B-B14F-4D97-AF65-F5344CB8AC3E}">
        <p14:creationId xmlns:p14="http://schemas.microsoft.com/office/powerpoint/2010/main" xmlns="" val="15481684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jeremie.com.pl/jeremie/plik/jeremie-dla-przedsiebiorczych_nn5985.png"/>
          <p:cNvPicPr>
            <a:picLocks noChangeAspect="1" noChangeArrowheads="1"/>
          </p:cNvPicPr>
          <p:nvPr/>
        </p:nvPicPr>
        <p:blipFill>
          <a:blip r:embed="rId2" cstate="print"/>
          <a:srcRect/>
          <a:stretch>
            <a:fillRect/>
          </a:stretch>
        </p:blipFill>
        <p:spPr bwMode="auto">
          <a:xfrm>
            <a:off x="1209200" y="1006474"/>
            <a:ext cx="6980118" cy="2190843"/>
          </a:xfrm>
          <a:prstGeom prst="rect">
            <a:avLst/>
          </a:prstGeom>
          <a:noFill/>
        </p:spPr>
      </p:pic>
      <p:pic>
        <p:nvPicPr>
          <p:cNvPr id="56326" name="Picture 6" descr="http://www.jeremie.com.pl/jeremie/plik/jeremie-wojewodztwa_nn6019.gif"/>
          <p:cNvPicPr>
            <a:picLocks noChangeAspect="1" noChangeArrowheads="1"/>
          </p:cNvPicPr>
          <p:nvPr/>
        </p:nvPicPr>
        <p:blipFill>
          <a:blip r:embed="rId3" cstate="print"/>
          <a:srcRect/>
          <a:stretch>
            <a:fillRect/>
          </a:stretch>
        </p:blipFill>
        <p:spPr bwMode="auto">
          <a:xfrm>
            <a:off x="2503208" y="2781299"/>
            <a:ext cx="4400550" cy="3848101"/>
          </a:xfrm>
          <a:prstGeom prst="rect">
            <a:avLst/>
          </a:prstGeom>
          <a:noFill/>
        </p:spPr>
      </p:pic>
      <p:sp>
        <p:nvSpPr>
          <p:cNvPr id="4" name="Prostokąt 3"/>
          <p:cNvSpPr/>
          <p:nvPr/>
        </p:nvSpPr>
        <p:spPr>
          <a:xfrm>
            <a:off x="257906" y="6158984"/>
            <a:ext cx="4035528" cy="477054"/>
          </a:xfrm>
          <a:prstGeom prst="rect">
            <a:avLst/>
          </a:prstGeom>
        </p:spPr>
        <p:txBody>
          <a:bodyPr wrap="none">
            <a:spAutoFit/>
          </a:bodyPr>
          <a:lstStyle/>
          <a:p>
            <a:r>
              <a:rPr lang="pl-PL" sz="2500" b="1" dirty="0" smtClean="0"/>
              <a:t>http://www.jeremie.com.pl/</a:t>
            </a:r>
            <a:endParaRPr lang="pl-PL" sz="2500" b="1" dirty="0"/>
          </a:p>
        </p:txBody>
      </p:sp>
    </p:spTree>
    <p:extLst>
      <p:ext uri="{BB962C8B-B14F-4D97-AF65-F5344CB8AC3E}">
        <p14:creationId xmlns:p14="http://schemas.microsoft.com/office/powerpoint/2010/main" xmlns="" val="22604149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268941" y="1544268"/>
            <a:ext cx="8641976" cy="3785652"/>
          </a:xfrm>
          <a:prstGeom prst="rect">
            <a:avLst/>
          </a:prstGeom>
        </p:spPr>
        <p:txBody>
          <a:bodyPr wrap="square">
            <a:spAutoFit/>
          </a:bodyPr>
          <a:lstStyle/>
          <a:p>
            <a:pPr algn="just"/>
            <a:r>
              <a:rPr lang="pl-PL" sz="2000" b="1" dirty="0" smtClean="0"/>
              <a:t>JEREMIE - </a:t>
            </a:r>
            <a:r>
              <a:rPr lang="pl-PL" sz="2000" dirty="0" smtClean="0"/>
              <a:t>Joint </a:t>
            </a:r>
            <a:r>
              <a:rPr lang="pl-PL" sz="2000" dirty="0" err="1" smtClean="0"/>
              <a:t>European</a:t>
            </a:r>
            <a:r>
              <a:rPr lang="pl-PL" sz="2000" dirty="0" smtClean="0"/>
              <a:t> Resources for Micro - to - Medium Enterprises.</a:t>
            </a:r>
          </a:p>
          <a:p>
            <a:pPr algn="just"/>
            <a:r>
              <a:rPr lang="pl-PL" sz="2000" dirty="0" smtClean="0"/>
              <a:t>JEREMIE (ang. </a:t>
            </a:r>
            <a:r>
              <a:rPr lang="pl-PL" sz="2000" i="1" dirty="0" smtClean="0"/>
              <a:t>Joint </a:t>
            </a:r>
            <a:r>
              <a:rPr lang="pl-PL" sz="2000" i="1" dirty="0" err="1" smtClean="0"/>
              <a:t>European</a:t>
            </a:r>
            <a:r>
              <a:rPr lang="pl-PL" sz="2000" i="1" dirty="0" smtClean="0"/>
              <a:t> Resources for </a:t>
            </a:r>
            <a:r>
              <a:rPr lang="pl-PL" sz="2000" i="1" dirty="0" err="1" smtClean="0"/>
              <a:t>Micro-to-Medium</a:t>
            </a:r>
            <a:r>
              <a:rPr lang="pl-PL" sz="2000" i="1" dirty="0" smtClean="0"/>
              <a:t> Enterprises</a:t>
            </a:r>
            <a:r>
              <a:rPr lang="pl-PL" sz="2000" b="1" dirty="0" smtClean="0"/>
              <a:t> - Wspólne zasoby dla małych i średnich przedsiębiorstw)</a:t>
            </a:r>
            <a:r>
              <a:rPr lang="pl-PL" sz="2000" dirty="0" smtClean="0"/>
              <a:t> to nowa inicjatywa </a:t>
            </a:r>
            <a:r>
              <a:rPr lang="pl-PL" sz="2000" dirty="0" err="1" smtClean="0"/>
              <a:t>pozadotacyjnego</a:t>
            </a:r>
            <a:r>
              <a:rPr lang="pl-PL" sz="2000" dirty="0" smtClean="0"/>
              <a:t> wsparcia powołana w 2007 r. przez Komisję Europejską i Europejski Bank Inwestycyjny. </a:t>
            </a:r>
          </a:p>
          <a:p>
            <a:pPr algn="just"/>
            <a:endParaRPr lang="pl-PL" sz="2000" dirty="0" smtClean="0"/>
          </a:p>
          <a:p>
            <a:pPr algn="just"/>
            <a:r>
              <a:rPr lang="pl-PL" sz="2000" dirty="0" smtClean="0"/>
              <a:t>JEREMIE to mechanizm, którego działanie </a:t>
            </a:r>
            <a:r>
              <a:rPr lang="pl-PL" sz="2000" b="1" dirty="0" smtClean="0"/>
              <a:t>odchodzi od tradycyjnego dotacyjnego wsparcia</a:t>
            </a:r>
            <a:r>
              <a:rPr lang="pl-PL" sz="2000" dirty="0" smtClean="0"/>
              <a:t> na rzecz </a:t>
            </a:r>
            <a:r>
              <a:rPr lang="pl-PL" sz="2000" b="1" dirty="0" smtClean="0"/>
              <a:t>mechanizmu odnawialnego</a:t>
            </a:r>
            <a:r>
              <a:rPr lang="pl-PL" sz="2000" dirty="0" smtClean="0"/>
              <a:t> (rewolwingowego) (kredyty, pożyczki oraz poręczenia dla firm a także inne instrumenty kapitałowe). </a:t>
            </a:r>
          </a:p>
          <a:p>
            <a:pPr algn="just"/>
            <a:r>
              <a:rPr lang="pl-PL" sz="2000" dirty="0" smtClean="0"/>
              <a:t>Jej ideą jest ułatwienie dostępu do finansowania dla mikro, małych i średnich przedsiębiorstw poprzez oferowanie im dedykowanych instrumentów inżynierii finansowej.</a:t>
            </a:r>
            <a:endParaRPr lang="pl-PL" sz="2000" dirty="0"/>
          </a:p>
        </p:txBody>
      </p:sp>
      <p:pic>
        <p:nvPicPr>
          <p:cNvPr id="3" name="ikonkaWojewodztwa" descr="JERMIE w województwie mazowieckim">
            <a:hlinkClick r:id="rId2" tooltip="&quot;JERMIE w województwie mazowieckim&quot;"/>
          </p:cNvPr>
          <p:cNvPicPr>
            <a:picLocks noChangeAspect="1" noChangeArrowheads="1"/>
          </p:cNvPicPr>
          <p:nvPr/>
        </p:nvPicPr>
        <p:blipFill>
          <a:blip r:embed="rId3" cstate="print"/>
          <a:srcRect/>
          <a:stretch>
            <a:fillRect/>
          </a:stretch>
        </p:blipFill>
        <p:spPr bwMode="auto">
          <a:xfrm>
            <a:off x="6858840" y="5080105"/>
            <a:ext cx="1642223" cy="1412665"/>
          </a:xfrm>
          <a:prstGeom prst="rect">
            <a:avLst/>
          </a:prstGeom>
          <a:noFill/>
        </p:spPr>
      </p:pic>
    </p:spTree>
    <p:extLst>
      <p:ext uri="{BB962C8B-B14F-4D97-AF65-F5344CB8AC3E}">
        <p14:creationId xmlns:p14="http://schemas.microsoft.com/office/powerpoint/2010/main" xmlns="" val="166225806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JERMIE w województwie mazowieckim"/>
          <p:cNvPicPr>
            <a:picLocks noChangeAspect="1" noChangeArrowheads="1"/>
          </p:cNvPicPr>
          <p:nvPr/>
        </p:nvPicPr>
        <p:blipFill>
          <a:blip r:embed="rId2" cstate="print"/>
          <a:srcRect/>
          <a:stretch>
            <a:fillRect/>
          </a:stretch>
        </p:blipFill>
        <p:spPr bwMode="auto">
          <a:xfrm>
            <a:off x="7015110" y="2818138"/>
            <a:ext cx="1803079" cy="1551036"/>
          </a:xfrm>
          <a:prstGeom prst="rect">
            <a:avLst/>
          </a:prstGeom>
          <a:noFill/>
        </p:spPr>
      </p:pic>
      <p:sp>
        <p:nvSpPr>
          <p:cNvPr id="5" name="Prostokąt 4"/>
          <p:cNvSpPr/>
          <p:nvPr/>
        </p:nvSpPr>
        <p:spPr>
          <a:xfrm>
            <a:off x="618565" y="1237129"/>
            <a:ext cx="8274423" cy="5324535"/>
          </a:xfrm>
          <a:prstGeom prst="rect">
            <a:avLst/>
          </a:prstGeom>
        </p:spPr>
        <p:txBody>
          <a:bodyPr wrap="square">
            <a:spAutoFit/>
          </a:bodyPr>
          <a:lstStyle/>
          <a:p>
            <a:r>
              <a:rPr lang="pl-PL" sz="2000" b="1" dirty="0" smtClean="0"/>
              <a:t>Dla kogo wsparcie w województwie mazowieckim?</a:t>
            </a:r>
          </a:p>
          <a:p>
            <a:r>
              <a:rPr lang="pl-PL" sz="2000" dirty="0" smtClean="0"/>
              <a:t>Inicjatywa JEREMIE ma pomóc tym przedsiębiorstwom, które na „zwykłym” rynku komercyjnym miałyby ogromne trudności z uzyskaniem kredytów. </a:t>
            </a:r>
          </a:p>
          <a:p>
            <a:endParaRPr lang="pl-PL" sz="2000" b="1" dirty="0" smtClean="0"/>
          </a:p>
          <a:p>
            <a:r>
              <a:rPr lang="pl-PL" sz="2000" b="1" dirty="0" smtClean="0"/>
              <a:t>Inicjatywa skierowana jest przede wszystkim dla tych firm</a:t>
            </a:r>
            <a:r>
              <a:rPr lang="pl-PL" sz="2000" dirty="0" smtClean="0"/>
              <a:t>, które:</a:t>
            </a:r>
          </a:p>
          <a:p>
            <a:r>
              <a:rPr lang="pl-PL" sz="2000" dirty="0" smtClean="0"/>
              <a:t>rozpoczynają działalność (</a:t>
            </a:r>
            <a:r>
              <a:rPr lang="pl-PL" sz="2000" dirty="0" err="1" smtClean="0"/>
              <a:t>startup-y</a:t>
            </a:r>
            <a:r>
              <a:rPr lang="pl-PL" sz="2000" dirty="0" smtClean="0"/>
              <a:t>),</a:t>
            </a:r>
          </a:p>
          <a:p>
            <a:r>
              <a:rPr lang="pl-PL" sz="2000" dirty="0" smtClean="0"/>
              <a:t>nie posiadają historii kredytowej,</a:t>
            </a:r>
          </a:p>
          <a:p>
            <a:r>
              <a:rPr lang="pl-PL" sz="2000" dirty="0" smtClean="0"/>
              <a:t>nie posiadają zabezpieczeń o wystarczającej wartości.</a:t>
            </a:r>
          </a:p>
          <a:p>
            <a:r>
              <a:rPr lang="pl-PL" sz="2000" dirty="0" smtClean="0"/>
              <a:t> </a:t>
            </a:r>
          </a:p>
          <a:p>
            <a:r>
              <a:rPr lang="pl-PL" sz="2000" b="1" dirty="0" smtClean="0"/>
              <a:t>Z Inicjatywy JEREMIE może skorzystać przedsiębiorca:</a:t>
            </a:r>
            <a:endParaRPr lang="pl-PL" sz="2000" dirty="0" smtClean="0"/>
          </a:p>
          <a:p>
            <a:r>
              <a:rPr lang="pl-PL" sz="2000" dirty="0" smtClean="0"/>
              <a:t>zatrudniający od 1 do 250 pracowników,</a:t>
            </a:r>
          </a:p>
          <a:p>
            <a:r>
              <a:rPr lang="pl-PL" sz="2000" dirty="0" smtClean="0"/>
              <a:t>mający obrót roczny w wysokości do 50 mln € oraz posiadający sumę bilansową do 43 mln €,</a:t>
            </a:r>
          </a:p>
          <a:p>
            <a:r>
              <a:rPr lang="pl-PL" sz="2000" dirty="0" smtClean="0"/>
              <a:t>prowadzący działalność gospodarczą w województwie mazowieckim,</a:t>
            </a:r>
          </a:p>
          <a:p>
            <a:r>
              <a:rPr lang="pl-PL" sz="2000" dirty="0" smtClean="0"/>
              <a:t>nieposiadający wystarczających środków finansowych na realizację projektu lub,</a:t>
            </a:r>
          </a:p>
          <a:p>
            <a:r>
              <a:rPr lang="pl-PL" sz="2000" dirty="0" smtClean="0"/>
              <a:t>nieposiadający zabezpieczeń o wystarczającej wartości.</a:t>
            </a:r>
            <a:endParaRPr lang="pl-PL" sz="2000" dirty="0"/>
          </a:p>
        </p:txBody>
      </p:sp>
    </p:spTree>
    <p:extLst>
      <p:ext uri="{BB962C8B-B14F-4D97-AF65-F5344CB8AC3E}">
        <p14:creationId xmlns:p14="http://schemas.microsoft.com/office/powerpoint/2010/main" xmlns="" val="12612335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53249" name="ikonkaWojewodztwa" descr="JERMIE w województwie mazowieckim">
            <a:hlinkClick r:id="rId2" tooltip="&quot;JERMIE w województwie mazowieckim&quot;"/>
          </p:cNvPr>
          <p:cNvPicPr>
            <a:picLocks noChangeAspect="1" noChangeArrowheads="1"/>
          </p:cNvPicPr>
          <p:nvPr/>
        </p:nvPicPr>
        <p:blipFill>
          <a:blip r:embed="rId3" cstate="print"/>
          <a:srcRect/>
          <a:stretch>
            <a:fillRect/>
          </a:stretch>
        </p:blipFill>
        <p:spPr bwMode="auto">
          <a:xfrm>
            <a:off x="7058866" y="3394182"/>
            <a:ext cx="1264023" cy="1087332"/>
          </a:xfrm>
          <a:prstGeom prst="rect">
            <a:avLst/>
          </a:prstGeom>
          <a:noFill/>
        </p:spPr>
      </p:pic>
      <p:sp>
        <p:nvSpPr>
          <p:cNvPr id="53251" name="Rectangle 3"/>
          <p:cNvSpPr>
            <a:spLocks noChangeArrowheads="1"/>
          </p:cNvSpPr>
          <p:nvPr/>
        </p:nvSpPr>
        <p:spPr bwMode="auto">
          <a:xfrm>
            <a:off x="385763" y="1123584"/>
            <a:ext cx="7745225" cy="2726955"/>
          </a:xfrm>
          <a:prstGeom prst="rect">
            <a:avLst/>
          </a:prstGeom>
          <a:noFill/>
          <a:ln w="9525">
            <a:noFill/>
            <a:miter lim="800000"/>
            <a:headEnd/>
            <a:tailEnd/>
          </a:ln>
          <a:effectLst/>
        </p:spPr>
        <p:txBody>
          <a:bodyPr vert="horz" wrap="square" lIns="91440" tIns="193614" rIns="91440" bIns="3808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34EA2"/>
                </a:solidFill>
                <a:effectLst/>
                <a:latin typeface="Arial" pitchFamily="34" charset="0"/>
                <a:ea typeface="Times New Roman" pitchFamily="18" charset="0"/>
                <a:cs typeface="Arial" pitchFamily="34" charset="0"/>
              </a:rPr>
              <a:t>Gdzie zgłosić się po wsparcie?</a:t>
            </a:r>
            <a:endParaRPr kumimoji="0" lang="pl-P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Wsparcia finansowego w ramach Inicjatywy JEREMIE na terenie woj. mazowieckiego udzielają niżej wymienione instytucje.</a:t>
            </a:r>
            <a:endPar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pl-PL"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34EA2"/>
                </a:solidFill>
                <a:effectLst/>
                <a:latin typeface="Arial" pitchFamily="34" charset="0"/>
                <a:ea typeface="Times New Roman" pitchFamily="18" charset="0"/>
                <a:cs typeface="Arial" pitchFamily="34" charset="0"/>
              </a:rPr>
              <a:t>Poręczenia</a:t>
            </a:r>
            <a:endParaRPr kumimoji="0" lang="pl-P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Jeśli chcesz uzyskać informację nt. </a:t>
            </a:r>
            <a:r>
              <a:rPr kumimoji="0" lang="pl-PL"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poręczeń</a:t>
            </a:r>
            <a:r>
              <a:rPr kumimoji="0" lang="pl-PL"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udzielanych ze środków Inicjatywy JEREMIE na kredyty i pożyczki skontaktuj się z jedną z niżej wymienionych instytucji i zapytaj o szczegóły:</a:t>
            </a:r>
            <a:endParaRPr kumimoji="0" lang="pl-PL"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Obraz 7"/>
          <p:cNvPicPr/>
          <p:nvPr/>
        </p:nvPicPr>
        <p:blipFill>
          <a:blip r:embed="rId4" cstate="print"/>
          <a:srcRect l="3428" t="51137" r="40660" b="29024"/>
          <a:stretch>
            <a:fillRect/>
          </a:stretch>
        </p:blipFill>
        <p:spPr bwMode="auto">
          <a:xfrm>
            <a:off x="939114" y="3978876"/>
            <a:ext cx="5874093" cy="1964724"/>
          </a:xfrm>
          <a:prstGeom prst="rect">
            <a:avLst/>
          </a:prstGeom>
          <a:noFill/>
          <a:ln w="9525">
            <a:noFill/>
            <a:miter lim="800000"/>
            <a:headEnd/>
            <a:tailEnd/>
          </a:ln>
        </p:spPr>
      </p:pic>
    </p:spTree>
    <p:extLst>
      <p:ext uri="{BB962C8B-B14F-4D97-AF65-F5344CB8AC3E}">
        <p14:creationId xmlns:p14="http://schemas.microsoft.com/office/powerpoint/2010/main" xmlns="" val="37886729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326571" y="5889172"/>
            <a:ext cx="8611689" cy="1107996"/>
          </a:xfrm>
          <a:prstGeom prst="rect">
            <a:avLst/>
          </a:prstGeom>
        </p:spPr>
        <p:txBody>
          <a:bodyPr wrap="square">
            <a:spAutoFit/>
          </a:bodyPr>
          <a:lstStyle/>
          <a:p>
            <a:pPr>
              <a:lnSpc>
                <a:spcPct val="150000"/>
              </a:lnSpc>
              <a:spcBef>
                <a:spcPts val="0"/>
              </a:spcBef>
            </a:pPr>
            <a:r>
              <a:rPr lang="pl-PL" sz="1000" dirty="0" smtClean="0">
                <a:hlinkClick r:id="rId2"/>
              </a:rPr>
              <a:t>Pożyczki dla firm działających dłużej niż rok</a:t>
            </a:r>
            <a:r>
              <a:rPr lang="pl-PL" sz="1000" dirty="0" smtClean="0"/>
              <a:t> </a:t>
            </a:r>
          </a:p>
          <a:p>
            <a:pPr>
              <a:lnSpc>
                <a:spcPct val="150000"/>
              </a:lnSpc>
              <a:spcBef>
                <a:spcPts val="0"/>
              </a:spcBef>
            </a:pPr>
            <a:r>
              <a:rPr lang="pl-PL" sz="1000" dirty="0" smtClean="0">
                <a:hlinkClick r:id="rId3"/>
              </a:rPr>
              <a:t>Pożyczki dla firm działających do roku</a:t>
            </a:r>
            <a:r>
              <a:rPr lang="pl-PL" sz="1000" dirty="0" smtClean="0"/>
              <a:t> </a:t>
            </a:r>
          </a:p>
          <a:p>
            <a:pPr>
              <a:lnSpc>
                <a:spcPct val="150000"/>
              </a:lnSpc>
              <a:spcBef>
                <a:spcPts val="0"/>
              </a:spcBef>
            </a:pPr>
            <a:r>
              <a:rPr lang="pl-PL" sz="1400" b="1" dirty="0" err="1" smtClean="0">
                <a:solidFill>
                  <a:srgbClr val="33CCCC"/>
                </a:solidFill>
                <a:hlinkClick r:id="rId4"/>
              </a:rPr>
              <a:t>www.pozyczkimazowieckie.pl</a:t>
            </a:r>
            <a:endParaRPr lang="pl-PL" sz="1400" b="1" dirty="0" smtClean="0">
              <a:solidFill>
                <a:srgbClr val="33CCCC"/>
              </a:solidFill>
            </a:endParaRPr>
          </a:p>
          <a:p>
            <a:pPr>
              <a:lnSpc>
                <a:spcPct val="150000"/>
              </a:lnSpc>
              <a:spcBef>
                <a:spcPts val="0"/>
              </a:spcBef>
            </a:pPr>
            <a:endParaRPr lang="pl-PL" sz="1000" dirty="0" smtClean="0">
              <a:solidFill>
                <a:srgbClr val="0070C0"/>
              </a:solidFill>
            </a:endParaRPr>
          </a:p>
        </p:txBody>
      </p:sp>
      <p:pic>
        <p:nvPicPr>
          <p:cNvPr id="7" name="Obraz 6" descr="pożyczki mazowiecki.logo.jpg"/>
          <p:cNvPicPr>
            <a:picLocks noChangeAspect="1"/>
          </p:cNvPicPr>
          <p:nvPr/>
        </p:nvPicPr>
        <p:blipFill>
          <a:blip r:embed="rId5" cstate="print"/>
          <a:stretch>
            <a:fillRect/>
          </a:stretch>
        </p:blipFill>
        <p:spPr>
          <a:xfrm>
            <a:off x="6680018" y="5867400"/>
            <a:ext cx="2300451" cy="827314"/>
          </a:xfrm>
          <a:prstGeom prst="rect">
            <a:avLst/>
          </a:prstGeom>
        </p:spPr>
      </p:pic>
      <p:sp>
        <p:nvSpPr>
          <p:cNvPr id="8" name="Prostokąt 7"/>
          <p:cNvSpPr/>
          <p:nvPr/>
        </p:nvSpPr>
        <p:spPr>
          <a:xfrm>
            <a:off x="217715" y="1785257"/>
            <a:ext cx="8686800" cy="369332"/>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buNone/>
            </a:pPr>
            <a:r>
              <a:rPr lang="pl-PL" b="1" dirty="0" smtClean="0">
                <a:solidFill>
                  <a:srgbClr val="33CCCC"/>
                </a:solidFill>
              </a:rPr>
              <a:t>MAZOWIECKI REGIONALNY FUNDUSZ POŻYCZKOWY</a:t>
            </a:r>
            <a:endParaRPr lang="pl-PL" b="1" dirty="0">
              <a:solidFill>
                <a:srgbClr val="33CCCC"/>
              </a:solidFill>
              <a:latin typeface="Georgia" pitchFamily="18" charset="0"/>
              <a:cs typeface="Arial" pitchFamily="34" charset="0"/>
            </a:endParaRPr>
          </a:p>
        </p:txBody>
      </p:sp>
      <p:sp>
        <p:nvSpPr>
          <p:cNvPr id="10" name="Tytuł 1"/>
          <p:cNvSpPr>
            <a:spLocks noGrp="1"/>
          </p:cNvSpPr>
          <p:nvPr>
            <p:ph type="title"/>
          </p:nvPr>
        </p:nvSpPr>
        <p:spPr>
          <a:xfrm>
            <a:off x="217714" y="1036320"/>
            <a:ext cx="8675913" cy="708660"/>
          </a:xfr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lgn="ctr"/>
            <a:r>
              <a:rPr lang="pl-PL" sz="4800" b="1" dirty="0" smtClean="0">
                <a:solidFill>
                  <a:srgbClr val="33CCCC"/>
                </a:solidFill>
                <a:latin typeface="+mj-lt"/>
                <a:cs typeface="Arial" pitchFamily="34" charset="0"/>
              </a:rPr>
              <a:t>POŻYCZKI MAZOWIECKIE</a:t>
            </a:r>
            <a:endParaRPr lang="pl-PL" sz="4800" dirty="0">
              <a:solidFill>
                <a:srgbClr val="33CCCC"/>
              </a:solidFill>
              <a:latin typeface="+mj-lt"/>
            </a:endParaRPr>
          </a:p>
        </p:txBody>
      </p:sp>
      <p:pic>
        <p:nvPicPr>
          <p:cNvPr id="4098" name="Picture 2" descr="C:\Users\a.wodzynski\Desktop\Skany\POŻYCZKI MAZOWIECKIE.jpg"/>
          <p:cNvPicPr>
            <a:picLocks noGrp="1" noChangeAspect="1" noChangeArrowheads="1"/>
          </p:cNvPicPr>
          <p:nvPr>
            <p:ph idx="1"/>
          </p:nvPr>
        </p:nvPicPr>
        <p:blipFill>
          <a:blip r:embed="rId6" cstate="print"/>
          <a:srcRect/>
          <a:stretch>
            <a:fillRect/>
          </a:stretch>
        </p:blipFill>
        <p:spPr bwMode="auto">
          <a:xfrm>
            <a:off x="206829" y="2188030"/>
            <a:ext cx="8679996" cy="3679370"/>
          </a:xfrm>
          <a:prstGeom prst="rect">
            <a:avLst/>
          </a:prstGeom>
          <a:noFill/>
        </p:spPr>
      </p:pic>
    </p:spTree>
  </p:cSld>
  <p:clrMapOvr>
    <a:masterClrMapping/>
  </p:clrMapOvr>
</p:sld>
</file>

<file path=ppt/theme/theme1.xml><?xml version="1.0" encoding="utf-8"?>
<a:theme xmlns:a="http://schemas.openxmlformats.org/drawingml/2006/main" name="Prezentacja_portale_GS_030614">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99375B5A-0391-465A-AC0B-4B861DAF6BB9}"/>
    </a:ext>
  </a:ext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193DA3CA-BCA5-4C07-8D84-E831F1913A85}"/>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DB8B5E77-8F0D-48F3-A491-EC80ED58D86E}"/>
    </a:ext>
  </a:extLst>
</a:theme>
</file>

<file path=ppt/theme/theme4.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BD3EAB97-D430-417D-90F8-71ED2FE01B96}"/>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046829BA-727A-48A3-9A28-5ACA453F6389}"/>
    </a:ext>
  </a:extLst>
</a:theme>
</file>

<file path=ppt/theme/theme6.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4DE90E01-7FB7-42B0-82BA-9362F2112CFA}"/>
    </a:ext>
  </a:extLst>
</a:theme>
</file>

<file path=ppt/theme/theme7.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674CD93C-F5D0-497A-A683-8AB8CCC53F46}"/>
    </a:ext>
  </a:extLst>
</a:theme>
</file>

<file path=ppt/theme/theme8.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SZABLON-PREZENTACJA.potx" id="{782C765E-DF6E-43D0-BCCB-827AD6653176}" vid="{67266D50-7DF6-4CA5-AE76-75526E84BB71}"/>
    </a:ext>
  </a:extLst>
</a:theme>
</file>

<file path=ppt/theme/theme9.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Prezentacja_portale_GS_030614</Template>
  <TotalTime>3829</TotalTime>
  <Words>5616</Words>
  <Application>Microsoft Office PowerPoint</Application>
  <PresentationFormat>Pokaz na ekranie (4:3)</PresentationFormat>
  <Paragraphs>967</Paragraphs>
  <Slides>111</Slides>
  <Notes>1</Notes>
  <HiddenSlides>0</HiddenSlides>
  <MMClips>0</MMClips>
  <ScaleCrop>false</ScaleCrop>
  <HeadingPairs>
    <vt:vector size="4" baseType="variant">
      <vt:variant>
        <vt:lpstr>Motyw</vt:lpstr>
      </vt:variant>
      <vt:variant>
        <vt:i4>8</vt:i4>
      </vt:variant>
      <vt:variant>
        <vt:lpstr>Tytuły slajdów</vt:lpstr>
      </vt:variant>
      <vt:variant>
        <vt:i4>111</vt:i4>
      </vt:variant>
    </vt:vector>
  </HeadingPairs>
  <TitlesOfParts>
    <vt:vector size="119" baseType="lpstr">
      <vt:lpstr>Prezentacja_portale_GS_030614</vt:lpstr>
      <vt:lpstr>Infrastruktura i Środowisko</vt:lpstr>
      <vt:lpstr>Inteligentny Rozwoj</vt:lpstr>
      <vt:lpstr>Polska Cyfrowa</vt:lpstr>
      <vt:lpstr>Wiedza Edukacja Rozwoj</vt:lpstr>
      <vt:lpstr>Programy Regionalne</vt:lpstr>
      <vt:lpstr>Pomoc Techniczna</vt:lpstr>
      <vt:lpstr>Rozwój Polski Wschodniej</vt:lpstr>
      <vt:lpstr>Slajd 1</vt:lpstr>
      <vt:lpstr>Strategia Europa 2020 – priorytety: </vt:lpstr>
      <vt:lpstr>     </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PROGRAM OPERACYJNY INTELIGENTNY ROZWÓJ           www.poir.gov.pl</vt:lpstr>
      <vt:lpstr>Działalność badawczo-rozwojowa –prace B + R </vt:lpstr>
      <vt:lpstr>Slajd 48</vt:lpstr>
      <vt:lpstr>Działalność badawczo-rozwojowa – prace B + R </vt:lpstr>
      <vt:lpstr>Działalność badawczo-rozwojowa – prace B + R</vt:lpstr>
      <vt:lpstr>Działalność badawczo-rozwojowa –prace B + R</vt:lpstr>
      <vt:lpstr>Slajd 52</vt:lpstr>
      <vt:lpstr> </vt:lpstr>
      <vt:lpstr>Slajd 54</vt:lpstr>
      <vt:lpstr>Działalność badawczo-rozwojowa –prace B + R </vt:lpstr>
      <vt:lpstr>Slajd 56</vt:lpstr>
      <vt:lpstr>Slajd 57</vt:lpstr>
      <vt:lpstr>Slajd 58</vt:lpstr>
      <vt:lpstr>Slajd 59</vt:lpstr>
      <vt:lpstr>Slajd 60</vt:lpstr>
      <vt:lpstr>WIEDZA EDUKACJA  ROZWÓJ</vt:lpstr>
      <vt:lpstr>Slajd 62</vt:lpstr>
      <vt:lpstr>Slajd 63</vt:lpstr>
      <vt:lpstr>Slajd 64</vt:lpstr>
      <vt:lpstr>Slajd 65</vt:lpstr>
      <vt:lpstr>Slajd 66</vt:lpstr>
      <vt:lpstr>1.4 Rozwijanie i wdrażanie inteligentnych systemów dystrybucji działających na niskich i średnich poziomach napięcia   1.4.1 Wsparcie budowy inteligentnych sieci elektroenergetycznych o charakterze pilotażowym i demonstracyjnym  </vt:lpstr>
      <vt:lpstr>1.5 Efektywna dystrybucja ciepła i chłodu</vt:lpstr>
      <vt:lpstr> 1.6 Promowanie wykorzystywania wysokosprawnej kogeneracji ciepła i energii elektrycznej w oparciu o zapotrzebowanie na ciepło użytkowe.   1.6.1 Źródła wysokosprawnej kogeneracji   1.6.2 Sieci ciepłownicze i chłodnicze dla źródeł wysokosprawnej kogeneracji</vt:lpstr>
      <vt:lpstr>7.1 Rozwój inteligentnych systemów magazynowania, przesyłu i dystrybucji energii</vt:lpstr>
      <vt:lpstr>Slajd 71</vt:lpstr>
      <vt:lpstr>Priorytet II E- Administracja i otwarty rząd Działanie 2.4 Tworzenie usług i aplikacji wykorzystujących e-usługi publiczne i informacje sektora publicznego</vt:lpstr>
      <vt:lpstr>Slajd 73</vt:lpstr>
      <vt:lpstr>Slajd 74</vt:lpstr>
      <vt:lpstr>Slajd 75</vt:lpstr>
      <vt:lpstr>Slajd 76</vt:lpstr>
      <vt:lpstr>Slajd 77</vt:lpstr>
      <vt:lpstr>Slajd 78</vt:lpstr>
      <vt:lpstr>Slajd 79</vt:lpstr>
      <vt:lpstr>Slajd 80</vt:lpstr>
      <vt:lpstr>Slajd 81</vt:lpstr>
      <vt:lpstr>Slajd 82</vt:lpstr>
      <vt:lpstr>Slajd 83</vt:lpstr>
      <vt:lpstr>Slajd 84</vt:lpstr>
      <vt:lpstr>Slajd 85</vt:lpstr>
      <vt:lpstr>Slajd 86</vt:lpstr>
      <vt:lpstr>Slajd 87</vt:lpstr>
      <vt:lpstr>Slajd 88</vt:lpstr>
      <vt:lpstr>Slajd 89</vt:lpstr>
      <vt:lpstr>Slajd 90</vt:lpstr>
      <vt:lpstr>Slajd 91</vt:lpstr>
      <vt:lpstr>Slajd 92</vt:lpstr>
      <vt:lpstr>Slajd 93</vt:lpstr>
      <vt:lpstr>Slajd 94</vt:lpstr>
      <vt:lpstr>Slajd 95</vt:lpstr>
      <vt:lpstr>Slajd 96</vt:lpstr>
      <vt:lpstr>Slajd 97</vt:lpstr>
      <vt:lpstr>Slajd 98</vt:lpstr>
      <vt:lpstr>POŻYCZKI MAZOWIECKIE</vt:lpstr>
      <vt:lpstr>Slajd 100</vt:lpstr>
      <vt:lpstr>Slajd 101</vt:lpstr>
      <vt:lpstr>Pamiętajmy!   </vt:lpstr>
      <vt:lpstr>     *sprawdźmy w dokumentacji konkursowej, który podmiot jest odpowiedzialny za przyjmowanie wniosków   Regionalny Program Operacyjny Województwa Mazowieckiego  Mazowiecka Jednostka Wdrażania Programów Unijnych)   Program Operacyjny Wiedza Edukacja Rozwój ( wskazuje dokumentacja konkursowa danego działania)  Program Operacyjny  Inteligentny Rozwój ( PARP lub inny podmiot – dokumentacja konkursowa) </vt:lpstr>
      <vt:lpstr>Ułatwienia:  -Harmonogram na kolejny rok ukazuje się do 30.11   - Dokumentacja publikowana jest na miesiąc przed konkursem   - Informatyzacja aplikowania i rozliczania – generatory  - Więcej oświadczeń</vt:lpstr>
      <vt:lpstr>Slajd 105</vt:lpstr>
      <vt:lpstr>Slajd 106</vt:lpstr>
      <vt:lpstr>Slajd 107</vt:lpstr>
      <vt:lpstr>Slajd 108</vt:lpstr>
      <vt:lpstr>Slajd 109</vt:lpstr>
      <vt:lpstr>Slajd 110</vt:lpstr>
      <vt:lpstr>Slajd 111</vt:lpstr>
    </vt:vector>
  </TitlesOfParts>
  <Company>MRR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Portale 2014-2020 - stan na 3 czerwca 2014 r.</dc:title>
  <dc:creator>Katarzyna Kulczynska-Piotrowska</dc:creator>
  <cp:lastModifiedBy>m.bugalska</cp:lastModifiedBy>
  <cp:revision>336</cp:revision>
  <dcterms:created xsi:type="dcterms:W3CDTF">2014-06-04T12:58:02Z</dcterms:created>
  <dcterms:modified xsi:type="dcterms:W3CDTF">2016-10-06T11:30:27Z</dcterms:modified>
</cp:coreProperties>
</file>