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540" r:id="rId2"/>
    <p:sldId id="572" r:id="rId3"/>
    <p:sldId id="565" r:id="rId4"/>
    <p:sldId id="592" r:id="rId5"/>
    <p:sldId id="593" r:id="rId6"/>
    <p:sldId id="573" r:id="rId7"/>
    <p:sldId id="574" r:id="rId8"/>
    <p:sldId id="594" r:id="rId9"/>
    <p:sldId id="529" r:id="rId10"/>
    <p:sldId id="528" r:id="rId11"/>
    <p:sldId id="563" r:id="rId12"/>
    <p:sldId id="596" r:id="rId13"/>
    <p:sldId id="595" r:id="rId14"/>
    <p:sldId id="555" r:id="rId15"/>
    <p:sldId id="543" r:id="rId16"/>
    <p:sldId id="500" r:id="rId17"/>
    <p:sldId id="576" r:id="rId18"/>
    <p:sldId id="599" r:id="rId19"/>
    <p:sldId id="600" r:id="rId20"/>
    <p:sldId id="578" r:id="rId21"/>
    <p:sldId id="577" r:id="rId22"/>
    <p:sldId id="598" r:id="rId23"/>
    <p:sldId id="581" r:id="rId24"/>
    <p:sldId id="567" r:id="rId25"/>
    <p:sldId id="601" r:id="rId26"/>
    <p:sldId id="597" r:id="rId27"/>
    <p:sldId id="602" r:id="rId28"/>
    <p:sldId id="579" r:id="rId29"/>
    <p:sldId id="571" r:id="rId30"/>
    <p:sldId id="551" r:id="rId31"/>
    <p:sldId id="588" r:id="rId32"/>
    <p:sldId id="582" r:id="rId33"/>
    <p:sldId id="590" r:id="rId34"/>
    <p:sldId id="589" r:id="rId35"/>
    <p:sldId id="583" r:id="rId36"/>
    <p:sldId id="584" r:id="rId37"/>
    <p:sldId id="585" r:id="rId38"/>
    <p:sldId id="586" r:id="rId39"/>
    <p:sldId id="587" r:id="rId40"/>
    <p:sldId id="591" r:id="rId41"/>
    <p:sldId id="542" r:id="rId42"/>
  </p:sldIdLst>
  <p:sldSz cx="9144000" cy="6858000" type="screen4x3"/>
  <p:notesSz cx="6858000" cy="91440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9900"/>
    <a:srgbClr val="FF7C80"/>
    <a:srgbClr val="006600"/>
    <a:srgbClr val="4D4D4D"/>
    <a:srgbClr val="8000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9" autoAdjust="0"/>
    <p:restoredTop sz="94387" autoAdjust="0"/>
  </p:normalViewPr>
  <p:slideViewPr>
    <p:cSldViewPr>
      <p:cViewPr varScale="1">
        <p:scale>
          <a:sx n="101" d="100"/>
          <a:sy n="101" d="100"/>
        </p:scale>
        <p:origin x="1013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/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3" name="Symbol zastępczy daty 2">
            <a:extLst>
              <a:ext uri="{FF2B5EF4-FFF2-40B4-BE49-F238E27FC236}"/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BD8E4AA-7975-46E6-8616-F94BF03FFB03}" type="datetimeFigureOut">
              <a:rPr lang="pl-PL"/>
              <a:pPr>
                <a:defRPr/>
              </a:pPr>
              <a:t>2018-01-29</a:t>
            </a:fld>
            <a:endParaRPr lang="pl-PL" dirty="0"/>
          </a:p>
        </p:txBody>
      </p:sp>
      <p:sp>
        <p:nvSpPr>
          <p:cNvPr id="4" name="Symbol zastępczy obrazu slajdu 3">
            <a:extLst>
              <a:ext uri="{FF2B5EF4-FFF2-40B4-BE49-F238E27FC236}"/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dirty="0"/>
          </a:p>
        </p:txBody>
      </p:sp>
      <p:sp>
        <p:nvSpPr>
          <p:cNvPr id="5" name="Symbol zastępczy notatek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DCFADF1-E353-454C-B9FB-2078C23F2742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42706246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6BBBB-B85B-498C-B4D5-F1A1AE868384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4283065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9D71A-310B-428C-A4DE-73D6368108E2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4271615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60B7F-704E-4D15-ABBE-F365C8EB0E13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472105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0313A-61A9-48EB-8AD1-40DBA531E399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29893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EC7B9-BE01-4516-B458-39996B9011F8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491933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960C11-2792-43A3-9347-57DD5C7D833A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251535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03937-84EA-492C-9311-41C4CEF0FAC4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682879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C7C0D-2DD8-4476-978C-A562B39CF89A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3696283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3261C-0804-456B-A7B8-10AB28A62909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2492378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B124D-5B85-44A7-A6E8-9DC664C7340B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74004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DDD09-29DE-4A97-958A-F282423805A5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549819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FA7A009-DA48-435F-B69D-B86BA74EE912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pole tekstowe 2"/>
          <p:cNvSpPr txBox="1">
            <a:spLocks noChangeArrowheads="1"/>
          </p:cNvSpPr>
          <p:nvPr/>
        </p:nvSpPr>
        <p:spPr bwMode="auto">
          <a:xfrm>
            <a:off x="1246188" y="6021388"/>
            <a:ext cx="6180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latin typeface="Calibri" panose="020F0502020204030204" pitchFamily="34" charset="0"/>
              </a:rPr>
              <a:t>Grodzisk Mazowiecki, </a:t>
            </a:r>
            <a:r>
              <a:rPr lang="pl-PL" altLang="pl-PL" sz="2000" b="1" dirty="0" smtClean="0">
                <a:latin typeface="Calibri" panose="020F0502020204030204" pitchFamily="34" charset="0"/>
              </a:rPr>
              <a:t>29 </a:t>
            </a:r>
            <a:r>
              <a:rPr lang="pl-PL" altLang="pl-PL" sz="2000" b="1" dirty="0">
                <a:latin typeface="Calibri" panose="020F0502020204030204" pitchFamily="34" charset="0"/>
              </a:rPr>
              <a:t>stycznia 2018 r.</a:t>
            </a:r>
          </a:p>
        </p:txBody>
      </p:sp>
      <p:grpSp>
        <p:nvGrpSpPr>
          <p:cNvPr id="4" name="Grupa 3"/>
          <p:cNvGrpSpPr/>
          <p:nvPr/>
        </p:nvGrpSpPr>
        <p:grpSpPr>
          <a:xfrm>
            <a:off x="4192587" y="216730"/>
            <a:ext cx="790575" cy="863600"/>
            <a:chOff x="3940968" y="746115"/>
            <a:chExt cx="790575" cy="863600"/>
          </a:xfrm>
        </p:grpSpPr>
        <p:sp>
          <p:nvSpPr>
            <p:cNvPr id="3076" name="Rectangle 10"/>
            <p:cNvSpPr>
              <a:spLocks noChangeArrowheads="1"/>
            </p:cNvSpPr>
            <p:nvPr/>
          </p:nvSpPr>
          <p:spPr bwMode="auto">
            <a:xfrm>
              <a:off x="4084638" y="784225"/>
              <a:ext cx="503237" cy="67151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pl-PL" altLang="pl-PL" sz="1800" dirty="0">
                <a:latin typeface="Calibri" panose="020F0502020204030204" pitchFamily="34" charset="0"/>
              </a:endParaRPr>
            </a:p>
          </p:txBody>
        </p:sp>
        <p:pic>
          <p:nvPicPr>
            <p:cNvPr id="3077" name="Picture 11" descr="Herb ładny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0968" y="746115"/>
              <a:ext cx="790575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83" y="1217487"/>
            <a:ext cx="7056784" cy="4695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herb mniejs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28650"/>
            <a:ext cx="4984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13"/>
          <p:cNvSpPr>
            <a:spLocks noChangeArrowheads="1"/>
          </p:cNvSpPr>
          <p:nvPr/>
        </p:nvSpPr>
        <p:spPr bwMode="auto">
          <a:xfrm>
            <a:off x="520700" y="681038"/>
            <a:ext cx="81724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RONDO KOSSOBUDZKIEGO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– SKRZYŻOWANIE UL. ORZESZKOWEJ Z UL. 3 MAJA</a:t>
            </a:r>
            <a:endParaRPr lang="pl-PL" altLang="pl-PL" sz="2800" b="1" dirty="0">
              <a:solidFill>
                <a:srgbClr val="4D4D4D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470" y="1988840"/>
            <a:ext cx="67829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herb mniejs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28650"/>
            <a:ext cx="4984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13"/>
          <p:cNvSpPr>
            <a:spLocks noChangeArrowheads="1"/>
          </p:cNvSpPr>
          <p:nvPr/>
        </p:nvSpPr>
        <p:spPr bwMode="auto">
          <a:xfrm>
            <a:off x="417371" y="1124744"/>
            <a:ext cx="81724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PRZEBUDOWA PRZEJŚCIA DLA PIESZYCH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NA UL. TELIGI</a:t>
            </a:r>
            <a:endParaRPr lang="pl-PL" altLang="pl-PL" sz="2800" b="1" dirty="0">
              <a:solidFill>
                <a:srgbClr val="4D4D4D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348880"/>
            <a:ext cx="6439244" cy="4296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herb mniejs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28650"/>
            <a:ext cx="4984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13"/>
          <p:cNvSpPr>
            <a:spLocks noChangeArrowheads="1"/>
          </p:cNvSpPr>
          <p:nvPr/>
        </p:nvSpPr>
        <p:spPr bwMode="auto">
          <a:xfrm>
            <a:off x="520700" y="681038"/>
            <a:ext cx="81724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RONDO NA SKRZYŻOWANIU </a:t>
            </a:r>
            <a:b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</a:b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UL. KRÓLEWSKIEJ Z UL. OKRĘŻNĄ</a:t>
            </a:r>
            <a:endParaRPr lang="pl-PL" altLang="pl-PL" sz="2800" b="1" dirty="0">
              <a:solidFill>
                <a:srgbClr val="4D4D4D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9" y="1916832"/>
            <a:ext cx="7905565" cy="443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6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herb mniejs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28650"/>
            <a:ext cx="4984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13"/>
          <p:cNvSpPr>
            <a:spLocks noChangeArrowheads="1"/>
          </p:cNvSpPr>
          <p:nvPr/>
        </p:nvSpPr>
        <p:spPr bwMode="auto">
          <a:xfrm>
            <a:off x="520700" y="681038"/>
            <a:ext cx="81724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OŚWIETLENIE -</a:t>
            </a:r>
            <a:endParaRPr lang="pl-PL" altLang="pl-PL" sz="2800" b="1" dirty="0">
              <a:solidFill>
                <a:srgbClr val="4D4D4D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RONDO NA SKRZYŻOWANIU </a:t>
            </a:r>
            <a:b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</a:b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UL. KRÓLEWSKIEJ Z UL. OKRĘŻNĄ </a:t>
            </a:r>
            <a:endParaRPr lang="pl-PL" altLang="pl-PL" sz="2800" b="1" dirty="0">
              <a:solidFill>
                <a:srgbClr val="4D4D4D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2"/>
          <a:stretch/>
        </p:blipFill>
        <p:spPr>
          <a:xfrm>
            <a:off x="4067944" y="2391639"/>
            <a:ext cx="4898024" cy="422921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42"/>
          <a:stretch/>
        </p:blipFill>
        <p:spPr>
          <a:xfrm>
            <a:off x="251520" y="2356648"/>
            <a:ext cx="3384376" cy="426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9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herb mniejs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28650"/>
            <a:ext cx="4984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13"/>
          <p:cNvSpPr>
            <a:spLocks noChangeArrowheads="1"/>
          </p:cNvSpPr>
          <p:nvPr/>
        </p:nvSpPr>
        <p:spPr bwMode="auto">
          <a:xfrm>
            <a:off x="683568" y="398216"/>
            <a:ext cx="78120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PRZEBUDOWANA LINIA ENERGETYCZNA ŚREDNIEGO NAPIĘCIA</a:t>
            </a:r>
            <a:endParaRPr lang="pl-PL" altLang="pl-PL" sz="2800" b="1" dirty="0">
              <a:solidFill>
                <a:srgbClr val="4D4D4D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/>
          <a:srcRect l="73315" t="17240" r="1963" b="29840"/>
          <a:stretch/>
        </p:blipFill>
        <p:spPr>
          <a:xfrm>
            <a:off x="251520" y="1420808"/>
            <a:ext cx="4032448" cy="539476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3"/>
          <a:stretch/>
        </p:blipFill>
        <p:spPr>
          <a:xfrm>
            <a:off x="4499992" y="1396248"/>
            <a:ext cx="4536503" cy="5461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8706" y="741193"/>
            <a:ext cx="7056437" cy="2232025"/>
          </a:xfrm>
        </p:spPr>
        <p:txBody>
          <a:bodyPr/>
          <a:lstStyle/>
          <a:p>
            <a:pPr eaLnBrk="1" hangingPunct="1"/>
            <a:r>
              <a:rPr lang="pl-PL" altLang="pl-PL" dirty="0" smtClean="0">
                <a:solidFill>
                  <a:schemeClr val="tx1"/>
                </a:solidFill>
                <a:latin typeface="Calibri" panose="020F0502020204030204" pitchFamily="34" charset="0"/>
              </a:rPr>
              <a:t>PLANOWANE INWESTYCJE DROGOWE </a:t>
            </a:r>
            <a:br>
              <a:rPr lang="pl-PL" altLang="pl-PL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pl-PL" altLang="pl-PL" dirty="0" smtClean="0">
                <a:solidFill>
                  <a:schemeClr val="tx1"/>
                </a:solidFill>
                <a:latin typeface="Calibri" panose="020F0502020204030204" pitchFamily="34" charset="0"/>
              </a:rPr>
              <a:t>I ŚCIEŻKI ROWEROWE </a:t>
            </a:r>
            <a:br>
              <a:rPr lang="pl-PL" altLang="pl-PL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endParaRPr lang="pl-PL" altLang="pl-PL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147" name="Rectangle 10"/>
          <p:cNvSpPr>
            <a:spLocks noChangeArrowheads="1"/>
          </p:cNvSpPr>
          <p:nvPr/>
        </p:nvSpPr>
        <p:spPr bwMode="auto">
          <a:xfrm>
            <a:off x="4356100" y="5661025"/>
            <a:ext cx="503238" cy="6715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1800" dirty="0">
              <a:latin typeface="Calibri" panose="020F0502020204030204" pitchFamily="34" charset="0"/>
            </a:endParaRPr>
          </a:p>
        </p:txBody>
      </p:sp>
      <p:pic>
        <p:nvPicPr>
          <p:cNvPr id="6148" name="Picture 11" descr="Herb ładn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6" y="5564981"/>
            <a:ext cx="7905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780928"/>
            <a:ext cx="3157512" cy="2204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herb mniejs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28650"/>
            <a:ext cx="4984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13"/>
          <p:cNvSpPr>
            <a:spLocks noChangeArrowheads="1"/>
          </p:cNvSpPr>
          <p:nvPr/>
        </p:nvSpPr>
        <p:spPr bwMode="auto">
          <a:xfrm>
            <a:off x="528638" y="439738"/>
            <a:ext cx="81724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PRAWOSKRĘT Z ULICY 3 MAJA NA WIADUKT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PRAWOSKRĘT Z WIADUKTU W ULICĘ 1 MAJA</a:t>
            </a:r>
            <a:endParaRPr lang="pl-PL" altLang="pl-PL" sz="2800" b="1" dirty="0">
              <a:solidFill>
                <a:srgbClr val="4D4D4D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l="12987" t="10940" r="1963" b="7161"/>
          <a:stretch/>
        </p:blipFill>
        <p:spPr>
          <a:xfrm>
            <a:off x="158464" y="1484784"/>
            <a:ext cx="8878032" cy="5256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herb mniejs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28650"/>
            <a:ext cx="4984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13"/>
          <p:cNvSpPr>
            <a:spLocks noChangeArrowheads="1"/>
          </p:cNvSpPr>
          <p:nvPr/>
        </p:nvSpPr>
        <p:spPr bwMode="auto">
          <a:xfrm>
            <a:off x="539552" y="370831"/>
            <a:ext cx="81724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PRZEBUDOWA ULICY ORZESZKOWEJ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Ogłoszony przetarg - </a:t>
            </a:r>
            <a:r>
              <a:rPr lang="pl-PL" altLang="pl-PL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otwarcie ofert 7 lutego</a:t>
            </a:r>
            <a:endParaRPr lang="pl-PL" altLang="pl-PL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323528" y="1335232"/>
            <a:ext cx="712879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l-PL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pl-PL" sz="14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ykonanie </a:t>
            </a:r>
            <a:r>
              <a:rPr lang="pl-PL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nakładki asfaltowej, przebudowie istniejących chodników oraz zjazdów, uporządkowaniu i zagospodarowaniu istniejącej zieleni, oraz przebudowie oświetlenia ulicznego w miejscowości Grodzisk Mazowiecki.</a:t>
            </a:r>
            <a:endParaRPr lang="en-US" sz="1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>
              <a:spcAft>
                <a:spcPts val="0"/>
              </a:spcAft>
            </a:pPr>
            <a:r>
              <a:rPr lang="pl-PL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skład inwestycji wchodzi m.in:</a:t>
            </a:r>
            <a:endParaRPr lang="en-US" sz="1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Wykonanie nowej jezdni asfaltowej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Wykonanie chodników z płyt betonowych i z płyt kamiennych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Dostawa i montaż toalety publicznej  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Dostawa i montaż obiektu małej architektury – globus kamienny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Dostawa i montaż innych elementów: ławek, koszy na śmieci, barierek ochronnych, stojaków rowerowych wraz z miejscem naprawy rowerów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Konstrukcja drogi wewnętrznej o nawierzchni z trylinki 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Konstrukcja miejsc parkingowych i zjazdów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Zieleń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Wykonanie oświetlenia drogowego ulicy </a:t>
            </a:r>
            <a:endParaRPr lang="en-US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/>
          <a:srcRect l="15350" t="29841" r="19289" b="31100"/>
          <a:stretch/>
        </p:blipFill>
        <p:spPr>
          <a:xfrm>
            <a:off x="3203848" y="4568540"/>
            <a:ext cx="5755556" cy="21496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" y="4443775"/>
            <a:ext cx="2987976" cy="241422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824" y="2281030"/>
            <a:ext cx="2167672" cy="216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0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herb mniejs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28650"/>
            <a:ext cx="4984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13"/>
          <p:cNvSpPr>
            <a:spLocks noChangeArrowheads="1"/>
          </p:cNvSpPr>
          <p:nvPr/>
        </p:nvSpPr>
        <p:spPr bwMode="auto">
          <a:xfrm>
            <a:off x="539552" y="370831"/>
            <a:ext cx="81724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PRZEBUDOWA ULICY ORZESZKOWEJ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DROGA DO KOTŁOWNI</a:t>
            </a:r>
            <a:endParaRPr lang="pl-PL" altLang="pl-PL" sz="2800" b="1" dirty="0">
              <a:solidFill>
                <a:srgbClr val="4D4D4D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8" y="1652632"/>
            <a:ext cx="7126652" cy="475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7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herb mniejs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28650"/>
            <a:ext cx="4984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13"/>
          <p:cNvSpPr>
            <a:spLocks noChangeArrowheads="1"/>
          </p:cNvSpPr>
          <p:nvPr/>
        </p:nvSpPr>
        <p:spPr bwMode="auto">
          <a:xfrm>
            <a:off x="411944" y="439727"/>
            <a:ext cx="81724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PRZEBUDOWA ULICY ORZESZKOWEJ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- PARKING WZDŁUŻ ARMII KRAJOWEJ</a:t>
            </a:r>
            <a:endParaRPr lang="pl-PL" altLang="pl-PL" sz="2800" b="1" dirty="0">
              <a:solidFill>
                <a:srgbClr val="4D4D4D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28800"/>
            <a:ext cx="7092280" cy="473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5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5616" y="216210"/>
            <a:ext cx="7056437" cy="2232025"/>
          </a:xfrm>
        </p:spPr>
        <p:txBody>
          <a:bodyPr/>
          <a:lstStyle/>
          <a:p>
            <a:pPr eaLnBrk="1" hangingPunct="1"/>
            <a:r>
              <a:rPr lang="pl-PL" altLang="pl-PL" dirty="0" smtClean="0">
                <a:solidFill>
                  <a:schemeClr val="tx1"/>
                </a:solidFill>
                <a:latin typeface="Calibri" panose="020F0502020204030204" pitchFamily="34" charset="0"/>
              </a:rPr>
              <a:t>INWESTYCJE OŚWIATOWE</a:t>
            </a:r>
            <a:br>
              <a:rPr lang="pl-PL" altLang="pl-PL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endParaRPr lang="pl-PL" altLang="pl-PL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147" name="Rectangle 10"/>
          <p:cNvSpPr>
            <a:spLocks noChangeArrowheads="1"/>
          </p:cNvSpPr>
          <p:nvPr/>
        </p:nvSpPr>
        <p:spPr bwMode="auto">
          <a:xfrm>
            <a:off x="4356100" y="5661025"/>
            <a:ext cx="503238" cy="6715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1800" dirty="0">
              <a:latin typeface="Calibri" panose="020F0502020204030204" pitchFamily="34" charset="0"/>
            </a:endParaRPr>
          </a:p>
        </p:txBody>
      </p:sp>
      <p:pic>
        <p:nvPicPr>
          <p:cNvPr id="6148" name="Picture 11" descr="Herb ładn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5667375"/>
            <a:ext cx="7905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42" y="1565062"/>
            <a:ext cx="5439566" cy="3611872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41045"/>
            <a:ext cx="3054636" cy="205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6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herb mniejs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28650"/>
            <a:ext cx="4984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13"/>
          <p:cNvSpPr>
            <a:spLocks noChangeArrowheads="1"/>
          </p:cNvSpPr>
          <p:nvPr/>
        </p:nvSpPr>
        <p:spPr bwMode="auto">
          <a:xfrm>
            <a:off x="179512" y="681038"/>
            <a:ext cx="8784976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PLANOWANE RONDO NA SKRZYŻOWANIU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ULIC TELIGI I 3 MAJA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4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– OCZEKUJEMY NA ROZSTRZYGNIĘCIE KONKURSU </a:t>
            </a:r>
            <a:br>
              <a:rPr lang="pl-PL" altLang="pl-PL" sz="2400" b="1" dirty="0" smtClean="0">
                <a:solidFill>
                  <a:srgbClr val="4D4D4D"/>
                </a:solidFill>
                <a:latin typeface="Calibri" panose="020F0502020204030204" pitchFamily="34" charset="0"/>
              </a:rPr>
            </a:br>
            <a:r>
              <a:rPr lang="pl-PL" altLang="pl-PL" sz="24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NA DOFINANSOWANIE (MOBILNOŚĆ MIEJSKA)</a:t>
            </a:r>
            <a:endParaRPr lang="pl-PL" altLang="pl-PL" sz="2800" b="1" dirty="0">
              <a:solidFill>
                <a:srgbClr val="4D4D4D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373809"/>
            <a:ext cx="6642484" cy="443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3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herb mniejs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28650"/>
            <a:ext cx="4984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13"/>
          <p:cNvSpPr>
            <a:spLocks noChangeArrowheads="1"/>
          </p:cNvSpPr>
          <p:nvPr/>
        </p:nvSpPr>
        <p:spPr bwMode="auto">
          <a:xfrm>
            <a:off x="393700" y="916781"/>
            <a:ext cx="81724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REMONT </a:t>
            </a: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CHODNIKA </a:t>
            </a: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WZDŁUŻ ULICY SZKOLNEJ – BUDŻET 2018</a:t>
            </a:r>
            <a:endParaRPr lang="pl-PL" altLang="pl-PL" sz="2800" b="1" dirty="0">
              <a:solidFill>
                <a:srgbClr val="4D4D4D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73" y="1772816"/>
            <a:ext cx="7308304" cy="487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herb mniejs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28650"/>
            <a:ext cx="4984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13"/>
          <p:cNvSpPr>
            <a:spLocks noChangeArrowheads="1"/>
          </p:cNvSpPr>
          <p:nvPr/>
        </p:nvSpPr>
        <p:spPr bwMode="auto">
          <a:xfrm>
            <a:off x="393700" y="916781"/>
            <a:ext cx="81724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WYKONANIE NAKŁADKI NA ULICY BAIRDA – REALIZACJA 2018 R.</a:t>
            </a:r>
            <a:endParaRPr lang="pl-PL" altLang="pl-PL" sz="2800" b="1" dirty="0">
              <a:solidFill>
                <a:srgbClr val="4D4D4D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70888"/>
            <a:ext cx="6984392" cy="466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2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herb mniejs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28650"/>
            <a:ext cx="4984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13"/>
          <p:cNvSpPr>
            <a:spLocks noChangeArrowheads="1"/>
          </p:cNvSpPr>
          <p:nvPr/>
        </p:nvSpPr>
        <p:spPr bwMode="auto">
          <a:xfrm>
            <a:off x="528638" y="439738"/>
            <a:ext cx="81724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ULICA CEGIELNIANA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– OGŁOSZONY PRZETARG NA PROJEKT</a:t>
            </a:r>
            <a:endParaRPr lang="pl-PL" altLang="pl-PL" sz="2800" b="1" dirty="0">
              <a:solidFill>
                <a:srgbClr val="4D4D4D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28800"/>
            <a:ext cx="7164288" cy="478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4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herb mniejs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28650"/>
            <a:ext cx="4984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13"/>
          <p:cNvSpPr>
            <a:spLocks noChangeArrowheads="1"/>
          </p:cNvSpPr>
          <p:nvPr/>
        </p:nvSpPr>
        <p:spPr bwMode="auto">
          <a:xfrm>
            <a:off x="393700" y="836712"/>
            <a:ext cx="81724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STACJA ROWEROWA PRZY UL. TELIGI</a:t>
            </a:r>
            <a:endParaRPr lang="pl-PL" altLang="pl-PL" sz="2800" b="1" dirty="0">
              <a:solidFill>
                <a:srgbClr val="4D4D4D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79" y="1916832"/>
            <a:ext cx="5518883" cy="414190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212976"/>
            <a:ext cx="2897338" cy="191224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5"/>
          <a:srcRect l="37800" t="22680" r="37616" b="23142"/>
          <a:stretch/>
        </p:blipFill>
        <p:spPr>
          <a:xfrm>
            <a:off x="6084168" y="1916832"/>
            <a:ext cx="2872166" cy="4141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herb mniejs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28650"/>
            <a:ext cx="4984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13"/>
          <p:cNvSpPr>
            <a:spLocks noChangeArrowheads="1"/>
          </p:cNvSpPr>
          <p:nvPr/>
        </p:nvSpPr>
        <p:spPr bwMode="auto">
          <a:xfrm>
            <a:off x="393700" y="836712"/>
            <a:ext cx="81724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ŚCIEŻKA ROWEROWA WZDŁUŻ ULICY KRÓLEWSKIEJ –PODPISANIE UMOWY -  LUTY 2018</a:t>
            </a:r>
            <a:endParaRPr lang="pl-PL" altLang="pl-PL" sz="2800" b="1" dirty="0">
              <a:solidFill>
                <a:srgbClr val="4D4D4D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988840"/>
            <a:ext cx="6444208" cy="429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6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herb mniejs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28650"/>
            <a:ext cx="4984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13"/>
          <p:cNvSpPr>
            <a:spLocks noChangeArrowheads="1"/>
          </p:cNvSpPr>
          <p:nvPr/>
        </p:nvSpPr>
        <p:spPr bwMode="auto">
          <a:xfrm>
            <a:off x="393700" y="836712"/>
            <a:ext cx="81724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ŚCIEŻKA ROWEROWA WZDŁUŻ ULICY 3 MAJA – PODPISANIE UMOWY – LUTY 2018 R.</a:t>
            </a:r>
            <a:endParaRPr lang="pl-PL" altLang="pl-PL" sz="2800" b="1" dirty="0">
              <a:solidFill>
                <a:srgbClr val="4D4D4D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44824"/>
            <a:ext cx="7014541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72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herb mniejs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28650"/>
            <a:ext cx="4984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13"/>
          <p:cNvSpPr>
            <a:spLocks noChangeArrowheads="1"/>
          </p:cNvSpPr>
          <p:nvPr/>
        </p:nvSpPr>
        <p:spPr bwMode="auto">
          <a:xfrm>
            <a:off x="393700" y="836712"/>
            <a:ext cx="81724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WYMIANA </a:t>
            </a: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LATARNI OŚWIETLENIOWYCH </a:t>
            </a:r>
            <a:endParaRPr lang="pl-PL" altLang="pl-PL" sz="2800" b="1" dirty="0">
              <a:solidFill>
                <a:srgbClr val="4D4D4D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76872"/>
            <a:ext cx="6300192" cy="4203864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6950431" y="2276872"/>
            <a:ext cx="18722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0000"/>
                </a:solidFill>
              </a:rPr>
              <a:t>Na ulicach osiedlowych m.in: </a:t>
            </a:r>
            <a:r>
              <a:rPr lang="pl-PL" dirty="0" smtClean="0">
                <a:solidFill>
                  <a:srgbClr val="000000"/>
                </a:solidFill>
              </a:rPr>
              <a:t>Bairda, Kopernika, Armii Krajowej, Asnyka, Wyspiańskiego, Dworskiej, Orzeszkowej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78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"/>
          <p:cNvSpPr>
            <a:spLocks noChangeArrowheads="1"/>
          </p:cNvSpPr>
          <p:nvPr/>
        </p:nvSpPr>
        <p:spPr bwMode="auto">
          <a:xfrm>
            <a:off x="4356100" y="5661025"/>
            <a:ext cx="503238" cy="6715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18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24579" name="Picture 11" descr="Herb ładn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5589588"/>
            <a:ext cx="7905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42988" y="-60325"/>
            <a:ext cx="7056437" cy="1584325"/>
          </a:xfrm>
        </p:spPr>
        <p:txBody>
          <a:bodyPr/>
          <a:lstStyle/>
          <a:p>
            <a:pPr eaLnBrk="1" hangingPunct="1"/>
            <a:r>
              <a:rPr lang="pl-PL" altLang="pl-PL" dirty="0" smtClean="0">
                <a:solidFill>
                  <a:schemeClr val="tx1"/>
                </a:solidFill>
                <a:latin typeface="Calibri" panose="020F0502020204030204" pitchFamily="34" charset="0"/>
              </a:rPr>
              <a:t>BEZPŁATNA KOMUNIKACJA </a:t>
            </a:r>
            <a:br>
              <a:rPr lang="pl-PL" altLang="pl-PL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pl-PL" altLang="pl-PL" dirty="0" smtClean="0">
                <a:solidFill>
                  <a:schemeClr val="tx1"/>
                </a:solidFill>
                <a:latin typeface="Calibri" panose="020F0502020204030204" pitchFamily="34" charset="0"/>
              </a:rPr>
              <a:t>Z OSIEDLA KOPERNIKA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916832"/>
            <a:ext cx="403244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2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herb mniejs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28650"/>
            <a:ext cx="4984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13"/>
          <p:cNvSpPr>
            <a:spLocks noChangeArrowheads="1"/>
          </p:cNvSpPr>
          <p:nvPr/>
        </p:nvSpPr>
        <p:spPr bwMode="auto">
          <a:xfrm>
            <a:off x="251520" y="1124744"/>
            <a:ext cx="8172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BEZPŁATNE AUTOBUSY OD 1 MARCA</a:t>
            </a:r>
            <a:endParaRPr lang="pl-PL" altLang="pl-PL" sz="2800" b="1" dirty="0">
              <a:solidFill>
                <a:srgbClr val="4D4D4D"/>
              </a:solidFill>
              <a:latin typeface="Calibri" panose="020F0502020204030204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713342" y="2420888"/>
            <a:ext cx="81004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LINIA </a:t>
            </a:r>
            <a:r>
              <a:rPr lang="pl-PL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AUTOBUSOWA BK </a:t>
            </a:r>
            <a:r>
              <a:rPr lang="pl-PL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– w godz. 6:00-8:00 oraz 16:00-19:00</a:t>
            </a:r>
          </a:p>
          <a:p>
            <a:endParaRPr lang="pl-PL" sz="24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l-PL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kursująca co 10 minut na trasie:</a:t>
            </a:r>
          </a:p>
          <a:p>
            <a:r>
              <a:rPr lang="pl-PL" sz="2400" dirty="0">
                <a:solidFill>
                  <a:srgbClr val="000000"/>
                </a:solidFill>
                <a:latin typeface="Calibri" panose="020F0502020204030204" pitchFamily="34" charset="0"/>
              </a:rPr>
              <a:t>d</a:t>
            </a:r>
            <a:r>
              <a:rPr lang="pl-PL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worzec PKP – ulica Królewska – osiedle Kopernika – osiedle Teligi – osiedle Bairda – ulica 3 Maja – dworzec PKP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456" y="4546736"/>
            <a:ext cx="2952328" cy="22142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herb mniejs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28650"/>
            <a:ext cx="4984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13"/>
          <p:cNvSpPr>
            <a:spLocks noChangeArrowheads="1"/>
          </p:cNvSpPr>
          <p:nvPr/>
        </p:nvSpPr>
        <p:spPr bwMode="auto">
          <a:xfrm>
            <a:off x="405542" y="950627"/>
            <a:ext cx="8172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I ETAP MODERNIZACJI SZKOŁY PODSTAWOWEJ NR 2</a:t>
            </a:r>
            <a:endParaRPr lang="pl-PL" altLang="pl-PL" sz="2800" b="1" dirty="0">
              <a:solidFill>
                <a:srgbClr val="4D4D4D"/>
              </a:solidFill>
              <a:latin typeface="Calibri" panose="020F0502020204030204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1142935" y="5013176"/>
            <a:ext cx="6697663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BUDOWA KLATKI SCHODOWEJ WRAZ Z WINDĄ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WYMIANA DRZWI WEWNĘTRZNYCH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USUNIĘCIE BOAZERII NA KORYTARZACH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MODERNIZACJA TOALET</a:t>
            </a:r>
          </a:p>
          <a:p>
            <a:pPr>
              <a:defRPr/>
            </a:pPr>
            <a:endParaRPr lang="pl-PL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96479"/>
            <a:ext cx="4094450" cy="271071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937" y="1796479"/>
            <a:ext cx="4094451" cy="27107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"/>
          <p:cNvSpPr>
            <a:spLocks noChangeArrowheads="1"/>
          </p:cNvSpPr>
          <p:nvPr/>
        </p:nvSpPr>
        <p:spPr bwMode="auto">
          <a:xfrm>
            <a:off x="4356100" y="5661025"/>
            <a:ext cx="503238" cy="6715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18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24579" name="Picture 11" descr="Herb ładn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5589588"/>
            <a:ext cx="7905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37" y="1726511"/>
            <a:ext cx="5616575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8705" y="38800"/>
            <a:ext cx="7056437" cy="1584325"/>
          </a:xfrm>
        </p:spPr>
        <p:txBody>
          <a:bodyPr/>
          <a:lstStyle/>
          <a:p>
            <a:pPr eaLnBrk="1" hangingPunct="1"/>
            <a:r>
              <a:rPr lang="pl-PL" altLang="pl-PL" dirty="0" smtClean="0">
                <a:solidFill>
                  <a:schemeClr val="tx1"/>
                </a:solidFill>
                <a:latin typeface="Calibri" panose="020F0502020204030204" pitchFamily="34" charset="0"/>
              </a:rPr>
              <a:t>TERENY REKREACYJNE,</a:t>
            </a:r>
            <a:br>
              <a:rPr lang="pl-PL" altLang="pl-PL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pl-PL" altLang="pl-PL" dirty="0" smtClean="0">
                <a:solidFill>
                  <a:schemeClr val="tx1"/>
                </a:solidFill>
                <a:latin typeface="Calibri" panose="020F0502020204030204" pitchFamily="34" charset="0"/>
              </a:rPr>
              <a:t>PLACE ZABAW I SIŁOWNIE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herb mniejs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28650"/>
            <a:ext cx="4984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13"/>
          <p:cNvSpPr>
            <a:spLocks noChangeArrowheads="1"/>
          </p:cNvSpPr>
          <p:nvPr/>
        </p:nvSpPr>
        <p:spPr bwMode="auto">
          <a:xfrm>
            <a:off x="559496" y="696343"/>
            <a:ext cx="78120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ZIELEŃ – PARK JAŚMINOWA – I ETAP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(umowa na realizację podpisana)</a:t>
            </a:r>
            <a:endParaRPr lang="pl-PL" altLang="pl-PL" sz="2800" b="1" dirty="0">
              <a:solidFill>
                <a:srgbClr val="4D4D4D"/>
              </a:solidFill>
              <a:latin typeface="Calibri" panose="020F0502020204030204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808829" y="6019072"/>
            <a:ext cx="4508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000000"/>
                </a:solidFill>
                <a:latin typeface="Calibri" panose="020F0502020204030204" pitchFamily="34" charset="0"/>
              </a:rPr>
              <a:t>Termin </a:t>
            </a:r>
            <a:r>
              <a:rPr lang="pl-PL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zakończenia realizacji zadania: </a:t>
            </a:r>
            <a:r>
              <a:rPr lang="pl-PL" dirty="0" smtClean="0">
                <a:solidFill>
                  <a:srgbClr val="000000"/>
                </a:solidFill>
                <a:latin typeface="Calibri" panose="020F0502020204030204" pitchFamily="34" charset="0"/>
              </a:rPr>
              <a:t>październik 2018 r.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74" y="1718951"/>
            <a:ext cx="4987925" cy="412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5505746" y="1755095"/>
            <a:ext cx="3242718" cy="5082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Całkowita </a:t>
            </a:r>
            <a:r>
              <a:rPr lang="pl-PL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powierzchnia obszaru objętego projektem </a:t>
            </a:r>
            <a:r>
              <a:rPr lang="pl-PL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</a:t>
            </a:r>
            <a:r>
              <a:rPr lang="pl-PL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856,55 m2.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 przewiduje wykonanie nawierzchni mineralnych, założenie trawników z rolki, wykonanie placów zabaw, boisk, montaż elementów małej architektury, założenie rabat i posadzenie drzew i krzewów. W ramach ww. projektu wykonane zostanie również oświetlenie parkowe</a:t>
            </a:r>
            <a:r>
              <a:rPr lang="pl-PL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16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Wartość inwestycji: 636 </a:t>
            </a:r>
            <a:r>
              <a:rPr lang="pl-PL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110,35 zł </a:t>
            </a:r>
            <a:endParaRPr lang="pl-PL" sz="1600" b="1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16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Wartość wykonania oświetlenia </a:t>
            </a:r>
            <a:r>
              <a:rPr lang="pl-PL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- 101 373,51 </a:t>
            </a:r>
            <a:r>
              <a:rPr lang="pl-PL" sz="16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zł</a:t>
            </a:r>
            <a:endParaRPr lang="en-US" sz="16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1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herb mniejs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28650"/>
            <a:ext cx="4984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13"/>
          <p:cNvSpPr>
            <a:spLocks noChangeArrowheads="1"/>
          </p:cNvSpPr>
          <p:nvPr/>
        </p:nvSpPr>
        <p:spPr bwMode="auto">
          <a:xfrm>
            <a:off x="467544" y="566111"/>
            <a:ext cx="78120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SKWER ZIELONY ORAZ NASADZENIA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WZDŁUŻ ULICY  ARMII KRAJOWEJ – I ETAP</a:t>
            </a:r>
            <a:endParaRPr lang="pl-PL" altLang="pl-PL" sz="2800" b="1" dirty="0">
              <a:solidFill>
                <a:srgbClr val="4D4D4D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9" y="1615148"/>
            <a:ext cx="5330034" cy="299814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84717"/>
            <a:ext cx="5318199" cy="205281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5"/>
          <a:srcRect l="14563" t="12200" r="16926" b="8420"/>
          <a:stretch/>
        </p:blipFill>
        <p:spPr>
          <a:xfrm>
            <a:off x="4592240" y="2348880"/>
            <a:ext cx="4338228" cy="3141475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5636688" y="5690999"/>
            <a:ext cx="304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000000"/>
                </a:solidFill>
                <a:latin typeface="Calibri" panose="020F0502020204030204" pitchFamily="34" charset="0"/>
              </a:rPr>
              <a:t>Termin </a:t>
            </a:r>
            <a:r>
              <a:rPr lang="pl-PL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zakończenia realizacji zadania: </a:t>
            </a:r>
            <a:r>
              <a:rPr lang="pl-PL" dirty="0" smtClean="0">
                <a:solidFill>
                  <a:srgbClr val="000000"/>
                </a:solidFill>
                <a:latin typeface="Calibri" panose="020F0502020204030204" pitchFamily="34" charset="0"/>
              </a:rPr>
              <a:t>październik 2018 r.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85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herb mniejs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28650"/>
            <a:ext cx="4984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13"/>
          <p:cNvSpPr>
            <a:spLocks noChangeArrowheads="1"/>
          </p:cNvSpPr>
          <p:nvPr/>
        </p:nvSpPr>
        <p:spPr bwMode="auto">
          <a:xfrm>
            <a:off x="559496" y="696343"/>
            <a:ext cx="78120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OGRÓDEK SENIORA  PRZY UL. BAIRDA – II ETAP</a:t>
            </a:r>
            <a:endParaRPr lang="pl-PL" altLang="pl-PL" sz="2800" b="1" dirty="0">
              <a:solidFill>
                <a:srgbClr val="4D4D4D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/>
          <a:srcRect l="33463" t="13460" r="6688" b="9680"/>
          <a:stretch/>
        </p:blipFill>
        <p:spPr>
          <a:xfrm>
            <a:off x="323528" y="1556792"/>
            <a:ext cx="5472608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pole tekstowe 3"/>
          <p:cNvSpPr txBox="1"/>
          <p:nvPr/>
        </p:nvSpPr>
        <p:spPr>
          <a:xfrm>
            <a:off x="6156176" y="1412776"/>
            <a:ext cx="309634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rgbClr val="000000"/>
                </a:solidFill>
                <a:latin typeface="Calibri" panose="020F0502020204030204" pitchFamily="34" charset="0"/>
              </a:rPr>
              <a:t>Na terenie starego placu zabaw, między blokami Bairda 54 i 46, powstanie skwer</a:t>
            </a:r>
            <a:r>
              <a:rPr lang="pl-PL" sz="1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pl-PL" sz="1600" dirty="0">
                <a:solidFill>
                  <a:srgbClr val="000000"/>
                </a:solidFill>
                <a:latin typeface="Calibri" panose="020F0502020204030204" pitchFamily="34" charset="0"/>
              </a:rPr>
              <a:t>w którym okoliczni mieszkańcy będą mogli uprawiać warzywa, owoce, kwiaty. W tym celu „Ogródek seniora” zostanie wyposażony w wygodne, podwyższone skrzynki do samodzielnych upraw, ławeczki i kosze. Wybudowane zostaną również nowe ścieżki piesze</a:t>
            </a:r>
            <a:r>
              <a:rPr lang="pl-PL" dirty="0"/>
              <a:t>.</a:t>
            </a:r>
            <a:endParaRPr lang="en-US" dirty="0"/>
          </a:p>
          <a:p>
            <a:r>
              <a:rPr lang="pl-PL" sz="1600" dirty="0">
                <a:solidFill>
                  <a:srgbClr val="000000"/>
                </a:solidFill>
                <a:latin typeface="Calibri" panose="020F0502020204030204" pitchFamily="34" charset="0"/>
              </a:rPr>
              <a:t>Na terenie ogródka posadzone będzie 12 drzew i ponad 3000 krzewów.</a:t>
            </a:r>
          </a:p>
          <a:p>
            <a:r>
              <a:rPr lang="pl-PL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pl-PL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pl-PL" b="1" dirty="0">
                <a:solidFill>
                  <a:srgbClr val="000000"/>
                </a:solidFill>
                <a:latin typeface="Calibri" panose="020F0502020204030204" pitchFamily="34" charset="0"/>
              </a:rPr>
              <a:t>Termin realizacji inwestycji: </a:t>
            </a:r>
            <a:r>
              <a:rPr lang="pl-PL" dirty="0" smtClean="0">
                <a:solidFill>
                  <a:srgbClr val="000000"/>
                </a:solidFill>
                <a:latin typeface="Calibri" panose="020F0502020204030204" pitchFamily="34" charset="0"/>
              </a:rPr>
              <a:t>maj - październik 2018 r.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39" y="3998078"/>
            <a:ext cx="2747779" cy="206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3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herb mniejs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28650"/>
            <a:ext cx="4984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13"/>
          <p:cNvSpPr>
            <a:spLocks noChangeArrowheads="1"/>
          </p:cNvSpPr>
          <p:nvPr/>
        </p:nvSpPr>
        <p:spPr bwMode="auto">
          <a:xfrm>
            <a:off x="684213" y="685800"/>
            <a:ext cx="78120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SKWER ZIELONY Z SIŁOWNIĄ -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PRZY UL. TELIGI I 3 MAJA – II ETAP</a:t>
            </a:r>
            <a:endParaRPr lang="pl-PL" altLang="pl-PL" sz="2800" b="1" dirty="0">
              <a:solidFill>
                <a:srgbClr val="4D4D4D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/>
          <a:srcRect l="16926" t="12201" r="23607" b="8421"/>
          <a:stretch/>
        </p:blipFill>
        <p:spPr>
          <a:xfrm>
            <a:off x="179513" y="1844824"/>
            <a:ext cx="4752528" cy="39648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pole tekstowe 6"/>
          <p:cNvSpPr txBox="1"/>
          <p:nvPr/>
        </p:nvSpPr>
        <p:spPr>
          <a:xfrm>
            <a:off x="6212515" y="4938204"/>
            <a:ext cx="2748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000000"/>
                </a:solidFill>
                <a:latin typeface="Calibri" panose="020F0502020204030204" pitchFamily="34" charset="0"/>
              </a:rPr>
              <a:t>Termin realizacji zadania: </a:t>
            </a:r>
            <a:r>
              <a:rPr lang="pl-PL" dirty="0" smtClean="0">
                <a:solidFill>
                  <a:srgbClr val="000000"/>
                </a:solidFill>
                <a:latin typeface="Calibri" panose="020F0502020204030204" pitchFamily="34" charset="0"/>
              </a:rPr>
              <a:t>maj – październik 2018 r.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5202188" y="1639907"/>
            <a:ext cx="40503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000000"/>
                </a:solidFill>
                <a:latin typeface="Calibri" panose="020F0502020204030204" pitchFamily="34" charset="0"/>
              </a:rPr>
              <a:t>Mały </a:t>
            </a:r>
            <a:r>
              <a:rPr lang="pl-PL" dirty="0">
                <a:solidFill>
                  <a:srgbClr val="000000"/>
                </a:solidFill>
                <a:latin typeface="Calibri" panose="020F0502020204030204" pitchFamily="34" charset="0"/>
              </a:rPr>
              <a:t>skwer z czterema urządzeniami siłowni </a:t>
            </a:r>
            <a:r>
              <a:rPr lang="pl-PL" dirty="0" smtClean="0">
                <a:solidFill>
                  <a:srgbClr val="000000"/>
                </a:solidFill>
                <a:latin typeface="Calibri" panose="020F0502020204030204" pitchFamily="34" charset="0"/>
              </a:rPr>
              <a:t>plenerowej  który powstanie: </a:t>
            </a:r>
            <a:r>
              <a:rPr lang="pl-PL" dirty="0">
                <a:solidFill>
                  <a:srgbClr val="000000"/>
                </a:solidFill>
                <a:latin typeface="Calibri" panose="020F0502020204030204" pitchFamily="34" charset="0"/>
              </a:rPr>
              <a:t>przy przychodni na ulicy Szczerkowskiego oraz przy placu zabaw na ul. </a:t>
            </a:r>
            <a:r>
              <a:rPr lang="pl-PL" dirty="0" smtClean="0">
                <a:solidFill>
                  <a:srgbClr val="000000"/>
                </a:solidFill>
                <a:latin typeface="Calibri" panose="020F0502020204030204" pitchFamily="34" charset="0"/>
              </a:rPr>
              <a:t>Szkolnej.</a:t>
            </a:r>
          </a:p>
          <a:p>
            <a:r>
              <a:rPr lang="pl-PL" dirty="0" smtClean="0">
                <a:solidFill>
                  <a:srgbClr val="000000"/>
                </a:solidFill>
                <a:latin typeface="Calibri" panose="020F0502020204030204" pitchFamily="34" charset="0"/>
              </a:rPr>
              <a:t>Projekt </a:t>
            </a:r>
            <a:r>
              <a:rPr lang="pl-PL" dirty="0">
                <a:solidFill>
                  <a:srgbClr val="000000"/>
                </a:solidFill>
                <a:latin typeface="Calibri" panose="020F0502020204030204" pitchFamily="34" charset="0"/>
              </a:rPr>
              <a:t>przewiduje również utworzenie ścieżek pieszych o nawierzchni mineralnej, ciecia pielęgnacyjne istniejącego drzewostanu, nowe nasadzenia oraz założenie rabat i trawników. Posadzone zostanie 9 drzew oraz ponad 1200 krzewów.</a:t>
            </a:r>
            <a:br>
              <a:rPr lang="pl-PL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1" y="4725144"/>
            <a:ext cx="2788435" cy="2092712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552" y="5124228"/>
            <a:ext cx="2952292" cy="166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4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herb mniejs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28650"/>
            <a:ext cx="4984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13"/>
          <p:cNvSpPr>
            <a:spLocks noChangeArrowheads="1"/>
          </p:cNvSpPr>
          <p:nvPr/>
        </p:nvSpPr>
        <p:spPr bwMode="auto">
          <a:xfrm>
            <a:off x="576263" y="584228"/>
            <a:ext cx="78120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BUDOWA PLACU ZABAW PRZY UL. BAIRDA</a:t>
            </a:r>
            <a:endParaRPr lang="pl-PL" altLang="pl-PL" sz="2800" b="1" dirty="0">
              <a:solidFill>
                <a:srgbClr val="4D4D4D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0" y="3581544"/>
            <a:ext cx="4357099" cy="326782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782" y="1204913"/>
            <a:ext cx="4405104" cy="326782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5"/>
          <a:srcRect l="20075" t="19760" r="7475" b="8420"/>
          <a:stretch/>
        </p:blipFill>
        <p:spPr>
          <a:xfrm>
            <a:off x="4297768" y="3868885"/>
            <a:ext cx="4824536" cy="2989115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179512" y="1611331"/>
            <a:ext cx="19442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TERMIN REALIZACJI </a:t>
            </a:r>
            <a:r>
              <a:rPr lang="pl-PL" dirty="0" smtClean="0">
                <a:solidFill>
                  <a:srgbClr val="000000"/>
                </a:solidFill>
                <a:latin typeface="Calibri" panose="020F0502020204030204" pitchFamily="34" charset="0"/>
              </a:rPr>
              <a:t>20.04.2018</a:t>
            </a:r>
          </a:p>
          <a:p>
            <a:r>
              <a:rPr lang="pl-PL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Wartość umowy: </a:t>
            </a:r>
            <a:r>
              <a:rPr lang="pl-PL" dirty="0" smtClean="0">
                <a:solidFill>
                  <a:srgbClr val="000000"/>
                </a:solidFill>
                <a:latin typeface="Calibri" panose="020F0502020204030204" pitchFamily="34" charset="0"/>
              </a:rPr>
              <a:t>339 555,33 zł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33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herb mniejs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28650"/>
            <a:ext cx="4984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13"/>
          <p:cNvSpPr>
            <a:spLocks noChangeArrowheads="1"/>
          </p:cNvSpPr>
          <p:nvPr/>
        </p:nvSpPr>
        <p:spPr bwMode="auto">
          <a:xfrm>
            <a:off x="559496" y="696343"/>
            <a:ext cx="78120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BUDOWA PLACU ZABAW PRZY UL. KOPERNIKA</a:t>
            </a:r>
            <a:endParaRPr lang="pl-PL" altLang="pl-PL" sz="2800" b="1" dirty="0">
              <a:solidFill>
                <a:srgbClr val="4D4D4D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79560"/>
            <a:ext cx="4860929" cy="356234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4"/>
          <a:srcRect l="24800" t="13460" r="6688" b="7160"/>
          <a:stretch/>
        </p:blipFill>
        <p:spPr>
          <a:xfrm>
            <a:off x="3203848" y="2556513"/>
            <a:ext cx="5940152" cy="4301488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395536" y="5101244"/>
            <a:ext cx="23762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TERMIN REALIZACJI </a:t>
            </a:r>
            <a:r>
              <a:rPr lang="pl-PL" dirty="0" smtClean="0">
                <a:solidFill>
                  <a:srgbClr val="000000"/>
                </a:solidFill>
                <a:latin typeface="Calibri" panose="020F0502020204030204" pitchFamily="34" charset="0"/>
              </a:rPr>
              <a:t>26.05.2018</a:t>
            </a:r>
          </a:p>
          <a:p>
            <a:r>
              <a:rPr lang="pl-PL" dirty="0" smtClean="0">
                <a:solidFill>
                  <a:srgbClr val="000000"/>
                </a:solidFill>
                <a:latin typeface="Calibri" panose="020F0502020204030204" pitchFamily="34" charset="0"/>
              </a:rPr>
              <a:t>Umowa podpisana z wykonawcą. </a:t>
            </a:r>
            <a:r>
              <a:rPr lang="pl-PL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Wartość umowy: </a:t>
            </a:r>
            <a:r>
              <a:rPr lang="pl-PL" dirty="0" smtClean="0">
                <a:solidFill>
                  <a:srgbClr val="000000"/>
                </a:solidFill>
                <a:latin typeface="Calibri" panose="020F0502020204030204" pitchFamily="34" charset="0"/>
              </a:rPr>
              <a:t>308 607,00 zł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381827"/>
            <a:ext cx="3566800" cy="237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3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herb mniejs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28650"/>
            <a:ext cx="4984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13"/>
          <p:cNvSpPr>
            <a:spLocks noChangeArrowheads="1"/>
          </p:cNvSpPr>
          <p:nvPr/>
        </p:nvSpPr>
        <p:spPr bwMode="auto">
          <a:xfrm>
            <a:off x="559496" y="696343"/>
            <a:ext cx="78120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BUDOWA SIŁOWNI ZEWNĘTRZNEJ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PRZY UL. SZCZERKOWSKIEGO</a:t>
            </a:r>
            <a:endParaRPr lang="pl-PL" altLang="pl-PL" sz="2800" b="1" dirty="0">
              <a:solidFill>
                <a:srgbClr val="4D4D4D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44824"/>
            <a:ext cx="4992554" cy="374441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4"/>
          <a:srcRect l="12987" t="10940" r="11413" b="9681"/>
          <a:stretch/>
        </p:blipFill>
        <p:spPr>
          <a:xfrm>
            <a:off x="4247456" y="3573016"/>
            <a:ext cx="4896544" cy="3213357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5796136" y="2108756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TERMIN REALIZACJI </a:t>
            </a:r>
            <a:r>
              <a:rPr lang="pl-PL" dirty="0" smtClean="0">
                <a:solidFill>
                  <a:srgbClr val="000000"/>
                </a:solidFill>
                <a:latin typeface="Calibri" panose="020F0502020204030204" pitchFamily="34" charset="0"/>
              </a:rPr>
              <a:t>20.04.2018</a:t>
            </a:r>
          </a:p>
          <a:p>
            <a:r>
              <a:rPr lang="pl-PL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Wartość umowy: </a:t>
            </a:r>
            <a:r>
              <a:rPr lang="pl-PL" dirty="0" smtClean="0">
                <a:solidFill>
                  <a:srgbClr val="000000"/>
                </a:solidFill>
                <a:latin typeface="Calibri" panose="020F0502020204030204" pitchFamily="34" charset="0"/>
              </a:rPr>
              <a:t>202 784,66 zł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70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herb mniejs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28650"/>
            <a:ext cx="4984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13"/>
          <p:cNvSpPr>
            <a:spLocks noChangeArrowheads="1"/>
          </p:cNvSpPr>
          <p:nvPr/>
        </p:nvSpPr>
        <p:spPr bwMode="auto">
          <a:xfrm>
            <a:off x="576263" y="421494"/>
            <a:ext cx="78120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BUDOWA PLACU ZABAW I SIŁOWNI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PRZY UL. DWORSKIEJ</a:t>
            </a:r>
            <a:endParaRPr lang="pl-PL" altLang="pl-PL" sz="2800" b="1" dirty="0">
              <a:solidFill>
                <a:srgbClr val="4D4D4D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/>
          <a:stretch/>
        </p:blipFill>
        <p:spPr>
          <a:xfrm>
            <a:off x="107504" y="1412776"/>
            <a:ext cx="4611110" cy="365532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4"/>
          <a:srcRect l="20075" t="14721" r="6688" b="8420"/>
          <a:stretch/>
        </p:blipFill>
        <p:spPr>
          <a:xfrm>
            <a:off x="3545083" y="3176960"/>
            <a:ext cx="5598917" cy="3672408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395536" y="5157192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TERMIN PRZETARGU</a:t>
            </a:r>
            <a:r>
              <a:rPr lang="pl-PL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LUTY 2018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55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herb mniejs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28650"/>
            <a:ext cx="4984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13"/>
          <p:cNvSpPr>
            <a:spLocks noChangeArrowheads="1"/>
          </p:cNvSpPr>
          <p:nvPr/>
        </p:nvSpPr>
        <p:spPr bwMode="auto">
          <a:xfrm>
            <a:off x="599694" y="458669"/>
            <a:ext cx="78120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BUDOWA PLACU ZABAW I SIŁOWNI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PRZY UL. SZKOLNEJ</a:t>
            </a:r>
            <a:endParaRPr lang="pl-PL" altLang="pl-PL" sz="2800" b="1" dirty="0">
              <a:solidFill>
                <a:srgbClr val="4D4D4D"/>
              </a:solidFill>
              <a:latin typeface="Calibri" panose="020F0502020204030204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323528" y="5373216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TERMIN PRZETARGU</a:t>
            </a:r>
            <a:r>
              <a:rPr lang="pl-PL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LUTY 2018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80067"/>
            <a:ext cx="5219495" cy="348275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4"/>
          <a:srcRect l="22739" t="18500" r="17713" b="12201"/>
          <a:stretch/>
        </p:blipFill>
        <p:spPr>
          <a:xfrm>
            <a:off x="3995936" y="3113584"/>
            <a:ext cx="5148064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8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herb mniejs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28650"/>
            <a:ext cx="4984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13"/>
          <p:cNvSpPr>
            <a:spLocks noChangeArrowheads="1"/>
          </p:cNvSpPr>
          <p:nvPr/>
        </p:nvSpPr>
        <p:spPr bwMode="auto">
          <a:xfrm>
            <a:off x="405542" y="950627"/>
            <a:ext cx="8172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II ETAP MODERNIZACJI SZKOŁY PODSTAWOWEJ NR 2</a:t>
            </a:r>
            <a:endParaRPr lang="pl-PL" altLang="pl-PL" sz="2800" b="1" dirty="0">
              <a:solidFill>
                <a:srgbClr val="4D4D4D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03506"/>
            <a:ext cx="3696205" cy="246632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10" y="1603506"/>
            <a:ext cx="3927611" cy="246632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4149080"/>
            <a:ext cx="3696205" cy="260218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767" y="4149080"/>
            <a:ext cx="3898899" cy="260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70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herb mniejs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28650"/>
            <a:ext cx="4984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13"/>
          <p:cNvSpPr>
            <a:spLocks noChangeArrowheads="1"/>
          </p:cNvSpPr>
          <p:nvPr/>
        </p:nvSpPr>
        <p:spPr bwMode="auto">
          <a:xfrm>
            <a:off x="576263" y="866263"/>
            <a:ext cx="78120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NASADZENIA WZDŁUŻ ULIC KOPERNIKA I BAIRDA</a:t>
            </a:r>
            <a:endParaRPr lang="pl-PL" altLang="pl-PL" sz="2800" b="1" dirty="0">
              <a:solidFill>
                <a:srgbClr val="4D4D4D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899592" y="1660931"/>
            <a:ext cx="6768752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związku z planowaną poprawą standardów życia mieszkańców Osiedla Kopernika planowane są nowe tereny zieleni miejskiej- nasadzenia krzewów i bylin wzdłuż ulic Kopernika oraz ul. Tadeusza Bairda. 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Dobór gatunkowy jest dostosowany do warunków aglomeracji miejskiej. Rośliny posadzone będą na macie antychwastowej, tak aby nie wymagały dodatkowych zabiegów pielęgnacyjnych typu pielenia. 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Będą one spełniały ważną rolę poprawiającą wizualne walory terenów </a:t>
            </a:r>
            <a:r>
              <a:rPr lang="pl-PL" altLang="en-U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dministracjii i jednocześnie wpłynąć na izolacje ciągów pieszych od ulic.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801" y="4293096"/>
            <a:ext cx="3240021" cy="243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1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2420938"/>
            <a:ext cx="8785225" cy="1368425"/>
          </a:xfrm>
        </p:spPr>
        <p:txBody>
          <a:bodyPr/>
          <a:lstStyle/>
          <a:p>
            <a:pPr eaLnBrk="1" hangingPunct="1"/>
            <a:r>
              <a:rPr lang="pl-PL" altLang="pl-PL" sz="4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Dziękuję za uwagę</a:t>
            </a:r>
          </a:p>
        </p:txBody>
      </p:sp>
      <p:sp>
        <p:nvSpPr>
          <p:cNvPr id="28675" name="Rectangle 10"/>
          <p:cNvSpPr>
            <a:spLocks noChangeArrowheads="1"/>
          </p:cNvSpPr>
          <p:nvPr/>
        </p:nvSpPr>
        <p:spPr bwMode="auto">
          <a:xfrm>
            <a:off x="4211638" y="892175"/>
            <a:ext cx="504825" cy="6715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1800" dirty="0">
              <a:latin typeface="Calibri" panose="020F0502020204030204" pitchFamily="34" charset="0"/>
            </a:endParaRPr>
          </a:p>
        </p:txBody>
      </p:sp>
      <p:pic>
        <p:nvPicPr>
          <p:cNvPr id="28676" name="Picture 11" descr="Herb ładn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3" y="798513"/>
            <a:ext cx="7905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pole tekstowe 1"/>
          <p:cNvSpPr txBox="1">
            <a:spLocks noChangeArrowheads="1"/>
          </p:cNvSpPr>
          <p:nvPr/>
        </p:nvSpPr>
        <p:spPr bwMode="auto">
          <a:xfrm>
            <a:off x="1547813" y="4652963"/>
            <a:ext cx="61928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dirty="0">
                <a:latin typeface="Calibri" panose="020F0502020204030204" pitchFamily="34" charset="0"/>
              </a:rPr>
              <a:t>Burmistrz Grodziska Mazowieckiego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dirty="0">
                <a:latin typeface="Calibri" panose="020F0502020204030204" pitchFamily="34" charset="0"/>
              </a:rPr>
              <a:t>Grzegorz Benedykciński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herb mniejs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28650"/>
            <a:ext cx="4984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13"/>
          <p:cNvSpPr>
            <a:spLocks noChangeArrowheads="1"/>
          </p:cNvSpPr>
          <p:nvPr/>
        </p:nvSpPr>
        <p:spPr bwMode="auto">
          <a:xfrm>
            <a:off x="405542" y="950627"/>
            <a:ext cx="8172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II ETAP MODERNIZACJI SZKOŁY PODSTAWOWEJ NR 2</a:t>
            </a:r>
            <a:endParaRPr lang="pl-PL" altLang="pl-PL" sz="2800" b="1" dirty="0">
              <a:solidFill>
                <a:srgbClr val="4D4D4D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14" y="1482774"/>
            <a:ext cx="3915756" cy="261282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41" y="1474502"/>
            <a:ext cx="3940551" cy="262937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18" y="4189930"/>
            <a:ext cx="3915756" cy="262812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599" y="4208867"/>
            <a:ext cx="3940551" cy="259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4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herb mniejs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28650"/>
            <a:ext cx="4984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13"/>
          <p:cNvSpPr>
            <a:spLocks noChangeArrowheads="1"/>
          </p:cNvSpPr>
          <p:nvPr/>
        </p:nvSpPr>
        <p:spPr bwMode="auto">
          <a:xfrm>
            <a:off x="405542" y="950627"/>
            <a:ext cx="8172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II ETAP MODERNIZACJI SZKOŁY PODSTAWOWEJ NR 2</a:t>
            </a:r>
            <a:endParaRPr lang="pl-PL" altLang="pl-PL" sz="2800" b="1" dirty="0">
              <a:solidFill>
                <a:srgbClr val="4D4D4D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56792"/>
            <a:ext cx="7174699" cy="4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0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herb mniejs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28650"/>
            <a:ext cx="4984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13"/>
          <p:cNvSpPr>
            <a:spLocks noChangeArrowheads="1"/>
          </p:cNvSpPr>
          <p:nvPr/>
        </p:nvSpPr>
        <p:spPr bwMode="auto">
          <a:xfrm>
            <a:off x="405542" y="950627"/>
            <a:ext cx="848693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MODERNIZACJA PRZEDSZKOLA NR 7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ORAZ POPRAWA BEZPIECZEŃSTWA KOMUNIKACYJNEGO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(skrzyżowanie ul. Kopernika i ul. Bołtucia)</a:t>
            </a:r>
            <a:endParaRPr lang="pl-PL" altLang="pl-PL" sz="2800" b="1" dirty="0">
              <a:solidFill>
                <a:srgbClr val="4D4D4D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492896"/>
            <a:ext cx="6264696" cy="418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6013" y="404813"/>
            <a:ext cx="7056437" cy="2232025"/>
          </a:xfrm>
        </p:spPr>
        <p:txBody>
          <a:bodyPr/>
          <a:lstStyle/>
          <a:p>
            <a:pPr eaLnBrk="1" hangingPunct="1"/>
            <a:r>
              <a:rPr lang="pl-PL" altLang="pl-PL" dirty="0" smtClean="0">
                <a:solidFill>
                  <a:schemeClr val="tx1"/>
                </a:solidFill>
                <a:latin typeface="Calibri" panose="020F0502020204030204" pitchFamily="34" charset="0"/>
              </a:rPr>
              <a:t>INWESTYCJE DROGOWE </a:t>
            </a:r>
            <a:br>
              <a:rPr lang="pl-PL" altLang="pl-PL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pl-PL" altLang="pl-PL" dirty="0" smtClean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pl-PL" altLang="pl-PL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endParaRPr lang="pl-PL" altLang="pl-PL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147" name="Rectangle 10"/>
          <p:cNvSpPr>
            <a:spLocks noChangeArrowheads="1"/>
          </p:cNvSpPr>
          <p:nvPr/>
        </p:nvSpPr>
        <p:spPr bwMode="auto">
          <a:xfrm>
            <a:off x="4356100" y="5661025"/>
            <a:ext cx="503238" cy="6715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1800" dirty="0">
              <a:latin typeface="Calibri" panose="020F0502020204030204" pitchFamily="34" charset="0"/>
            </a:endParaRPr>
          </a:p>
        </p:txBody>
      </p:sp>
      <p:pic>
        <p:nvPicPr>
          <p:cNvPr id="6148" name="Picture 11" descr="Herb ładn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7" y="5627300"/>
            <a:ext cx="7905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147" y="1628800"/>
            <a:ext cx="6623556" cy="371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4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herb mniejs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28650"/>
            <a:ext cx="4984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13"/>
          <p:cNvSpPr>
            <a:spLocks noChangeArrowheads="1"/>
          </p:cNvSpPr>
          <p:nvPr/>
        </p:nvSpPr>
        <p:spPr bwMode="auto">
          <a:xfrm>
            <a:off x="541338" y="628650"/>
            <a:ext cx="8172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 smtClean="0">
                <a:solidFill>
                  <a:srgbClr val="4D4D4D"/>
                </a:solidFill>
                <a:latin typeface="Calibri" panose="020F0502020204030204" pitchFamily="34" charset="0"/>
              </a:rPr>
              <a:t>PRZEBUDOWANA UL. WESTFALA</a:t>
            </a:r>
            <a:endParaRPr lang="pl-PL" altLang="pl-PL" sz="2800" b="1" dirty="0">
              <a:solidFill>
                <a:srgbClr val="4D4D4D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20" y="1484784"/>
            <a:ext cx="7485731" cy="49949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jekt domyślny">
  <a:themeElements>
    <a:clrScheme name="Projekt domyślny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2166</TotalTime>
  <Words>606</Words>
  <Application>Microsoft Office PowerPoint</Application>
  <PresentationFormat>Pokaz na ekranie (4:3)</PresentationFormat>
  <Paragraphs>104</Paragraphs>
  <Slides>41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41</vt:i4>
      </vt:variant>
    </vt:vector>
  </HeadingPairs>
  <TitlesOfParts>
    <vt:vector size="46" baseType="lpstr">
      <vt:lpstr>Arial</vt:lpstr>
      <vt:lpstr>Calibri</vt:lpstr>
      <vt:lpstr>Symbol</vt:lpstr>
      <vt:lpstr>Times New Roman</vt:lpstr>
      <vt:lpstr>Projekt domyślny</vt:lpstr>
      <vt:lpstr>Prezentacja programu PowerPoint</vt:lpstr>
      <vt:lpstr>INWESTYCJE OŚWIATOWE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INWESTYCJE DROGOWE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PLANOWANE INWESTYCJE DROGOWE  I ŚCIEŻKI ROWEROWE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BEZPŁATNA KOMUNIKACJA  Z OSIEDLA KOPERNIKA</vt:lpstr>
      <vt:lpstr>Prezentacja programu PowerPoint</vt:lpstr>
      <vt:lpstr>TERENY REKREACYJNE, PLACE ZABAW I SIŁOWNIE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Dziękuję za uwagę</vt:lpstr>
    </vt:vector>
  </TitlesOfParts>
  <Company>UMGM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Grodzisk Mazowiecki</dc:title>
  <dc:creator>joasna</dc:creator>
  <cp:lastModifiedBy>Aneta Caban</cp:lastModifiedBy>
  <cp:revision>285</cp:revision>
  <dcterms:created xsi:type="dcterms:W3CDTF">2014-04-07T11:51:00Z</dcterms:created>
  <dcterms:modified xsi:type="dcterms:W3CDTF">2018-01-29T15:34:25Z</dcterms:modified>
</cp:coreProperties>
</file>